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91" r:id="rId2"/>
  </p:sldMasterIdLst>
  <p:notesMasterIdLst>
    <p:notesMasterId r:id="rId106"/>
  </p:notesMasterIdLst>
  <p:handoutMasterIdLst>
    <p:handoutMasterId r:id="rId107"/>
  </p:handoutMasterIdLst>
  <p:sldIdLst>
    <p:sldId id="513" r:id="rId3"/>
    <p:sldId id="777" r:id="rId4"/>
    <p:sldId id="782" r:id="rId5"/>
    <p:sldId id="712" r:id="rId6"/>
    <p:sldId id="565" r:id="rId7"/>
    <p:sldId id="567" r:id="rId8"/>
    <p:sldId id="573" r:id="rId9"/>
    <p:sldId id="783" r:id="rId10"/>
    <p:sldId id="574" r:id="rId11"/>
    <p:sldId id="659" r:id="rId12"/>
    <p:sldId id="679" r:id="rId13"/>
    <p:sldId id="577" r:id="rId14"/>
    <p:sldId id="578" r:id="rId15"/>
    <p:sldId id="677" r:id="rId16"/>
    <p:sldId id="636" r:id="rId17"/>
    <p:sldId id="637" r:id="rId18"/>
    <p:sldId id="660" r:id="rId19"/>
    <p:sldId id="639" r:id="rId20"/>
    <p:sldId id="638" r:id="rId21"/>
    <p:sldId id="640" r:id="rId22"/>
    <p:sldId id="650" r:id="rId23"/>
    <p:sldId id="641" r:id="rId24"/>
    <p:sldId id="713" r:id="rId25"/>
    <p:sldId id="714" r:id="rId26"/>
    <p:sldId id="784" r:id="rId27"/>
    <p:sldId id="785" r:id="rId28"/>
    <p:sldId id="778" r:id="rId29"/>
    <p:sldId id="715" r:id="rId30"/>
    <p:sldId id="716" r:id="rId31"/>
    <p:sldId id="643" r:id="rId32"/>
    <p:sldId id="644" r:id="rId33"/>
    <p:sldId id="642" r:id="rId34"/>
    <p:sldId id="569" r:id="rId35"/>
    <p:sldId id="779" r:id="rId36"/>
    <p:sldId id="780" r:id="rId37"/>
    <p:sldId id="761" r:id="rId38"/>
    <p:sldId id="762" r:id="rId39"/>
    <p:sldId id="763" r:id="rId40"/>
    <p:sldId id="764" r:id="rId41"/>
    <p:sldId id="765" r:id="rId42"/>
    <p:sldId id="766" r:id="rId43"/>
    <p:sldId id="767" r:id="rId44"/>
    <p:sldId id="768" r:id="rId45"/>
    <p:sldId id="769" r:id="rId46"/>
    <p:sldId id="770" r:id="rId47"/>
    <p:sldId id="771" r:id="rId48"/>
    <p:sldId id="772" r:id="rId49"/>
    <p:sldId id="773" r:id="rId50"/>
    <p:sldId id="774" r:id="rId51"/>
    <p:sldId id="775" r:id="rId52"/>
    <p:sldId id="776" r:id="rId53"/>
    <p:sldId id="589" r:id="rId54"/>
    <p:sldId id="566" r:id="rId55"/>
    <p:sldId id="568" r:id="rId56"/>
    <p:sldId id="591" r:id="rId57"/>
    <p:sldId id="676" r:id="rId58"/>
    <p:sldId id="673" r:id="rId59"/>
    <p:sldId id="485" r:id="rId60"/>
    <p:sldId id="527" r:id="rId61"/>
    <p:sldId id="489" r:id="rId62"/>
    <p:sldId id="490" r:id="rId63"/>
    <p:sldId id="514" r:id="rId64"/>
    <p:sldId id="491" r:id="rId65"/>
    <p:sldId id="599" r:id="rId66"/>
    <p:sldId id="600" r:id="rId67"/>
    <p:sldId id="686" r:id="rId68"/>
    <p:sldId id="753" r:id="rId69"/>
    <p:sldId id="754" r:id="rId70"/>
    <p:sldId id="755" r:id="rId71"/>
    <p:sldId id="756" r:id="rId72"/>
    <p:sldId id="757" r:id="rId73"/>
    <p:sldId id="758" r:id="rId74"/>
    <p:sldId id="781" r:id="rId75"/>
    <p:sldId id="649" r:id="rId76"/>
    <p:sldId id="711" r:id="rId77"/>
    <p:sldId id="689" r:id="rId78"/>
    <p:sldId id="648" r:id="rId79"/>
    <p:sldId id="675" r:id="rId80"/>
    <p:sldId id="528" r:id="rId81"/>
    <p:sldId id="492" r:id="rId82"/>
    <p:sldId id="661" r:id="rId83"/>
    <p:sldId id="662" r:id="rId84"/>
    <p:sldId id="663" r:id="rId85"/>
    <p:sldId id="664" r:id="rId86"/>
    <p:sldId id="665" r:id="rId87"/>
    <p:sldId id="666" r:id="rId88"/>
    <p:sldId id="655" r:id="rId89"/>
    <p:sldId id="703" r:id="rId90"/>
    <p:sldId id="704" r:id="rId91"/>
    <p:sldId id="705" r:id="rId92"/>
    <p:sldId id="706" r:id="rId93"/>
    <p:sldId id="707" r:id="rId94"/>
    <p:sldId id="708" r:id="rId95"/>
    <p:sldId id="709" r:id="rId96"/>
    <p:sldId id="710" r:id="rId97"/>
    <p:sldId id="721" r:id="rId98"/>
    <p:sldId id="722" r:id="rId99"/>
    <p:sldId id="723" r:id="rId100"/>
    <p:sldId id="725" r:id="rId101"/>
    <p:sldId id="726" r:id="rId102"/>
    <p:sldId id="724" r:id="rId103"/>
    <p:sldId id="732" r:id="rId104"/>
    <p:sldId id="760" r:id="rId105"/>
  </p:sldIdLst>
  <p:sldSz cx="9144000" cy="6858000" type="screen4x3"/>
  <p:notesSz cx="6985000" cy="9282113"/>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521415D9-36F7-43E2-AB2F-B90AF26B5E84}">
      <p14:sectionLst xmlns:p14="http://schemas.microsoft.com/office/powerpoint/2010/main">
        <p14:section name="Default Section" id="{C1397989-6D21-4113-8FD6-6B40ED69FD45}">
          <p14:sldIdLst>
            <p14:sldId id="513"/>
            <p14:sldId id="777"/>
            <p14:sldId id="782"/>
            <p14:sldId id="712"/>
            <p14:sldId id="565"/>
            <p14:sldId id="567"/>
            <p14:sldId id="573"/>
            <p14:sldId id="783"/>
            <p14:sldId id="574"/>
            <p14:sldId id="659"/>
            <p14:sldId id="679"/>
            <p14:sldId id="577"/>
            <p14:sldId id="578"/>
            <p14:sldId id="677"/>
            <p14:sldId id="636"/>
            <p14:sldId id="637"/>
            <p14:sldId id="660"/>
            <p14:sldId id="639"/>
            <p14:sldId id="638"/>
            <p14:sldId id="640"/>
            <p14:sldId id="650"/>
            <p14:sldId id="641"/>
            <p14:sldId id="713"/>
            <p14:sldId id="714"/>
            <p14:sldId id="784"/>
            <p14:sldId id="785"/>
            <p14:sldId id="778"/>
            <p14:sldId id="715"/>
            <p14:sldId id="716"/>
            <p14:sldId id="643"/>
            <p14:sldId id="644"/>
            <p14:sldId id="642"/>
            <p14:sldId id="569"/>
            <p14:sldId id="779"/>
            <p14:sldId id="780"/>
          </p14:sldIdLst>
        </p14:section>
        <p14:section name="Untitled Section" id="{0D2EBBAA-513E-4733-8EBF-056827EE20F0}">
          <p14:sldIdLst>
            <p14:sldId id="761"/>
            <p14:sldId id="762"/>
            <p14:sldId id="763"/>
            <p14:sldId id="764"/>
            <p14:sldId id="765"/>
            <p14:sldId id="766"/>
            <p14:sldId id="767"/>
            <p14:sldId id="768"/>
            <p14:sldId id="769"/>
            <p14:sldId id="770"/>
            <p14:sldId id="771"/>
            <p14:sldId id="772"/>
            <p14:sldId id="773"/>
            <p14:sldId id="774"/>
            <p14:sldId id="775"/>
            <p14:sldId id="776"/>
          </p14:sldIdLst>
        </p14:section>
        <p14:section name="Untitled Section" id="{6139B280-80FD-4178-99A5-EA4F1B9A45CE}">
          <p14:sldIdLst>
            <p14:sldId id="589"/>
            <p14:sldId id="566"/>
            <p14:sldId id="568"/>
            <p14:sldId id="591"/>
            <p14:sldId id="676"/>
            <p14:sldId id="673"/>
            <p14:sldId id="485"/>
            <p14:sldId id="527"/>
            <p14:sldId id="489"/>
            <p14:sldId id="490"/>
            <p14:sldId id="514"/>
            <p14:sldId id="491"/>
            <p14:sldId id="599"/>
            <p14:sldId id="600"/>
            <p14:sldId id="686"/>
            <p14:sldId id="753"/>
            <p14:sldId id="754"/>
            <p14:sldId id="755"/>
            <p14:sldId id="756"/>
            <p14:sldId id="757"/>
            <p14:sldId id="758"/>
            <p14:sldId id="781"/>
            <p14:sldId id="649"/>
            <p14:sldId id="711"/>
            <p14:sldId id="689"/>
            <p14:sldId id="648"/>
            <p14:sldId id="675"/>
            <p14:sldId id="528"/>
            <p14:sldId id="492"/>
            <p14:sldId id="661"/>
            <p14:sldId id="662"/>
            <p14:sldId id="663"/>
            <p14:sldId id="664"/>
            <p14:sldId id="665"/>
            <p14:sldId id="666"/>
            <p14:sldId id="655"/>
            <p14:sldId id="703"/>
            <p14:sldId id="704"/>
            <p14:sldId id="705"/>
            <p14:sldId id="706"/>
            <p14:sldId id="707"/>
            <p14:sldId id="708"/>
            <p14:sldId id="709"/>
            <p14:sldId id="710"/>
            <p14:sldId id="721"/>
            <p14:sldId id="722"/>
            <p14:sldId id="723"/>
            <p14:sldId id="725"/>
            <p14:sldId id="726"/>
            <p14:sldId id="724"/>
            <p14:sldId id="732"/>
            <p14:sldId id="7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el Chaudron" initials="M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2F7C1"/>
    <a:srgbClr val="990033"/>
    <a:srgbClr val="FF99FF"/>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34" autoAdjust="0"/>
    <p:restoredTop sz="93568" autoAdjust="0"/>
  </p:normalViewPr>
  <p:slideViewPr>
    <p:cSldViewPr>
      <p:cViewPr varScale="1">
        <p:scale>
          <a:sx n="83" d="100"/>
          <a:sy n="83" d="100"/>
        </p:scale>
        <p:origin x="1085" y="72"/>
      </p:cViewPr>
      <p:guideLst>
        <p:guide orient="horz" pos="2160"/>
        <p:guide pos="2880"/>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49" tIns="46474" rIns="92949" bIns="46474" numCol="1" anchor="t" anchorCtr="0" compatLnSpc="1">
            <a:prstTxWarp prst="textNoShape">
              <a:avLst/>
            </a:prstTxWarp>
          </a:bodyPr>
          <a:lstStyle>
            <a:lvl1pPr defTabSz="930275">
              <a:defRPr sz="1200"/>
            </a:lvl1pPr>
          </a:lstStyle>
          <a:p>
            <a:endParaRPr lang="en-US"/>
          </a:p>
        </p:txBody>
      </p:sp>
      <p:sp>
        <p:nvSpPr>
          <p:cNvPr id="92163" name="Rectangle 3"/>
          <p:cNvSpPr>
            <a:spLocks noGrp="1" noChangeArrowheads="1"/>
          </p:cNvSpPr>
          <p:nvPr>
            <p:ph type="dt" sz="quarter" idx="1"/>
          </p:nvPr>
        </p:nvSpPr>
        <p:spPr bwMode="auto">
          <a:xfrm>
            <a:off x="3957638" y="0"/>
            <a:ext cx="3027362" cy="463550"/>
          </a:xfrm>
          <a:prstGeom prst="rect">
            <a:avLst/>
          </a:prstGeom>
          <a:noFill/>
          <a:ln w="9525">
            <a:noFill/>
            <a:miter lim="800000"/>
            <a:headEnd/>
            <a:tailEnd/>
          </a:ln>
          <a:effectLst/>
        </p:spPr>
        <p:txBody>
          <a:bodyPr vert="horz" wrap="square" lIns="92949" tIns="46474" rIns="92949" bIns="46474" numCol="1" anchor="t" anchorCtr="0" compatLnSpc="1">
            <a:prstTxWarp prst="textNoShape">
              <a:avLst/>
            </a:prstTxWarp>
          </a:bodyPr>
          <a:lstStyle>
            <a:lvl1pPr algn="r" defTabSz="930275">
              <a:defRPr sz="1200"/>
            </a:lvl1pPr>
          </a:lstStyle>
          <a:p>
            <a:endParaRPr lang="en-US"/>
          </a:p>
        </p:txBody>
      </p:sp>
      <p:sp>
        <p:nvSpPr>
          <p:cNvPr id="92164" name="Rectangle 4"/>
          <p:cNvSpPr>
            <a:spLocks noGrp="1" noChangeArrowheads="1"/>
          </p:cNvSpPr>
          <p:nvPr>
            <p:ph type="ftr" sz="quarter" idx="2"/>
          </p:nvPr>
        </p:nvSpPr>
        <p:spPr bwMode="auto">
          <a:xfrm>
            <a:off x="0" y="8818563"/>
            <a:ext cx="3027363" cy="463550"/>
          </a:xfrm>
          <a:prstGeom prst="rect">
            <a:avLst/>
          </a:prstGeom>
          <a:noFill/>
          <a:ln w="9525">
            <a:noFill/>
            <a:miter lim="800000"/>
            <a:headEnd/>
            <a:tailEnd/>
          </a:ln>
          <a:effectLst/>
        </p:spPr>
        <p:txBody>
          <a:bodyPr vert="horz" wrap="square" lIns="92949" tIns="46474" rIns="92949" bIns="46474" numCol="1" anchor="b" anchorCtr="0" compatLnSpc="1">
            <a:prstTxWarp prst="textNoShape">
              <a:avLst/>
            </a:prstTxWarp>
          </a:bodyPr>
          <a:lstStyle>
            <a:lvl1pPr defTabSz="930275">
              <a:defRPr sz="1200"/>
            </a:lvl1pPr>
          </a:lstStyle>
          <a:p>
            <a:endParaRPr lang="en-US"/>
          </a:p>
        </p:txBody>
      </p:sp>
      <p:sp>
        <p:nvSpPr>
          <p:cNvPr id="92165" name="Rectangle 5"/>
          <p:cNvSpPr>
            <a:spLocks noGrp="1" noChangeArrowheads="1"/>
          </p:cNvSpPr>
          <p:nvPr>
            <p:ph type="sldNum" sz="quarter" idx="3"/>
          </p:nvPr>
        </p:nvSpPr>
        <p:spPr bwMode="auto">
          <a:xfrm>
            <a:off x="3957638" y="8818563"/>
            <a:ext cx="3027362" cy="463550"/>
          </a:xfrm>
          <a:prstGeom prst="rect">
            <a:avLst/>
          </a:prstGeom>
          <a:noFill/>
          <a:ln w="9525">
            <a:noFill/>
            <a:miter lim="800000"/>
            <a:headEnd/>
            <a:tailEnd/>
          </a:ln>
          <a:effectLst/>
        </p:spPr>
        <p:txBody>
          <a:bodyPr vert="horz" wrap="square" lIns="92949" tIns="46474" rIns="92949" bIns="46474" numCol="1" anchor="b" anchorCtr="0" compatLnSpc="1">
            <a:prstTxWarp prst="textNoShape">
              <a:avLst/>
            </a:prstTxWarp>
          </a:bodyPr>
          <a:lstStyle>
            <a:lvl1pPr algn="r" defTabSz="930275">
              <a:defRPr sz="1200"/>
            </a:lvl1pPr>
          </a:lstStyle>
          <a:p>
            <a:fld id="{67E5851F-A4C8-4C5F-ACC8-06119B67EDCD}" type="slidenum">
              <a:rPr lang="en-US"/>
              <a:pPr/>
              <a:t>‹#›</a:t>
            </a:fld>
            <a:endParaRPr lang="en-US"/>
          </a:p>
        </p:txBody>
      </p:sp>
    </p:spTree>
    <p:extLst>
      <p:ext uri="{BB962C8B-B14F-4D97-AF65-F5344CB8AC3E}">
        <p14:creationId xmlns:p14="http://schemas.microsoft.com/office/powerpoint/2010/main" val="268680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49" tIns="46474" rIns="92949" bIns="46474" numCol="1" anchor="t" anchorCtr="0" compatLnSpc="1">
            <a:prstTxWarp prst="textNoShape">
              <a:avLst/>
            </a:prstTxWarp>
          </a:bodyPr>
          <a:lstStyle>
            <a:lvl1pPr defTabSz="930275">
              <a:defRPr sz="1200"/>
            </a:lvl1pPr>
          </a:lstStyle>
          <a:p>
            <a:endParaRPr lang="en-US"/>
          </a:p>
        </p:txBody>
      </p:sp>
      <p:sp>
        <p:nvSpPr>
          <p:cNvPr id="10243" name="Rectangle 3"/>
          <p:cNvSpPr>
            <a:spLocks noGrp="1" noChangeArrowheads="1"/>
          </p:cNvSpPr>
          <p:nvPr>
            <p:ph type="dt" idx="1"/>
          </p:nvPr>
        </p:nvSpPr>
        <p:spPr bwMode="auto">
          <a:xfrm>
            <a:off x="3957638" y="0"/>
            <a:ext cx="3027362" cy="463550"/>
          </a:xfrm>
          <a:prstGeom prst="rect">
            <a:avLst/>
          </a:prstGeom>
          <a:noFill/>
          <a:ln w="9525">
            <a:noFill/>
            <a:miter lim="800000"/>
            <a:headEnd/>
            <a:tailEnd/>
          </a:ln>
          <a:effectLst/>
        </p:spPr>
        <p:txBody>
          <a:bodyPr vert="horz" wrap="square" lIns="92949" tIns="46474" rIns="92949" bIns="46474" numCol="1" anchor="t" anchorCtr="0" compatLnSpc="1">
            <a:prstTxWarp prst="textNoShape">
              <a:avLst/>
            </a:prstTxWarp>
          </a:bodyPr>
          <a:lstStyle>
            <a:lvl1pPr algn="r" defTabSz="930275">
              <a:defRPr sz="1200"/>
            </a:lvl1pPr>
          </a:lstStyle>
          <a:p>
            <a:endParaRPr lang="en-US"/>
          </a:p>
        </p:txBody>
      </p:sp>
      <p:sp>
        <p:nvSpPr>
          <p:cNvPr id="10244" name="Rectangle 4"/>
          <p:cNvSpPr>
            <a:spLocks noGrp="1" noRot="1" noChangeAspect="1" noChangeArrowheads="1" noTextEdit="1"/>
          </p:cNvSpPr>
          <p:nvPr>
            <p:ph type="sldImg" idx="2"/>
          </p:nvPr>
        </p:nvSpPr>
        <p:spPr bwMode="auto">
          <a:xfrm>
            <a:off x="1171575" y="696913"/>
            <a:ext cx="4641850" cy="3479800"/>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931863" y="4408488"/>
            <a:ext cx="5121275" cy="4176712"/>
          </a:xfrm>
          <a:prstGeom prst="rect">
            <a:avLst/>
          </a:prstGeom>
          <a:noFill/>
          <a:ln w="9525">
            <a:noFill/>
            <a:miter lim="800000"/>
            <a:headEnd/>
            <a:tailEnd/>
          </a:ln>
          <a:effectLst/>
        </p:spPr>
        <p:txBody>
          <a:bodyPr vert="horz" wrap="square" lIns="92949" tIns="46474" rIns="92949" bIns="4647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46" name="Rectangle 6"/>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2949" tIns="46474" rIns="92949" bIns="46474" numCol="1" anchor="b" anchorCtr="0" compatLnSpc="1">
            <a:prstTxWarp prst="textNoShape">
              <a:avLst/>
            </a:prstTxWarp>
          </a:bodyPr>
          <a:lstStyle>
            <a:lvl1pPr defTabSz="930275">
              <a:defRPr sz="1200"/>
            </a:lvl1pPr>
          </a:lstStyle>
          <a:p>
            <a:endParaRPr lang="en-US"/>
          </a:p>
        </p:txBody>
      </p:sp>
      <p:sp>
        <p:nvSpPr>
          <p:cNvPr id="10247" name="Rectangle 7"/>
          <p:cNvSpPr>
            <a:spLocks noGrp="1" noChangeArrowheads="1"/>
          </p:cNvSpPr>
          <p:nvPr>
            <p:ph type="sldNum" sz="quarter" idx="5"/>
          </p:nvPr>
        </p:nvSpPr>
        <p:spPr bwMode="auto">
          <a:xfrm>
            <a:off x="3957638" y="8818563"/>
            <a:ext cx="3027362" cy="463550"/>
          </a:xfrm>
          <a:prstGeom prst="rect">
            <a:avLst/>
          </a:prstGeom>
          <a:noFill/>
          <a:ln w="9525">
            <a:noFill/>
            <a:miter lim="800000"/>
            <a:headEnd/>
            <a:tailEnd/>
          </a:ln>
          <a:effectLst/>
        </p:spPr>
        <p:txBody>
          <a:bodyPr vert="horz" wrap="square" lIns="92949" tIns="46474" rIns="92949" bIns="46474" numCol="1" anchor="b" anchorCtr="0" compatLnSpc="1">
            <a:prstTxWarp prst="textNoShape">
              <a:avLst/>
            </a:prstTxWarp>
          </a:bodyPr>
          <a:lstStyle>
            <a:lvl1pPr algn="r" defTabSz="930275">
              <a:defRPr sz="1200"/>
            </a:lvl1pPr>
          </a:lstStyle>
          <a:p>
            <a:fld id="{FC894E89-BD71-44EC-AEEC-F5B044CE6699}" type="slidenum">
              <a:rPr lang="en-US"/>
              <a:pPr/>
              <a:t>‹#›</a:t>
            </a:fld>
            <a:endParaRPr lang="en-US"/>
          </a:p>
        </p:txBody>
      </p:sp>
    </p:spTree>
    <p:extLst>
      <p:ext uri="{BB962C8B-B14F-4D97-AF65-F5344CB8AC3E}">
        <p14:creationId xmlns:p14="http://schemas.microsoft.com/office/powerpoint/2010/main" val="1915288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s.umd.edu/class/spring2003/cmsc838p/Design/criteria.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wikipedia.org/wiki/Ole-Johan_Dahl"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en.wikipedia.org/wiki/Special:BookSources/0122005503" TargetMode="External"/><Relationship Id="rId5" Type="http://schemas.openxmlformats.org/officeDocument/2006/relationships/hyperlink" Target="http://en.wikipedia.org/wiki/C._A._R._Hoare" TargetMode="External"/><Relationship Id="rId4" Type="http://schemas.openxmlformats.org/officeDocument/2006/relationships/hyperlink" Target="http://en.wikipedia.org/wiki/E._W._Dijkstra"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1</a:t>
            </a:fld>
            <a:endParaRPr lang="en-US"/>
          </a:p>
        </p:txBody>
      </p:sp>
    </p:spTree>
    <p:extLst>
      <p:ext uri="{BB962C8B-B14F-4D97-AF65-F5344CB8AC3E}">
        <p14:creationId xmlns:p14="http://schemas.microsoft.com/office/powerpoint/2010/main" val="210317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7DF5D205-0166-4749-9D51-9CA990BE147D}" type="slidenum">
              <a:rPr lang="en-US" smtClean="0"/>
              <a:pPr/>
              <a:t>15</a:t>
            </a:fld>
            <a:endParaRPr lang="en-US" smtClean="0"/>
          </a:p>
        </p:txBody>
      </p:sp>
      <p:sp>
        <p:nvSpPr>
          <p:cNvPr id="187395" name="Rectangle 2"/>
          <p:cNvSpPr>
            <a:spLocks noGrp="1" noRot="1" noChangeAspect="1" noChangeArrowheads="1" noTextEdit="1"/>
          </p:cNvSpPr>
          <p:nvPr>
            <p:ph type="sldImg"/>
          </p:nvPr>
        </p:nvSpPr>
        <p:spPr>
          <a:xfrm>
            <a:off x="1173163" y="696913"/>
            <a:ext cx="4640262" cy="3479800"/>
          </a:xfrm>
          <a:ln/>
        </p:spPr>
      </p:sp>
      <p:sp>
        <p:nvSpPr>
          <p:cNvPr id="187396" name="Rectangle 3"/>
          <p:cNvSpPr>
            <a:spLocks noGrp="1" noChangeArrowheads="1"/>
          </p:cNvSpPr>
          <p:nvPr>
            <p:ph type="body" idx="1"/>
          </p:nvPr>
        </p:nvSpPr>
        <p:spPr>
          <a:xfrm>
            <a:off x="930275" y="4408488"/>
            <a:ext cx="5124450" cy="4176712"/>
          </a:xfrm>
          <a:noFill/>
          <a:ln/>
        </p:spPr>
        <p:txBody>
          <a:bodyPr/>
          <a:lstStyle/>
          <a:p>
            <a:endParaRPr lang="nl-NL" smtClean="0"/>
          </a:p>
        </p:txBody>
      </p:sp>
    </p:spTree>
    <p:extLst>
      <p:ext uri="{BB962C8B-B14F-4D97-AF65-F5344CB8AC3E}">
        <p14:creationId xmlns:p14="http://schemas.microsoft.com/office/powerpoint/2010/main" val="1077820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D62DED-E80B-402A-AEB3-622E2CD3FA56}" type="slidenum">
              <a:rPr lang="en-US"/>
              <a:pPr/>
              <a:t>16</a:t>
            </a:fld>
            <a:endParaRPr lang="en-US"/>
          </a:p>
        </p:txBody>
      </p:sp>
      <p:sp>
        <p:nvSpPr>
          <p:cNvPr id="817154" name="Rectangle 2"/>
          <p:cNvSpPr>
            <a:spLocks noGrp="1" noRot="1" noChangeAspect="1" noChangeArrowheads="1" noTextEdit="1"/>
          </p:cNvSpPr>
          <p:nvPr>
            <p:ph type="sldImg"/>
          </p:nvPr>
        </p:nvSpPr>
        <p:spPr>
          <a:xfrm>
            <a:off x="1173163" y="696913"/>
            <a:ext cx="4640262" cy="3479800"/>
          </a:xfrm>
          <a:ln/>
        </p:spPr>
      </p:sp>
      <p:sp>
        <p:nvSpPr>
          <p:cNvPr id="817155"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344785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17</a:t>
            </a:fld>
            <a:endParaRPr lang="en-US"/>
          </a:p>
        </p:txBody>
      </p:sp>
    </p:spTree>
    <p:extLst>
      <p:ext uri="{BB962C8B-B14F-4D97-AF65-F5344CB8AC3E}">
        <p14:creationId xmlns:p14="http://schemas.microsoft.com/office/powerpoint/2010/main" val="3667347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F40C70-1F38-443D-BD7F-BE89DCABAC5B}" type="slidenum">
              <a:rPr lang="en-US"/>
              <a:pPr/>
              <a:t>18</a:t>
            </a:fld>
            <a:endParaRPr lang="en-US"/>
          </a:p>
        </p:txBody>
      </p:sp>
      <p:sp>
        <p:nvSpPr>
          <p:cNvPr id="819202" name="Rectangle 2"/>
          <p:cNvSpPr>
            <a:spLocks noGrp="1" noRot="1" noChangeAspect="1" noChangeArrowheads="1" noTextEdit="1"/>
          </p:cNvSpPr>
          <p:nvPr>
            <p:ph type="sldImg"/>
          </p:nvPr>
        </p:nvSpPr>
        <p:spPr>
          <a:xfrm>
            <a:off x="1173163" y="696913"/>
            <a:ext cx="4640262" cy="3479800"/>
          </a:xfrm>
          <a:ln/>
        </p:spPr>
      </p:sp>
      <p:sp>
        <p:nvSpPr>
          <p:cNvPr id="819203" name="Rectangle 3"/>
          <p:cNvSpPr>
            <a:spLocks noGrp="1" noChangeArrowheads="1"/>
          </p:cNvSpPr>
          <p:nvPr>
            <p:ph type="body" idx="1"/>
          </p:nvPr>
        </p:nvSpPr>
        <p:spPr>
          <a:xfrm>
            <a:off x="930275" y="4408488"/>
            <a:ext cx="5124450" cy="4176712"/>
          </a:xfrm>
        </p:spPr>
        <p:txBody>
          <a:bodyPr/>
          <a:lstStyle/>
          <a:p>
            <a:endParaRPr lang="nl-NL" dirty="0"/>
          </a:p>
        </p:txBody>
      </p:sp>
    </p:spTree>
    <p:extLst>
      <p:ext uri="{BB962C8B-B14F-4D97-AF65-F5344CB8AC3E}">
        <p14:creationId xmlns:p14="http://schemas.microsoft.com/office/powerpoint/2010/main" val="32146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19</a:t>
            </a:fld>
            <a:endParaRPr lang="en-US"/>
          </a:p>
        </p:txBody>
      </p:sp>
    </p:spTree>
    <p:extLst>
      <p:ext uri="{BB962C8B-B14F-4D97-AF65-F5344CB8AC3E}">
        <p14:creationId xmlns:p14="http://schemas.microsoft.com/office/powerpoint/2010/main" val="150191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5DA4F-66A4-47CA-A7E8-52A42812FB32}" type="slidenum">
              <a:rPr lang="en-US"/>
              <a:pPr/>
              <a:t>20</a:t>
            </a:fld>
            <a:endParaRPr lang="en-US"/>
          </a:p>
        </p:txBody>
      </p:sp>
      <p:sp>
        <p:nvSpPr>
          <p:cNvPr id="837634" name="Rectangle 2"/>
          <p:cNvSpPr>
            <a:spLocks noGrp="1" noRot="1" noChangeAspect="1" noChangeArrowheads="1" noTextEdit="1"/>
          </p:cNvSpPr>
          <p:nvPr>
            <p:ph type="sldImg"/>
          </p:nvPr>
        </p:nvSpPr>
        <p:spPr>
          <a:xfrm>
            <a:off x="1173163" y="696913"/>
            <a:ext cx="4640262" cy="3479800"/>
          </a:xfrm>
          <a:ln/>
        </p:spPr>
      </p:sp>
      <p:sp>
        <p:nvSpPr>
          <p:cNvPr id="837635" name="Rectangle 3"/>
          <p:cNvSpPr>
            <a:spLocks noGrp="1" noChangeArrowheads="1"/>
          </p:cNvSpPr>
          <p:nvPr>
            <p:ph type="body" idx="1"/>
          </p:nvPr>
        </p:nvSpPr>
        <p:spPr>
          <a:xfrm>
            <a:off x="698500" y="4408488"/>
            <a:ext cx="5588000" cy="4176712"/>
          </a:xfrm>
        </p:spPr>
        <p:txBody>
          <a:bodyPr/>
          <a:lstStyle/>
          <a:p>
            <a:endParaRPr lang="nl-NL"/>
          </a:p>
        </p:txBody>
      </p:sp>
    </p:spTree>
    <p:extLst>
      <p:ext uri="{BB962C8B-B14F-4D97-AF65-F5344CB8AC3E}">
        <p14:creationId xmlns:p14="http://schemas.microsoft.com/office/powerpoint/2010/main" val="219035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27C561-2DBC-452D-A42A-2BA4CA7174FF}" type="slidenum">
              <a:rPr lang="en-US"/>
              <a:pPr/>
              <a:t>21</a:t>
            </a:fld>
            <a:endParaRPr lang="en-US"/>
          </a:p>
        </p:txBody>
      </p:sp>
      <p:sp>
        <p:nvSpPr>
          <p:cNvPr id="835586" name="Rectangle 2"/>
          <p:cNvSpPr>
            <a:spLocks noGrp="1" noRot="1" noChangeAspect="1" noChangeArrowheads="1" noTextEdit="1"/>
          </p:cNvSpPr>
          <p:nvPr>
            <p:ph type="sldImg"/>
          </p:nvPr>
        </p:nvSpPr>
        <p:spPr>
          <a:xfrm>
            <a:off x="1173163" y="696913"/>
            <a:ext cx="4640262" cy="3479800"/>
          </a:xfrm>
          <a:ln/>
        </p:spPr>
      </p:sp>
      <p:sp>
        <p:nvSpPr>
          <p:cNvPr id="835587"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3824713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22</a:t>
            </a:fld>
            <a:endParaRPr lang="en-US"/>
          </a:p>
        </p:txBody>
      </p:sp>
    </p:spTree>
    <p:extLst>
      <p:ext uri="{BB962C8B-B14F-4D97-AF65-F5344CB8AC3E}">
        <p14:creationId xmlns:p14="http://schemas.microsoft.com/office/powerpoint/2010/main" val="2258785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r>
              <a:rPr lang="en-GB" dirty="0" smtClean="0">
                <a:hlinkClick r:id="rId3"/>
              </a:rPr>
              <a:t>"On the Criteria To Be Used in Decomposing Systems into Modules"</a:t>
            </a:r>
            <a:r>
              <a:rPr lang="en-GB" dirty="0" smtClean="0"/>
              <a:t>. </a:t>
            </a:r>
            <a:r>
              <a:rPr lang="en-GB" dirty="0" smtClean="0">
                <a:hlinkClick r:id="rId3"/>
              </a:rPr>
              <a:t>http://www.cs.umd.edu/class/spring2003/cmsc838p/Design/criteria.pdf</a:t>
            </a:r>
            <a:r>
              <a:rPr lang="en-GB" dirty="0" smtClean="0"/>
              <a: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i="1" dirty="0" smtClean="0">
                <a:latin typeface="Calibri" pitchFamily="34" charset="0"/>
              </a:rPr>
              <a:t>I would advise students to pay more attention to the fundamental ideas rather than the latest technology. </a:t>
            </a:r>
          </a:p>
          <a:p>
            <a:pPr marL="0" marR="0" indent="0" algn="l" defTabSz="914400" rtl="0" eaLnBrk="0" fontAlgn="base" latinLnBrk="0" hangingPunct="0">
              <a:lnSpc>
                <a:spcPct val="100000"/>
              </a:lnSpc>
              <a:spcBef>
                <a:spcPct val="30000"/>
              </a:spcBef>
              <a:spcAft>
                <a:spcPct val="0"/>
              </a:spcAft>
              <a:buClrTx/>
              <a:buSzTx/>
              <a:buFontTx/>
              <a:buNone/>
              <a:tabLst/>
              <a:defRPr/>
            </a:pPr>
            <a:r>
              <a:rPr lang="en-GB" i="1" dirty="0" smtClean="0">
                <a:latin typeface="Calibri" pitchFamily="34" charset="0"/>
              </a:rPr>
              <a:t>he technology will be out-of-date before they graduate. Fundamental ideas never get out of date. </a:t>
            </a:r>
            <a:endParaRPr lang="en-GB" dirty="0" smtClean="0">
              <a:latin typeface="Calibri" pitchFamily="34" charset="0"/>
            </a:endParaRPr>
          </a:p>
          <a:p>
            <a:endParaRPr lang="en-GB" dirty="0"/>
          </a:p>
        </p:txBody>
      </p:sp>
      <p:sp>
        <p:nvSpPr>
          <p:cNvPr id="4" name="Slide Number Placeholder 3"/>
          <p:cNvSpPr>
            <a:spLocks noGrp="1"/>
          </p:cNvSpPr>
          <p:nvPr>
            <p:ph type="sldNum" sz="quarter" idx="10"/>
          </p:nvPr>
        </p:nvSpPr>
        <p:spPr/>
        <p:txBody>
          <a:bodyPr/>
          <a:lstStyle/>
          <a:p>
            <a:fld id="{FC894E89-BD71-44EC-AEEC-F5B044CE6699}" type="slidenum">
              <a:rPr lang="en-US" smtClean="0"/>
              <a:pPr/>
              <a:t>23</a:t>
            </a:fld>
            <a:endParaRPr lang="en-US"/>
          </a:p>
        </p:txBody>
      </p:sp>
    </p:spTree>
    <p:extLst>
      <p:ext uri="{BB962C8B-B14F-4D97-AF65-F5344CB8AC3E}">
        <p14:creationId xmlns:p14="http://schemas.microsoft.com/office/powerpoint/2010/main" val="2358673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xfrm>
            <a:off x="1173163" y="696913"/>
            <a:ext cx="4638675" cy="3479800"/>
          </a:xfrm>
          <a:ln/>
        </p:spPr>
      </p:sp>
      <p:sp>
        <p:nvSpPr>
          <p:cNvPr id="186371" name="Notes Placeholder 2"/>
          <p:cNvSpPr>
            <a:spLocks noGrp="1"/>
          </p:cNvSpPr>
          <p:nvPr>
            <p:ph type="body" idx="1"/>
          </p:nvPr>
        </p:nvSpPr>
        <p:spPr>
          <a:noFill/>
          <a:ln/>
        </p:spPr>
        <p:txBody>
          <a:bodyPr/>
          <a:lstStyle/>
          <a:p>
            <a:endParaRPr lang="en-GB" smtClean="0"/>
          </a:p>
        </p:txBody>
      </p:sp>
      <p:sp>
        <p:nvSpPr>
          <p:cNvPr id="186372" name="Slide Number Placeholder 3"/>
          <p:cNvSpPr>
            <a:spLocks noGrp="1"/>
          </p:cNvSpPr>
          <p:nvPr>
            <p:ph type="sldNum" sz="quarter" idx="5"/>
          </p:nvPr>
        </p:nvSpPr>
        <p:spPr>
          <a:noFill/>
        </p:spPr>
        <p:txBody>
          <a:bodyPr/>
          <a:lstStyle/>
          <a:p>
            <a:fld id="{53D3F04C-3D2B-4D26-89AA-4F483A7499D2}" type="slidenum">
              <a:rPr lang="en-US" smtClean="0"/>
              <a:pPr/>
              <a:t>24</a:t>
            </a:fld>
            <a:endParaRPr lang="en-US" smtClean="0"/>
          </a:p>
        </p:txBody>
      </p:sp>
    </p:spTree>
    <p:extLst>
      <p:ext uri="{BB962C8B-B14F-4D97-AF65-F5344CB8AC3E}">
        <p14:creationId xmlns:p14="http://schemas.microsoft.com/office/powerpoint/2010/main" val="283672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C894E89-BD71-44EC-AEEC-F5B044CE6699}" type="slidenum">
              <a:rPr lang="en-US" smtClean="0"/>
              <a:pPr/>
              <a:t>4</a:t>
            </a:fld>
            <a:endParaRPr lang="en-US"/>
          </a:p>
        </p:txBody>
      </p:sp>
    </p:spTree>
    <p:extLst>
      <p:ext uri="{BB962C8B-B14F-4D97-AF65-F5344CB8AC3E}">
        <p14:creationId xmlns:p14="http://schemas.microsoft.com/office/powerpoint/2010/main" val="16133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3C66525-EF73-422F-BA0D-7ACD59033AE7}" type="slidenum">
              <a:rPr lang="en-GB" smtClean="0"/>
              <a:pPr/>
              <a:t>30</a:t>
            </a:fld>
            <a:endParaRPr lang="en-GB"/>
          </a:p>
        </p:txBody>
      </p:sp>
    </p:spTree>
    <p:extLst>
      <p:ext uri="{BB962C8B-B14F-4D97-AF65-F5344CB8AC3E}">
        <p14:creationId xmlns:p14="http://schemas.microsoft.com/office/powerpoint/2010/main" val="1062922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3C66525-EF73-422F-BA0D-7ACD59033AE7}" type="slidenum">
              <a:rPr lang="en-GB" smtClean="0"/>
              <a:pPr/>
              <a:t>31</a:t>
            </a:fld>
            <a:endParaRPr lang="en-GB"/>
          </a:p>
        </p:txBody>
      </p:sp>
    </p:spTree>
    <p:extLst>
      <p:ext uri="{BB962C8B-B14F-4D97-AF65-F5344CB8AC3E}">
        <p14:creationId xmlns:p14="http://schemas.microsoft.com/office/powerpoint/2010/main" val="227174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DAD244-54AA-4DB6-A3BB-FE05C48864B5}" type="slidenum">
              <a:rPr lang="en-US"/>
              <a:pPr/>
              <a:t>32</a:t>
            </a:fld>
            <a:endParaRPr lang="en-US"/>
          </a:p>
        </p:txBody>
      </p:sp>
      <p:sp>
        <p:nvSpPr>
          <p:cNvPr id="839682" name="Rectangle 2"/>
          <p:cNvSpPr>
            <a:spLocks noGrp="1" noRot="1" noChangeAspect="1" noChangeArrowheads="1" noTextEdit="1"/>
          </p:cNvSpPr>
          <p:nvPr>
            <p:ph type="sldImg"/>
          </p:nvPr>
        </p:nvSpPr>
        <p:spPr>
          <a:xfrm>
            <a:off x="1173163" y="696913"/>
            <a:ext cx="4640262" cy="3479800"/>
          </a:xfrm>
          <a:ln/>
        </p:spPr>
      </p:sp>
      <p:sp>
        <p:nvSpPr>
          <p:cNvPr id="839683"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235909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33</a:t>
            </a:fld>
            <a:endParaRPr lang="en-US"/>
          </a:p>
        </p:txBody>
      </p:sp>
    </p:spTree>
    <p:extLst>
      <p:ext uri="{BB962C8B-B14F-4D97-AF65-F5344CB8AC3E}">
        <p14:creationId xmlns:p14="http://schemas.microsoft.com/office/powerpoint/2010/main" val="196767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56FAF-9B55-423A-B10A-A52FEF83EAE2}" type="slidenum">
              <a:rPr lang="en-US"/>
              <a:pPr/>
              <a:t>36</a:t>
            </a:fld>
            <a:endParaRPr lang="en-US"/>
          </a:p>
        </p:txBody>
      </p:sp>
      <p:sp>
        <p:nvSpPr>
          <p:cNvPr id="1121282" name="Rectangle 2"/>
          <p:cNvSpPr>
            <a:spLocks noGrp="1" noRot="1" noChangeAspect="1" noChangeArrowheads="1" noTextEdit="1"/>
          </p:cNvSpPr>
          <p:nvPr>
            <p:ph type="sldImg"/>
          </p:nvPr>
        </p:nvSpPr>
        <p:spPr>
          <a:xfrm>
            <a:off x="1520825" y="928688"/>
            <a:ext cx="3943350" cy="2957512"/>
          </a:xfrm>
          <a:ln/>
        </p:spPr>
      </p:sp>
      <p:sp>
        <p:nvSpPr>
          <p:cNvPr id="1121283" name="Rectangle 3"/>
          <p:cNvSpPr>
            <a:spLocks noGrp="1" noChangeArrowheads="1"/>
          </p:cNvSpPr>
          <p:nvPr>
            <p:ph type="body" idx="1"/>
          </p:nvPr>
        </p:nvSpPr>
        <p:spPr>
          <a:xfrm>
            <a:off x="468900" y="4022249"/>
            <a:ext cx="6053667" cy="4563706"/>
          </a:xfrm>
        </p:spPr>
        <p:txBody>
          <a:bodyPr lIns="90988" tIns="45494" rIns="90988" bIns="45494"/>
          <a:lstStyle/>
          <a:p>
            <a:endParaRPr lang="nl-NL"/>
          </a:p>
        </p:txBody>
      </p:sp>
    </p:spTree>
    <p:extLst>
      <p:ext uri="{BB962C8B-B14F-4D97-AF65-F5344CB8AC3E}">
        <p14:creationId xmlns:p14="http://schemas.microsoft.com/office/powerpoint/2010/main" val="1676485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56FAF-9B55-423A-B10A-A52FEF83EAE2}" type="slidenum">
              <a:rPr lang="en-US"/>
              <a:pPr/>
              <a:t>37</a:t>
            </a:fld>
            <a:endParaRPr lang="en-US"/>
          </a:p>
        </p:txBody>
      </p:sp>
      <p:sp>
        <p:nvSpPr>
          <p:cNvPr id="1121282" name="Rectangle 2"/>
          <p:cNvSpPr>
            <a:spLocks noGrp="1" noRot="1" noChangeAspect="1" noChangeArrowheads="1" noTextEdit="1"/>
          </p:cNvSpPr>
          <p:nvPr>
            <p:ph type="sldImg"/>
          </p:nvPr>
        </p:nvSpPr>
        <p:spPr>
          <a:xfrm>
            <a:off x="1520825" y="928688"/>
            <a:ext cx="3943350" cy="2957512"/>
          </a:xfrm>
          <a:ln/>
        </p:spPr>
      </p:sp>
      <p:sp>
        <p:nvSpPr>
          <p:cNvPr id="1121283" name="Rectangle 3"/>
          <p:cNvSpPr>
            <a:spLocks noGrp="1" noChangeArrowheads="1"/>
          </p:cNvSpPr>
          <p:nvPr>
            <p:ph type="body" idx="1"/>
          </p:nvPr>
        </p:nvSpPr>
        <p:spPr>
          <a:xfrm>
            <a:off x="468900" y="4022249"/>
            <a:ext cx="6053667" cy="4563706"/>
          </a:xfrm>
        </p:spPr>
        <p:txBody>
          <a:bodyPr lIns="90988" tIns="45494" rIns="90988" bIns="45494"/>
          <a:lstStyle/>
          <a:p>
            <a:endParaRPr lang="nl-NL"/>
          </a:p>
        </p:txBody>
      </p:sp>
    </p:spTree>
    <p:extLst>
      <p:ext uri="{BB962C8B-B14F-4D97-AF65-F5344CB8AC3E}">
        <p14:creationId xmlns:p14="http://schemas.microsoft.com/office/powerpoint/2010/main" val="4134470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8CD9B-A670-4568-9708-A52EC8C1C7C3}" type="slidenum">
              <a:rPr lang="en-US"/>
              <a:pPr/>
              <a:t>38</a:t>
            </a:fld>
            <a:endParaRPr lang="en-US"/>
          </a:p>
        </p:txBody>
      </p:sp>
      <p:sp>
        <p:nvSpPr>
          <p:cNvPr id="1123330" name="Rectangle 2"/>
          <p:cNvSpPr>
            <a:spLocks noGrp="1" noChangeArrowheads="1"/>
          </p:cNvSpPr>
          <p:nvPr>
            <p:ph type="body" idx="1"/>
          </p:nvPr>
        </p:nvSpPr>
        <p:spPr>
          <a:xfrm>
            <a:off x="386440" y="4099600"/>
            <a:ext cx="6212123" cy="4641057"/>
          </a:xfrm>
          <a:ln w="12700">
            <a:solidFill>
              <a:srgbClr val="000066"/>
            </a:solidFill>
          </a:ln>
        </p:spPr>
        <p:txBody>
          <a:bodyPr lIns="93360" tIns="46681" rIns="93360" bIns="46681"/>
          <a:lstStyle/>
          <a:p>
            <a:endParaRPr lang="nl-NL"/>
          </a:p>
        </p:txBody>
      </p:sp>
      <p:sp>
        <p:nvSpPr>
          <p:cNvPr id="1123331" name="Rectangle 3"/>
          <p:cNvSpPr>
            <a:spLocks noGrp="1" noRot="1" noChangeAspect="1" noChangeArrowheads="1" noTextEdit="1"/>
          </p:cNvSpPr>
          <p:nvPr>
            <p:ph type="sldImg"/>
          </p:nvPr>
        </p:nvSpPr>
        <p:spPr>
          <a:xfrm>
            <a:off x="1520825" y="928688"/>
            <a:ext cx="3943350" cy="2957512"/>
          </a:xfrm>
          <a:ln/>
        </p:spPr>
      </p:sp>
    </p:spTree>
    <p:extLst>
      <p:ext uri="{BB962C8B-B14F-4D97-AF65-F5344CB8AC3E}">
        <p14:creationId xmlns:p14="http://schemas.microsoft.com/office/powerpoint/2010/main" val="337648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CD50BD-BAD0-4C93-9C2F-998809509F33}" type="slidenum">
              <a:rPr lang="en-US"/>
              <a:pPr/>
              <a:t>39</a:t>
            </a:fld>
            <a:endParaRPr lang="en-US"/>
          </a:p>
        </p:txBody>
      </p:sp>
      <p:sp>
        <p:nvSpPr>
          <p:cNvPr id="1125378" name="Rectangle 2"/>
          <p:cNvSpPr>
            <a:spLocks noGrp="1" noRot="1" noChangeAspect="1" noChangeArrowheads="1" noTextEdit="1"/>
          </p:cNvSpPr>
          <p:nvPr>
            <p:ph type="sldImg"/>
          </p:nvPr>
        </p:nvSpPr>
        <p:spPr>
          <a:xfrm>
            <a:off x="1173163" y="696913"/>
            <a:ext cx="4638675" cy="3479800"/>
          </a:xfrm>
          <a:ln/>
        </p:spPr>
      </p:sp>
      <p:sp>
        <p:nvSpPr>
          <p:cNvPr id="1125379"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3689276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C88CF-1947-489A-8F1D-4925D9C512A4}" type="slidenum">
              <a:rPr lang="en-US"/>
              <a:pPr/>
              <a:t>40</a:t>
            </a:fld>
            <a:endParaRPr lang="en-US"/>
          </a:p>
        </p:txBody>
      </p:sp>
      <p:sp>
        <p:nvSpPr>
          <p:cNvPr id="1127426" name="Rectangle 2"/>
          <p:cNvSpPr>
            <a:spLocks noGrp="1" noRot="1" noChangeAspect="1" noChangeArrowheads="1" noTextEdit="1"/>
          </p:cNvSpPr>
          <p:nvPr>
            <p:ph type="sldImg"/>
          </p:nvPr>
        </p:nvSpPr>
        <p:spPr>
          <a:xfrm>
            <a:off x="1173163" y="696913"/>
            <a:ext cx="4638675" cy="3479800"/>
          </a:xfrm>
          <a:ln/>
        </p:spPr>
      </p:sp>
      <p:sp>
        <p:nvSpPr>
          <p:cNvPr id="1127427"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2113308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FC4A-7277-4E95-8B03-4644FA0185E9}" type="slidenum">
              <a:rPr lang="en-US"/>
              <a:pPr/>
              <a:t>41</a:t>
            </a:fld>
            <a:endParaRPr lang="en-US"/>
          </a:p>
        </p:txBody>
      </p:sp>
      <p:sp>
        <p:nvSpPr>
          <p:cNvPr id="1129474" name="Rectangle 2"/>
          <p:cNvSpPr>
            <a:spLocks noGrp="1" noRot="1" noChangeAspect="1" noChangeArrowheads="1" noTextEdit="1"/>
          </p:cNvSpPr>
          <p:nvPr>
            <p:ph type="sldImg"/>
          </p:nvPr>
        </p:nvSpPr>
        <p:spPr>
          <a:xfrm>
            <a:off x="1173163" y="696913"/>
            <a:ext cx="4638675" cy="3479800"/>
          </a:xfrm>
          <a:ln/>
        </p:spPr>
      </p:sp>
      <p:sp>
        <p:nvSpPr>
          <p:cNvPr id="1129475" name="Rectangle 3"/>
          <p:cNvSpPr>
            <a:spLocks noGrp="1" noChangeArrowheads="1"/>
          </p:cNvSpPr>
          <p:nvPr>
            <p:ph type="body" idx="1"/>
          </p:nvPr>
        </p:nvSpPr>
        <p:spPr>
          <a:xfrm>
            <a:off x="931334" y="4409004"/>
            <a:ext cx="5122333" cy="4176951"/>
          </a:xfrm>
        </p:spPr>
        <p:txBody>
          <a:bodyPr/>
          <a:lstStyle/>
          <a:p>
            <a:r>
              <a:rPr lang="nl-NL"/>
              <a:t>I consider as alternative name for Customer Selection Management to be Customer Session Management</a:t>
            </a:r>
          </a:p>
        </p:txBody>
      </p:sp>
    </p:spTree>
    <p:extLst>
      <p:ext uri="{BB962C8B-B14F-4D97-AF65-F5344CB8AC3E}">
        <p14:creationId xmlns:p14="http://schemas.microsoft.com/office/powerpoint/2010/main" val="256358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5</a:t>
            </a:fld>
            <a:endParaRPr lang="en-US"/>
          </a:p>
        </p:txBody>
      </p:sp>
    </p:spTree>
    <p:extLst>
      <p:ext uri="{BB962C8B-B14F-4D97-AF65-F5344CB8AC3E}">
        <p14:creationId xmlns:p14="http://schemas.microsoft.com/office/powerpoint/2010/main" val="390221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FDAADC-374A-4384-BBFA-7838FB971E22}" type="slidenum">
              <a:rPr lang="en-US"/>
              <a:pPr/>
              <a:t>42</a:t>
            </a:fld>
            <a:endParaRPr lang="en-US"/>
          </a:p>
        </p:txBody>
      </p:sp>
      <p:sp>
        <p:nvSpPr>
          <p:cNvPr id="1131522" name="Rectangle 2"/>
          <p:cNvSpPr>
            <a:spLocks noGrp="1" noRot="1" noChangeAspect="1" noChangeArrowheads="1" noTextEdit="1"/>
          </p:cNvSpPr>
          <p:nvPr>
            <p:ph type="sldImg"/>
          </p:nvPr>
        </p:nvSpPr>
        <p:spPr>
          <a:xfrm>
            <a:off x="1173163" y="696913"/>
            <a:ext cx="4638675" cy="3479800"/>
          </a:xfrm>
          <a:ln/>
        </p:spPr>
      </p:sp>
      <p:sp>
        <p:nvSpPr>
          <p:cNvPr id="1131523"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399976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6D366-5C85-4204-A402-4B4180D91684}" type="slidenum">
              <a:rPr lang="en-US"/>
              <a:pPr/>
              <a:t>43</a:t>
            </a:fld>
            <a:endParaRPr lang="en-US"/>
          </a:p>
        </p:txBody>
      </p:sp>
      <p:sp>
        <p:nvSpPr>
          <p:cNvPr id="1036290" name="Rectangle 2"/>
          <p:cNvSpPr>
            <a:spLocks noGrp="1" noRot="1" noChangeAspect="1" noChangeArrowheads="1" noTextEdit="1"/>
          </p:cNvSpPr>
          <p:nvPr>
            <p:ph type="sldImg"/>
          </p:nvPr>
        </p:nvSpPr>
        <p:spPr>
          <a:xfrm>
            <a:off x="1173163" y="696913"/>
            <a:ext cx="4638675" cy="3479800"/>
          </a:xfrm>
          <a:ln/>
        </p:spPr>
      </p:sp>
      <p:sp>
        <p:nvSpPr>
          <p:cNvPr id="1036291" name="Rectangle 3"/>
          <p:cNvSpPr>
            <a:spLocks noGrp="1" noChangeArrowheads="1"/>
          </p:cNvSpPr>
          <p:nvPr>
            <p:ph type="body" idx="1"/>
          </p:nvPr>
        </p:nvSpPr>
        <p:spPr/>
        <p:txBody>
          <a:bodyPr/>
          <a:lstStyle/>
          <a:p>
            <a:r>
              <a:rPr lang="en-US"/>
              <a:t>These are subsystem ‘archetypes’</a:t>
            </a:r>
            <a:endParaRPr lang="nl-NL"/>
          </a:p>
        </p:txBody>
      </p:sp>
    </p:spTree>
    <p:extLst>
      <p:ext uri="{BB962C8B-B14F-4D97-AF65-F5344CB8AC3E}">
        <p14:creationId xmlns:p14="http://schemas.microsoft.com/office/powerpoint/2010/main" val="100685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6CFCA-557D-4F00-8431-19CC343F9FFD}" type="slidenum">
              <a:rPr lang="en-US"/>
              <a:pPr/>
              <a:t>44</a:t>
            </a:fld>
            <a:endParaRPr lang="en-US"/>
          </a:p>
        </p:txBody>
      </p:sp>
      <p:sp>
        <p:nvSpPr>
          <p:cNvPr id="1137666" name="Rectangle 2"/>
          <p:cNvSpPr>
            <a:spLocks noGrp="1" noRot="1" noChangeAspect="1" noChangeArrowheads="1" noTextEdit="1"/>
          </p:cNvSpPr>
          <p:nvPr>
            <p:ph type="sldImg"/>
          </p:nvPr>
        </p:nvSpPr>
        <p:spPr>
          <a:xfrm>
            <a:off x="1173163" y="696913"/>
            <a:ext cx="4638675" cy="3479800"/>
          </a:xfrm>
          <a:ln/>
        </p:spPr>
      </p:sp>
      <p:sp>
        <p:nvSpPr>
          <p:cNvPr id="1137667" name="Rectangle 3"/>
          <p:cNvSpPr>
            <a:spLocks noGrp="1" noChangeArrowheads="1"/>
          </p:cNvSpPr>
          <p:nvPr>
            <p:ph type="body" idx="1"/>
          </p:nvPr>
        </p:nvSpPr>
        <p:spPr>
          <a:xfrm>
            <a:off x="931334" y="4409004"/>
            <a:ext cx="5122333" cy="4176951"/>
          </a:xfrm>
        </p:spPr>
        <p:txBody>
          <a:bodyPr/>
          <a:lstStyle/>
          <a:p>
            <a:r>
              <a:rPr lang="nl-NL"/>
              <a:t>Drawing the picture this way, makes it clear that a separate Staff Shop UI is needed</a:t>
            </a:r>
          </a:p>
        </p:txBody>
      </p:sp>
    </p:spTree>
    <p:extLst>
      <p:ext uri="{BB962C8B-B14F-4D97-AF65-F5344CB8AC3E}">
        <p14:creationId xmlns:p14="http://schemas.microsoft.com/office/powerpoint/2010/main" val="2490555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6CFCA-557D-4F00-8431-19CC343F9FFD}" type="slidenum">
              <a:rPr lang="en-US"/>
              <a:pPr/>
              <a:t>45</a:t>
            </a:fld>
            <a:endParaRPr lang="en-US"/>
          </a:p>
        </p:txBody>
      </p:sp>
      <p:sp>
        <p:nvSpPr>
          <p:cNvPr id="1137666" name="Rectangle 2"/>
          <p:cNvSpPr>
            <a:spLocks noGrp="1" noRot="1" noChangeAspect="1" noChangeArrowheads="1" noTextEdit="1"/>
          </p:cNvSpPr>
          <p:nvPr>
            <p:ph type="sldImg"/>
          </p:nvPr>
        </p:nvSpPr>
        <p:spPr>
          <a:xfrm>
            <a:off x="1173163" y="696913"/>
            <a:ext cx="4638675" cy="3479800"/>
          </a:xfrm>
          <a:ln/>
        </p:spPr>
      </p:sp>
      <p:sp>
        <p:nvSpPr>
          <p:cNvPr id="1137667" name="Rectangle 3"/>
          <p:cNvSpPr>
            <a:spLocks noGrp="1" noChangeArrowheads="1"/>
          </p:cNvSpPr>
          <p:nvPr>
            <p:ph type="body" idx="1"/>
          </p:nvPr>
        </p:nvSpPr>
        <p:spPr>
          <a:xfrm>
            <a:off x="931334" y="4409004"/>
            <a:ext cx="5122333" cy="4176951"/>
          </a:xfrm>
        </p:spPr>
        <p:txBody>
          <a:bodyPr/>
          <a:lstStyle/>
          <a:p>
            <a:r>
              <a:rPr lang="nl-NL"/>
              <a:t>Drawing the picture this way, makes it clear that a separate Staff Shop UI is needed</a:t>
            </a:r>
          </a:p>
        </p:txBody>
      </p:sp>
    </p:spTree>
    <p:extLst>
      <p:ext uri="{BB962C8B-B14F-4D97-AF65-F5344CB8AC3E}">
        <p14:creationId xmlns:p14="http://schemas.microsoft.com/office/powerpoint/2010/main" val="3979397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AAC80B-93C2-4813-B1D0-10C1DB4A4696}" type="slidenum">
              <a:rPr lang="en-US"/>
              <a:pPr/>
              <a:t>47</a:t>
            </a:fld>
            <a:endParaRPr lang="en-US"/>
          </a:p>
        </p:txBody>
      </p:sp>
      <p:sp>
        <p:nvSpPr>
          <p:cNvPr id="1135618" name="Rectangle 2"/>
          <p:cNvSpPr>
            <a:spLocks noGrp="1" noRot="1" noChangeAspect="1" noChangeArrowheads="1" noTextEdit="1"/>
          </p:cNvSpPr>
          <p:nvPr>
            <p:ph type="sldImg"/>
          </p:nvPr>
        </p:nvSpPr>
        <p:spPr>
          <a:xfrm>
            <a:off x="1173163" y="696913"/>
            <a:ext cx="4638675" cy="3479800"/>
          </a:xfrm>
          <a:ln/>
        </p:spPr>
      </p:sp>
      <p:sp>
        <p:nvSpPr>
          <p:cNvPr id="1135619"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2682148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6A47C-A4D1-4AF0-ADEB-0EAD346C3E6C}" type="slidenum">
              <a:rPr lang="en-US"/>
              <a:pPr/>
              <a:t>48</a:t>
            </a:fld>
            <a:endParaRPr lang="en-US"/>
          </a:p>
        </p:txBody>
      </p:sp>
      <p:sp>
        <p:nvSpPr>
          <p:cNvPr id="1133570" name="Rectangle 2"/>
          <p:cNvSpPr>
            <a:spLocks noGrp="1" noRot="1" noChangeAspect="1" noChangeArrowheads="1" noTextEdit="1"/>
          </p:cNvSpPr>
          <p:nvPr>
            <p:ph type="sldImg"/>
          </p:nvPr>
        </p:nvSpPr>
        <p:spPr>
          <a:xfrm>
            <a:off x="1173163" y="696913"/>
            <a:ext cx="4638675" cy="3479800"/>
          </a:xfrm>
          <a:ln/>
        </p:spPr>
      </p:sp>
      <p:sp>
        <p:nvSpPr>
          <p:cNvPr id="1133571"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1656709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364583-11A4-4E17-B1F6-928D6636DB56}" type="slidenum">
              <a:rPr lang="en-US"/>
              <a:pPr/>
              <a:t>49</a:t>
            </a:fld>
            <a:endParaRPr lang="en-US"/>
          </a:p>
        </p:txBody>
      </p:sp>
      <p:sp>
        <p:nvSpPr>
          <p:cNvPr id="1162242" name="Rectangle 2"/>
          <p:cNvSpPr>
            <a:spLocks noGrp="1" noRot="1" noChangeAspect="1" noChangeArrowheads="1" noTextEdit="1"/>
          </p:cNvSpPr>
          <p:nvPr>
            <p:ph type="sldImg"/>
          </p:nvPr>
        </p:nvSpPr>
        <p:spPr>
          <a:xfrm>
            <a:off x="1173163" y="696913"/>
            <a:ext cx="4638675" cy="3479800"/>
          </a:xfrm>
          <a:ln/>
        </p:spPr>
      </p:sp>
      <p:sp>
        <p:nvSpPr>
          <p:cNvPr id="1162243"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239435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0984AA-CCF0-4518-9CF1-21AE2FA7D7C0}" type="slidenum">
              <a:rPr lang="en-US"/>
              <a:pPr/>
              <a:t>50</a:t>
            </a:fld>
            <a:endParaRPr lang="en-US"/>
          </a:p>
        </p:txBody>
      </p:sp>
      <p:sp>
        <p:nvSpPr>
          <p:cNvPr id="1145858" name="Rectangle 2"/>
          <p:cNvSpPr>
            <a:spLocks noGrp="1" noRot="1" noChangeAspect="1" noChangeArrowheads="1" noTextEdit="1"/>
          </p:cNvSpPr>
          <p:nvPr>
            <p:ph type="sldImg"/>
          </p:nvPr>
        </p:nvSpPr>
        <p:spPr>
          <a:xfrm>
            <a:off x="1173163" y="696913"/>
            <a:ext cx="4638675" cy="3479800"/>
          </a:xfrm>
          <a:ln/>
        </p:spPr>
      </p:sp>
      <p:sp>
        <p:nvSpPr>
          <p:cNvPr id="1145859" name="Rectangle 3"/>
          <p:cNvSpPr>
            <a:spLocks noGrp="1" noChangeArrowheads="1"/>
          </p:cNvSpPr>
          <p:nvPr>
            <p:ph type="body" idx="1"/>
          </p:nvPr>
        </p:nvSpPr>
        <p:spPr>
          <a:xfrm>
            <a:off x="931334" y="4409004"/>
            <a:ext cx="5122333" cy="4176951"/>
          </a:xfrm>
        </p:spPr>
        <p:txBody>
          <a:bodyPr/>
          <a:lstStyle/>
          <a:p>
            <a:r>
              <a:rPr lang="nl-NL"/>
              <a:t>Drawing the picture this way, makes it clear that a separate Staff Shop UI is needed</a:t>
            </a:r>
          </a:p>
        </p:txBody>
      </p:sp>
    </p:spTree>
    <p:extLst>
      <p:ext uri="{BB962C8B-B14F-4D97-AF65-F5344CB8AC3E}">
        <p14:creationId xmlns:p14="http://schemas.microsoft.com/office/powerpoint/2010/main" val="3233821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FEA0E-1F43-4E5A-AC70-9C5A2B13ACB5}" type="slidenum">
              <a:rPr lang="en-US"/>
              <a:pPr/>
              <a:t>51</a:t>
            </a:fld>
            <a:endParaRPr lang="en-US"/>
          </a:p>
        </p:txBody>
      </p:sp>
      <p:sp>
        <p:nvSpPr>
          <p:cNvPr id="1139714" name="Rectangle 2"/>
          <p:cNvSpPr>
            <a:spLocks noGrp="1" noRot="1" noChangeAspect="1" noChangeArrowheads="1" noTextEdit="1"/>
          </p:cNvSpPr>
          <p:nvPr>
            <p:ph type="sldImg"/>
          </p:nvPr>
        </p:nvSpPr>
        <p:spPr>
          <a:xfrm>
            <a:off x="1173163" y="696913"/>
            <a:ext cx="4638675" cy="3479800"/>
          </a:xfrm>
          <a:ln/>
        </p:spPr>
      </p:sp>
      <p:sp>
        <p:nvSpPr>
          <p:cNvPr id="1139715" name="Rectangle 3"/>
          <p:cNvSpPr>
            <a:spLocks noGrp="1" noChangeArrowheads="1"/>
          </p:cNvSpPr>
          <p:nvPr>
            <p:ph type="body" idx="1"/>
          </p:nvPr>
        </p:nvSpPr>
        <p:spPr>
          <a:xfrm>
            <a:off x="931334" y="4409004"/>
            <a:ext cx="5122333" cy="4176951"/>
          </a:xfrm>
        </p:spPr>
        <p:txBody>
          <a:bodyPr/>
          <a:lstStyle/>
          <a:p>
            <a:r>
              <a:rPr lang="nl-NL"/>
              <a:t>Drawing the picture this way, makes it clear that a separate Staff Shop UI is needed</a:t>
            </a:r>
          </a:p>
        </p:txBody>
      </p:sp>
    </p:spTree>
    <p:extLst>
      <p:ext uri="{BB962C8B-B14F-4D97-AF65-F5344CB8AC3E}">
        <p14:creationId xmlns:p14="http://schemas.microsoft.com/office/powerpoint/2010/main" val="2292286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52</a:t>
            </a:fld>
            <a:endParaRPr lang="en-US"/>
          </a:p>
        </p:txBody>
      </p:sp>
    </p:spTree>
    <p:extLst>
      <p:ext uri="{BB962C8B-B14F-4D97-AF65-F5344CB8AC3E}">
        <p14:creationId xmlns:p14="http://schemas.microsoft.com/office/powerpoint/2010/main" val="347593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033C49B6-E111-43AF-AD00-1F7E295CB05E}" type="slidenum">
              <a:rPr lang="en-US" smtClean="0"/>
              <a:pPr/>
              <a:t>6</a:t>
            </a:fld>
            <a:endParaRPr lang="en-US" smtClean="0"/>
          </a:p>
        </p:txBody>
      </p:sp>
      <p:sp>
        <p:nvSpPr>
          <p:cNvPr id="173059" name="Rectangle 2"/>
          <p:cNvSpPr>
            <a:spLocks noGrp="1" noRot="1" noChangeAspect="1" noChangeArrowheads="1" noTextEdit="1"/>
          </p:cNvSpPr>
          <p:nvPr>
            <p:ph type="sldImg"/>
          </p:nvPr>
        </p:nvSpPr>
        <p:spPr>
          <a:xfrm>
            <a:off x="1173163" y="696913"/>
            <a:ext cx="4638675" cy="3479800"/>
          </a:xfrm>
          <a:ln/>
        </p:spPr>
      </p:sp>
      <p:sp>
        <p:nvSpPr>
          <p:cNvPr id="173060" name="Rectangle 3"/>
          <p:cNvSpPr>
            <a:spLocks noGrp="1" noChangeArrowheads="1"/>
          </p:cNvSpPr>
          <p:nvPr>
            <p:ph type="body" idx="1"/>
          </p:nvPr>
        </p:nvSpPr>
        <p:spPr>
          <a:noFill/>
          <a:ln/>
        </p:spPr>
        <p:txBody>
          <a:bodyPr/>
          <a:lstStyle/>
          <a:p>
            <a:endParaRPr lang="nl-NL" smtClean="0"/>
          </a:p>
        </p:txBody>
      </p:sp>
    </p:spTree>
    <p:extLst>
      <p:ext uri="{BB962C8B-B14F-4D97-AF65-F5344CB8AC3E}">
        <p14:creationId xmlns:p14="http://schemas.microsoft.com/office/powerpoint/2010/main" val="2927810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53</a:t>
            </a:fld>
            <a:endParaRPr lang="en-US"/>
          </a:p>
        </p:txBody>
      </p:sp>
    </p:spTree>
    <p:extLst>
      <p:ext uri="{BB962C8B-B14F-4D97-AF65-F5344CB8AC3E}">
        <p14:creationId xmlns:p14="http://schemas.microsoft.com/office/powerpoint/2010/main" val="2891474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FCE3B54-A3BB-49F6-B8FB-725A92E54778}" type="slidenum">
              <a:rPr lang="en-US" smtClean="0"/>
              <a:pPr/>
              <a:t>54</a:t>
            </a:fld>
            <a:endParaRPr lang="en-US" smtClean="0"/>
          </a:p>
        </p:txBody>
      </p:sp>
      <p:sp>
        <p:nvSpPr>
          <p:cNvPr id="194563" name="Rectangle 2"/>
          <p:cNvSpPr>
            <a:spLocks noGrp="1" noRot="1" noChangeAspect="1" noChangeArrowheads="1" noTextEdit="1"/>
          </p:cNvSpPr>
          <p:nvPr>
            <p:ph type="sldImg"/>
          </p:nvPr>
        </p:nvSpPr>
        <p:spPr>
          <a:xfrm>
            <a:off x="1173163" y="696913"/>
            <a:ext cx="4640262" cy="3479800"/>
          </a:xfrm>
          <a:ln/>
        </p:spPr>
      </p:sp>
      <p:sp>
        <p:nvSpPr>
          <p:cNvPr id="194564" name="Rectangle 3"/>
          <p:cNvSpPr>
            <a:spLocks noGrp="1" noChangeArrowheads="1"/>
          </p:cNvSpPr>
          <p:nvPr>
            <p:ph type="body" idx="1"/>
          </p:nvPr>
        </p:nvSpPr>
        <p:spPr>
          <a:xfrm>
            <a:off x="930275" y="4408488"/>
            <a:ext cx="5124450" cy="4176712"/>
          </a:xfrm>
          <a:noFill/>
          <a:ln/>
        </p:spPr>
        <p:txBody>
          <a:bodyPr/>
          <a:lstStyle/>
          <a:p>
            <a:endParaRPr lang="nl-NL" smtClean="0"/>
          </a:p>
        </p:txBody>
      </p:sp>
    </p:spTree>
    <p:extLst>
      <p:ext uri="{BB962C8B-B14F-4D97-AF65-F5344CB8AC3E}">
        <p14:creationId xmlns:p14="http://schemas.microsoft.com/office/powerpoint/2010/main" val="3024032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55</a:t>
            </a:fld>
            <a:endParaRPr lang="en-US"/>
          </a:p>
        </p:txBody>
      </p:sp>
    </p:spTree>
    <p:extLst>
      <p:ext uri="{BB962C8B-B14F-4D97-AF65-F5344CB8AC3E}">
        <p14:creationId xmlns:p14="http://schemas.microsoft.com/office/powerpoint/2010/main" val="3337775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B95704-23A9-4EF5-8818-CD43977A3B07}" type="slidenum">
              <a:rPr lang="en-US"/>
              <a:pPr/>
              <a:t>58</a:t>
            </a:fld>
            <a:endParaRPr lang="en-US"/>
          </a:p>
        </p:txBody>
      </p:sp>
      <p:sp>
        <p:nvSpPr>
          <p:cNvPr id="813058" name="Rectangle 2"/>
          <p:cNvSpPr>
            <a:spLocks noGrp="1" noRot="1" noChangeAspect="1" noChangeArrowheads="1" noTextEdit="1"/>
          </p:cNvSpPr>
          <p:nvPr>
            <p:ph type="sldImg"/>
          </p:nvPr>
        </p:nvSpPr>
        <p:spPr>
          <a:xfrm>
            <a:off x="1181100" y="703263"/>
            <a:ext cx="4622800" cy="3467100"/>
          </a:xfrm>
          <a:ln/>
        </p:spPr>
      </p:sp>
      <p:sp>
        <p:nvSpPr>
          <p:cNvPr id="813059"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4144479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59</a:t>
            </a:fld>
            <a:endParaRPr lang="en-US"/>
          </a:p>
        </p:txBody>
      </p:sp>
    </p:spTree>
    <p:extLst>
      <p:ext uri="{BB962C8B-B14F-4D97-AF65-F5344CB8AC3E}">
        <p14:creationId xmlns:p14="http://schemas.microsoft.com/office/powerpoint/2010/main" val="2746674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7F5B4-09B5-496D-A5EF-D2A23D0050CF}" type="slidenum">
              <a:rPr lang="en-US"/>
              <a:pPr/>
              <a:t>60</a:t>
            </a:fld>
            <a:endParaRPr lang="en-US"/>
          </a:p>
        </p:txBody>
      </p:sp>
      <p:sp>
        <p:nvSpPr>
          <p:cNvPr id="821250" name="Rectangle 2"/>
          <p:cNvSpPr>
            <a:spLocks noGrp="1" noRot="1" noChangeAspect="1" noChangeArrowheads="1" noTextEdit="1"/>
          </p:cNvSpPr>
          <p:nvPr>
            <p:ph type="sldImg"/>
          </p:nvPr>
        </p:nvSpPr>
        <p:spPr>
          <a:xfrm>
            <a:off x="1181100" y="703263"/>
            <a:ext cx="4622800" cy="3467100"/>
          </a:xfrm>
          <a:ln/>
        </p:spPr>
      </p:sp>
      <p:sp>
        <p:nvSpPr>
          <p:cNvPr id="821251"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1092223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D0465-A015-4C92-8CE3-FD8932B1513F}" type="slidenum">
              <a:rPr lang="en-US"/>
              <a:pPr/>
              <a:t>61</a:t>
            </a:fld>
            <a:endParaRPr lang="en-US"/>
          </a:p>
        </p:txBody>
      </p:sp>
      <p:sp>
        <p:nvSpPr>
          <p:cNvPr id="823298" name="Rectangle 2"/>
          <p:cNvSpPr>
            <a:spLocks noGrp="1" noRot="1" noChangeAspect="1" noChangeArrowheads="1" noTextEdit="1"/>
          </p:cNvSpPr>
          <p:nvPr>
            <p:ph type="sldImg"/>
          </p:nvPr>
        </p:nvSpPr>
        <p:spPr>
          <a:xfrm>
            <a:off x="1181100" y="703263"/>
            <a:ext cx="4622800" cy="3467100"/>
          </a:xfrm>
          <a:ln/>
        </p:spPr>
      </p:sp>
      <p:sp>
        <p:nvSpPr>
          <p:cNvPr id="823299"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612992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3C66525-EF73-422F-BA0D-7ACD59033AE7}" type="slidenum">
              <a:rPr lang="en-GB" smtClean="0"/>
              <a:pPr/>
              <a:t>62</a:t>
            </a:fld>
            <a:endParaRPr lang="en-GB"/>
          </a:p>
        </p:txBody>
      </p:sp>
    </p:spTree>
    <p:extLst>
      <p:ext uri="{BB962C8B-B14F-4D97-AF65-F5344CB8AC3E}">
        <p14:creationId xmlns:p14="http://schemas.microsoft.com/office/powerpoint/2010/main" val="4033548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BE8E12-DC62-487A-943A-8B7C50B4A132}" type="slidenum">
              <a:rPr lang="en-US"/>
              <a:pPr/>
              <a:t>63</a:t>
            </a:fld>
            <a:endParaRPr lang="en-US"/>
          </a:p>
        </p:txBody>
      </p:sp>
      <p:sp>
        <p:nvSpPr>
          <p:cNvPr id="825346" name="Rectangle 2"/>
          <p:cNvSpPr>
            <a:spLocks noGrp="1" noRot="1" noChangeAspect="1" noChangeArrowheads="1" noTextEdit="1"/>
          </p:cNvSpPr>
          <p:nvPr>
            <p:ph type="sldImg"/>
          </p:nvPr>
        </p:nvSpPr>
        <p:spPr>
          <a:xfrm>
            <a:off x="1173163" y="696913"/>
            <a:ext cx="4640262" cy="3479800"/>
          </a:xfrm>
          <a:ln/>
        </p:spPr>
      </p:sp>
      <p:sp>
        <p:nvSpPr>
          <p:cNvPr id="825347"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1056605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1173163" y="696913"/>
            <a:ext cx="4638675" cy="3479800"/>
          </a:xfrm>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smtClean="0"/>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fld id="{32107043-9F46-4CB4-BA03-9B29A96F7E73}" type="slidenum">
              <a:rPr lang="en-GB" sz="1200" smtClean="0"/>
              <a:pPr eaLnBrk="1" hangingPunct="1"/>
              <a:t>64</a:t>
            </a:fld>
            <a:endParaRPr lang="en-GB" sz="1200" smtClean="0"/>
          </a:p>
        </p:txBody>
      </p:sp>
    </p:spTree>
    <p:extLst>
      <p:ext uri="{BB962C8B-B14F-4D97-AF65-F5344CB8AC3E}">
        <p14:creationId xmlns:p14="http://schemas.microsoft.com/office/powerpoint/2010/main" val="190076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96C7CBC7-D1EA-431D-8D62-FDD00EF3FC60}" type="slidenum">
              <a:rPr lang="en-US" smtClean="0"/>
              <a:pPr/>
              <a:t>7</a:t>
            </a:fld>
            <a:endParaRPr lang="en-US" smtClean="0"/>
          </a:p>
        </p:txBody>
      </p:sp>
      <p:sp>
        <p:nvSpPr>
          <p:cNvPr id="174083" name="Rectangle 2"/>
          <p:cNvSpPr>
            <a:spLocks noGrp="1" noRot="1" noChangeAspect="1" noChangeArrowheads="1" noTextEdit="1"/>
          </p:cNvSpPr>
          <p:nvPr>
            <p:ph type="sldImg"/>
          </p:nvPr>
        </p:nvSpPr>
        <p:spPr>
          <a:xfrm>
            <a:off x="1173163" y="696913"/>
            <a:ext cx="4638675" cy="3479800"/>
          </a:xfrm>
          <a:ln/>
        </p:spPr>
      </p:sp>
      <p:sp>
        <p:nvSpPr>
          <p:cNvPr id="174084" name="Rectangle 3"/>
          <p:cNvSpPr>
            <a:spLocks noGrp="1" noChangeArrowheads="1"/>
          </p:cNvSpPr>
          <p:nvPr>
            <p:ph type="body" idx="1"/>
          </p:nvPr>
        </p:nvSpPr>
        <p:spPr>
          <a:noFill/>
          <a:ln/>
        </p:spPr>
        <p:txBody>
          <a:bodyPr/>
          <a:lstStyle/>
          <a:p>
            <a:endParaRPr lang="nl-NL" smtClean="0"/>
          </a:p>
        </p:txBody>
      </p:sp>
    </p:spTree>
    <p:extLst>
      <p:ext uri="{BB962C8B-B14F-4D97-AF65-F5344CB8AC3E}">
        <p14:creationId xmlns:p14="http://schemas.microsoft.com/office/powerpoint/2010/main" val="3815452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1173163" y="696913"/>
            <a:ext cx="4638675" cy="3479800"/>
          </a:xfrm>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smtClean="0"/>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fld id="{BE7EAD16-5A7F-440B-B906-2EB4831315A7}" type="slidenum">
              <a:rPr lang="en-GB" sz="1200" smtClean="0"/>
              <a:pPr eaLnBrk="1" hangingPunct="1"/>
              <a:t>65</a:t>
            </a:fld>
            <a:endParaRPr lang="en-GB" sz="1200" smtClean="0"/>
          </a:p>
        </p:txBody>
      </p:sp>
    </p:spTree>
    <p:extLst>
      <p:ext uri="{BB962C8B-B14F-4D97-AF65-F5344CB8AC3E}">
        <p14:creationId xmlns:p14="http://schemas.microsoft.com/office/powerpoint/2010/main" val="2387214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67</a:t>
            </a:fld>
            <a:endParaRPr lang="en-US"/>
          </a:p>
        </p:txBody>
      </p:sp>
    </p:spTree>
    <p:extLst>
      <p:ext uri="{BB962C8B-B14F-4D97-AF65-F5344CB8AC3E}">
        <p14:creationId xmlns:p14="http://schemas.microsoft.com/office/powerpoint/2010/main" val="1429426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r>
              <a:rPr lang="en-GB" dirty="0" smtClean="0">
                <a:hlinkClick r:id="rId3" tooltip="Ole-Johan Dahl"/>
              </a:rPr>
              <a:t>O.-J. Dahl</a:t>
            </a:r>
            <a:r>
              <a:rPr lang="en-GB" dirty="0" smtClean="0"/>
              <a:t>, </a:t>
            </a:r>
            <a:r>
              <a:rPr lang="en-GB" dirty="0" smtClean="0">
                <a:hlinkClick r:id="rId4" tooltip="E. W. Dijkstra"/>
              </a:rPr>
              <a:t>E. W. </a:t>
            </a:r>
            <a:r>
              <a:rPr lang="en-GB" dirty="0" err="1" smtClean="0">
                <a:hlinkClick r:id="rId4" tooltip="E. W. Dijkstra"/>
              </a:rPr>
              <a:t>Dijkstra</a:t>
            </a:r>
            <a:r>
              <a:rPr lang="en-GB" dirty="0" smtClean="0"/>
              <a:t>, </a:t>
            </a:r>
            <a:r>
              <a:rPr lang="en-GB" dirty="0" smtClean="0">
                <a:hlinkClick r:id="rId5" tooltip="C. A. R. Hoare"/>
              </a:rPr>
              <a:t>C. A. R. Hoare</a:t>
            </a:r>
            <a:r>
              <a:rPr lang="en-GB" dirty="0" smtClean="0"/>
              <a:t> </a:t>
            </a:r>
            <a:r>
              <a:rPr lang="en-GB" i="1" dirty="0" smtClean="0"/>
              <a:t>Structured Programming</a:t>
            </a:r>
            <a:r>
              <a:rPr lang="en-GB" dirty="0" smtClean="0"/>
              <a:t>, Academic Press, London, 1972 </a:t>
            </a:r>
            <a:r>
              <a:rPr lang="en-GB" dirty="0" smtClean="0">
                <a:hlinkClick r:id="rId6"/>
              </a:rPr>
              <a:t>ISBN 0-12-200550-3</a:t>
            </a:r>
            <a:endParaRPr lang="en-GB" dirty="0"/>
          </a:p>
        </p:txBody>
      </p:sp>
      <p:sp>
        <p:nvSpPr>
          <p:cNvPr id="4" name="Slide Number Placeholder 3"/>
          <p:cNvSpPr>
            <a:spLocks noGrp="1"/>
          </p:cNvSpPr>
          <p:nvPr>
            <p:ph type="sldNum" sz="quarter" idx="10"/>
          </p:nvPr>
        </p:nvSpPr>
        <p:spPr/>
        <p:txBody>
          <a:bodyPr/>
          <a:lstStyle/>
          <a:p>
            <a:fld id="{FC894E89-BD71-44EC-AEEC-F5B044CE6699}" type="slidenum">
              <a:rPr lang="en-US" smtClean="0"/>
              <a:pPr/>
              <a:t>68</a:t>
            </a:fld>
            <a:endParaRPr lang="en-US"/>
          </a:p>
        </p:txBody>
      </p:sp>
    </p:spTree>
    <p:extLst>
      <p:ext uri="{BB962C8B-B14F-4D97-AF65-F5344CB8AC3E}">
        <p14:creationId xmlns:p14="http://schemas.microsoft.com/office/powerpoint/2010/main" val="2470795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xfrm>
            <a:off x="1173163" y="696913"/>
            <a:ext cx="4638675" cy="3479800"/>
          </a:xfrm>
          <a:ln/>
        </p:spPr>
      </p:sp>
      <p:sp>
        <p:nvSpPr>
          <p:cNvPr id="197635" name="Notes Placeholder 2"/>
          <p:cNvSpPr>
            <a:spLocks noGrp="1"/>
          </p:cNvSpPr>
          <p:nvPr>
            <p:ph type="body" idx="1"/>
          </p:nvPr>
        </p:nvSpPr>
        <p:spPr>
          <a:noFill/>
          <a:ln/>
        </p:spPr>
        <p:txBody>
          <a:bodyPr/>
          <a:lstStyle/>
          <a:p>
            <a:endParaRPr lang="en-GB" smtClean="0"/>
          </a:p>
        </p:txBody>
      </p:sp>
      <p:sp>
        <p:nvSpPr>
          <p:cNvPr id="197636" name="Slide Number Placeholder 3"/>
          <p:cNvSpPr>
            <a:spLocks noGrp="1"/>
          </p:cNvSpPr>
          <p:nvPr>
            <p:ph type="sldNum" sz="quarter" idx="5"/>
          </p:nvPr>
        </p:nvSpPr>
        <p:spPr>
          <a:noFill/>
        </p:spPr>
        <p:txBody>
          <a:bodyPr/>
          <a:lstStyle/>
          <a:p>
            <a:fld id="{CAA41FD8-071B-4133-A811-0810C4E61D42}" type="slidenum">
              <a:rPr lang="en-US" smtClean="0"/>
              <a:pPr/>
              <a:t>69</a:t>
            </a:fld>
            <a:endParaRPr lang="en-US" smtClean="0"/>
          </a:p>
        </p:txBody>
      </p:sp>
    </p:spTree>
    <p:extLst>
      <p:ext uri="{BB962C8B-B14F-4D97-AF65-F5344CB8AC3E}">
        <p14:creationId xmlns:p14="http://schemas.microsoft.com/office/powerpoint/2010/main" val="1964729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70</a:t>
            </a:fld>
            <a:endParaRPr lang="en-US"/>
          </a:p>
        </p:txBody>
      </p:sp>
    </p:spTree>
    <p:extLst>
      <p:ext uri="{BB962C8B-B14F-4D97-AF65-F5344CB8AC3E}">
        <p14:creationId xmlns:p14="http://schemas.microsoft.com/office/powerpoint/2010/main" val="483728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75</a:t>
            </a:fld>
            <a:endParaRPr lang="en-US"/>
          </a:p>
        </p:txBody>
      </p:sp>
    </p:spTree>
    <p:extLst>
      <p:ext uri="{BB962C8B-B14F-4D97-AF65-F5344CB8AC3E}">
        <p14:creationId xmlns:p14="http://schemas.microsoft.com/office/powerpoint/2010/main" val="1524527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AF01C-7932-4C4E-BAB9-1FD07CC5F6EB}" type="slidenum">
              <a:rPr lang="en-US"/>
              <a:pPr/>
              <a:t>79</a:t>
            </a:fld>
            <a:endParaRPr lang="en-US"/>
          </a:p>
        </p:txBody>
      </p:sp>
      <p:sp>
        <p:nvSpPr>
          <p:cNvPr id="873474" name="Rectangle 2"/>
          <p:cNvSpPr>
            <a:spLocks noGrp="1" noRot="1" noChangeAspect="1" noChangeArrowheads="1" noTextEdit="1"/>
          </p:cNvSpPr>
          <p:nvPr>
            <p:ph type="sldImg"/>
          </p:nvPr>
        </p:nvSpPr>
        <p:spPr>
          <a:xfrm>
            <a:off x="1173163" y="696913"/>
            <a:ext cx="4640262" cy="3479800"/>
          </a:xfrm>
          <a:ln/>
        </p:spPr>
      </p:sp>
      <p:sp>
        <p:nvSpPr>
          <p:cNvPr id="873475" name="Rectangle 3"/>
          <p:cNvSpPr>
            <a:spLocks noGrp="1" noChangeArrowheads="1"/>
          </p:cNvSpPr>
          <p:nvPr>
            <p:ph type="body" idx="1"/>
          </p:nvPr>
        </p:nvSpPr>
        <p:spPr>
          <a:xfrm>
            <a:off x="930275" y="4408488"/>
            <a:ext cx="5124450" cy="4176712"/>
          </a:xfrm>
        </p:spPr>
        <p:txBody>
          <a:bodyPr/>
          <a:lstStyle/>
          <a:p>
            <a:endParaRPr lang="nl-NL"/>
          </a:p>
        </p:txBody>
      </p:sp>
    </p:spTree>
    <p:extLst>
      <p:ext uri="{BB962C8B-B14F-4D97-AF65-F5344CB8AC3E}">
        <p14:creationId xmlns:p14="http://schemas.microsoft.com/office/powerpoint/2010/main" val="1092662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C7394B-536D-4041-927E-CFA18E253FEC}" type="slidenum">
              <a:rPr lang="en-US"/>
              <a:pPr/>
              <a:t>80</a:t>
            </a:fld>
            <a:endParaRPr lang="en-US"/>
          </a:p>
        </p:txBody>
      </p:sp>
      <p:sp>
        <p:nvSpPr>
          <p:cNvPr id="827394" name="Rectangle 2"/>
          <p:cNvSpPr>
            <a:spLocks noGrp="1" noRot="1" noChangeAspect="1" noChangeArrowheads="1" noTextEdit="1"/>
          </p:cNvSpPr>
          <p:nvPr>
            <p:ph type="sldImg"/>
          </p:nvPr>
        </p:nvSpPr>
        <p:spPr>
          <a:xfrm>
            <a:off x="1173163" y="696913"/>
            <a:ext cx="4640262" cy="3479800"/>
          </a:xfrm>
          <a:ln/>
        </p:spPr>
      </p:sp>
      <p:sp>
        <p:nvSpPr>
          <p:cNvPr id="827395" name="Rectangle 3"/>
          <p:cNvSpPr>
            <a:spLocks noGrp="1" noChangeArrowheads="1"/>
          </p:cNvSpPr>
          <p:nvPr>
            <p:ph type="body" idx="1"/>
          </p:nvPr>
        </p:nvSpPr>
        <p:spPr>
          <a:xfrm>
            <a:off x="930275" y="4408488"/>
            <a:ext cx="5124450" cy="4176712"/>
          </a:xfrm>
        </p:spPr>
        <p:txBody>
          <a:bodyPr/>
          <a:lstStyle/>
          <a:p>
            <a:r>
              <a:rPr lang="en-GB" b="1" dirty="0"/>
              <a:t>From Scott Ambler:</a:t>
            </a:r>
          </a:p>
          <a:p>
            <a:pPr lvl="2"/>
            <a:r>
              <a:rPr lang="en-GB" b="1" i="1" dirty="0"/>
              <a:t>Highly coupled classes belong in the same component.</a:t>
            </a:r>
            <a:r>
              <a:rPr lang="en-GB" i="1" dirty="0"/>
              <a:t> When two classes collaborate frequently, this is an indication they should be in the same domain component to reduce the network traffic between the two classes. This is especially true when that interaction involves large objects, either passed as parameters or received as return values. By including them in the same domain component you reduce the potential network traffic between them. The basic idea is that highly coupled classes belong together. </a:t>
            </a:r>
          </a:p>
          <a:p>
            <a:pPr lvl="2"/>
            <a:r>
              <a:rPr lang="en-GB" b="1" i="1" dirty="0"/>
              <a:t>Minimize the size of the message flow between components.</a:t>
            </a:r>
            <a:r>
              <a:rPr lang="en-GB" i="1" dirty="0"/>
              <a:t> Client/server</a:t>
            </a:r>
            <a:r>
              <a:rPr lang="en-GB" b="1" i="1" dirty="0"/>
              <a:t> </a:t>
            </a:r>
            <a:r>
              <a:rPr lang="en-GB" i="1" dirty="0"/>
              <a:t>classes belong in a domain component, but there may be a choice as to which domain component they belong to. This is where you need to consider issues such as the information flow going into and out of the class.  Communication within a component will often be simple message sends between objects in memory, communication between components may require an expensive marshalling effort in which a message and its parameters are converted to data, transmitted, and then converted back into a message again. </a:t>
            </a:r>
          </a:p>
        </p:txBody>
      </p:sp>
    </p:spTree>
    <p:extLst>
      <p:ext uri="{BB962C8B-B14F-4D97-AF65-F5344CB8AC3E}">
        <p14:creationId xmlns:p14="http://schemas.microsoft.com/office/powerpoint/2010/main" val="33248956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FEFC679D-AD16-4D7F-B6BD-92DAEE92DE74}" type="slidenum">
              <a:rPr lang="en-US" smtClean="0"/>
              <a:pPr/>
              <a:t>81</a:t>
            </a:fld>
            <a:endParaRPr lang="en-US" smtClean="0"/>
          </a:p>
        </p:txBody>
      </p:sp>
      <p:sp>
        <p:nvSpPr>
          <p:cNvPr id="296963" name="Rectangle 2"/>
          <p:cNvSpPr>
            <a:spLocks noGrp="1" noRot="1" noChangeAspect="1" noChangeArrowheads="1" noTextEdit="1"/>
          </p:cNvSpPr>
          <p:nvPr>
            <p:ph type="sldImg"/>
          </p:nvPr>
        </p:nvSpPr>
        <p:spPr>
          <a:xfrm>
            <a:off x="1173163" y="696913"/>
            <a:ext cx="4638675" cy="3479800"/>
          </a:xfrm>
          <a:ln/>
        </p:spPr>
      </p:sp>
      <p:sp>
        <p:nvSpPr>
          <p:cNvPr id="296964" name="Rectangle 3"/>
          <p:cNvSpPr>
            <a:spLocks noGrp="1" noChangeArrowheads="1"/>
          </p:cNvSpPr>
          <p:nvPr>
            <p:ph type="body" idx="1"/>
          </p:nvPr>
        </p:nvSpPr>
        <p:spPr>
          <a:noFill/>
          <a:ln/>
        </p:spPr>
        <p:txBody>
          <a:bodyPr/>
          <a:lstStyle/>
          <a:p>
            <a:r>
              <a:rPr lang="en-US" smtClean="0"/>
              <a:t>These are subsystem ‘archetypes’</a:t>
            </a:r>
            <a:endParaRPr lang="nl-NL" smtClean="0"/>
          </a:p>
        </p:txBody>
      </p:sp>
    </p:spTree>
    <p:extLst>
      <p:ext uri="{BB962C8B-B14F-4D97-AF65-F5344CB8AC3E}">
        <p14:creationId xmlns:p14="http://schemas.microsoft.com/office/powerpoint/2010/main" val="283266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4A8965E4-F91B-4B75-B727-262AC0D7CCE1}" type="slidenum">
              <a:rPr lang="en-US" smtClean="0"/>
              <a:pPr/>
              <a:t>82</a:t>
            </a:fld>
            <a:endParaRPr lang="en-US" smtClean="0"/>
          </a:p>
        </p:txBody>
      </p:sp>
      <p:sp>
        <p:nvSpPr>
          <p:cNvPr id="295939" name="Rectangle 2"/>
          <p:cNvSpPr>
            <a:spLocks noGrp="1" noRot="1" noChangeAspect="1" noChangeArrowheads="1" noTextEdit="1"/>
          </p:cNvSpPr>
          <p:nvPr>
            <p:ph type="sldImg"/>
          </p:nvPr>
        </p:nvSpPr>
        <p:spPr>
          <a:xfrm>
            <a:off x="1173163" y="696913"/>
            <a:ext cx="4638675" cy="3479800"/>
          </a:xfrm>
          <a:ln/>
        </p:spPr>
      </p:sp>
      <p:sp>
        <p:nvSpPr>
          <p:cNvPr id="295940" name="Rectangle 3"/>
          <p:cNvSpPr>
            <a:spLocks noGrp="1" noChangeArrowheads="1"/>
          </p:cNvSpPr>
          <p:nvPr>
            <p:ph type="body" idx="1"/>
          </p:nvPr>
        </p:nvSpPr>
        <p:spPr>
          <a:noFill/>
          <a:ln/>
        </p:spPr>
        <p:txBody>
          <a:bodyPr/>
          <a:lstStyle/>
          <a:p>
            <a:r>
              <a:rPr lang="en-US" smtClean="0"/>
              <a:t>A Drawing Editor knows when the drawing has changed; the Drawing knows which elements to display; each Drawing Element knows how and where its presentation should be drawn ...</a:t>
            </a:r>
          </a:p>
        </p:txBody>
      </p:sp>
    </p:spTree>
    <p:extLst>
      <p:ext uri="{BB962C8B-B14F-4D97-AF65-F5344CB8AC3E}">
        <p14:creationId xmlns:p14="http://schemas.microsoft.com/office/powerpoint/2010/main" val="245824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262D16B0-0B01-4909-8489-A675A4EAD402}" type="slidenum">
              <a:rPr lang="en-US" smtClean="0"/>
              <a:pPr/>
              <a:t>9</a:t>
            </a:fld>
            <a:endParaRPr lang="en-US" smtClean="0"/>
          </a:p>
        </p:txBody>
      </p:sp>
      <p:sp>
        <p:nvSpPr>
          <p:cNvPr id="175107" name="Rectangle 2"/>
          <p:cNvSpPr>
            <a:spLocks noGrp="1" noRot="1" noChangeAspect="1" noChangeArrowheads="1" noTextEdit="1"/>
          </p:cNvSpPr>
          <p:nvPr>
            <p:ph type="sldImg"/>
          </p:nvPr>
        </p:nvSpPr>
        <p:spPr>
          <a:xfrm>
            <a:off x="1173163" y="696913"/>
            <a:ext cx="4638675" cy="3479800"/>
          </a:xfrm>
          <a:ln/>
        </p:spPr>
      </p:sp>
      <p:sp>
        <p:nvSpPr>
          <p:cNvPr id="175108" name="Rectangle 3"/>
          <p:cNvSpPr>
            <a:spLocks noGrp="1" noChangeArrowheads="1"/>
          </p:cNvSpPr>
          <p:nvPr>
            <p:ph type="body" idx="1"/>
          </p:nvPr>
        </p:nvSpPr>
        <p:spPr>
          <a:xfrm>
            <a:off x="776288" y="4408488"/>
            <a:ext cx="5588000" cy="4176712"/>
          </a:xfrm>
          <a:noFill/>
          <a:ln/>
        </p:spPr>
        <p:txBody>
          <a:bodyPr/>
          <a:lstStyle/>
          <a:p>
            <a:r>
              <a:rPr lang="en-US" sz="1400" smtClean="0"/>
              <a:t>A layer structure can e.g. be used to implement a functional hierarchy</a:t>
            </a:r>
          </a:p>
          <a:p>
            <a:endParaRPr lang="en-US" sz="1400" smtClean="0"/>
          </a:p>
          <a:p>
            <a:r>
              <a:rPr lang="en-US" sz="1400" smtClean="0"/>
              <a:t>Strict layering: layer </a:t>
            </a:r>
            <a:r>
              <a:rPr lang="en-US" sz="1400" i="1" smtClean="0"/>
              <a:t>n</a:t>
            </a:r>
            <a:r>
              <a:rPr lang="en-US" sz="1400" smtClean="0"/>
              <a:t> can use layer </a:t>
            </a:r>
            <a:r>
              <a:rPr lang="en-US" sz="1400" i="1" smtClean="0"/>
              <a:t>n-1</a:t>
            </a:r>
            <a:endParaRPr lang="en-US" sz="1400" smtClean="0"/>
          </a:p>
          <a:p>
            <a:r>
              <a:rPr lang="en-US" sz="1400" smtClean="0"/>
              <a:t>Loose layering: layer </a:t>
            </a:r>
            <a:r>
              <a:rPr lang="en-US" sz="1400" i="1" smtClean="0"/>
              <a:t>n</a:t>
            </a:r>
            <a:r>
              <a:rPr lang="en-US" sz="1400" smtClean="0"/>
              <a:t> can use layers </a:t>
            </a:r>
            <a:r>
              <a:rPr lang="en-US" sz="1400" i="1" smtClean="0"/>
              <a:t>k </a:t>
            </a:r>
            <a:r>
              <a:rPr lang="en-US" sz="1400" smtClean="0"/>
              <a:t>s.t. </a:t>
            </a:r>
            <a:r>
              <a:rPr lang="en-US" sz="1400" i="1" smtClean="0"/>
              <a:t>k&lt;n</a:t>
            </a:r>
          </a:p>
          <a:p>
            <a:endParaRPr lang="en-US" sz="1400" i="1" smtClean="0"/>
          </a:p>
          <a:p>
            <a:r>
              <a:rPr lang="en-US" sz="1400" smtClean="0"/>
              <a:t>Loose layering reduces portability/replacebility of layers. </a:t>
            </a:r>
            <a:endParaRPr lang="en-GB" sz="1400" smtClean="0"/>
          </a:p>
        </p:txBody>
      </p:sp>
    </p:spTree>
    <p:extLst>
      <p:ext uri="{BB962C8B-B14F-4D97-AF65-F5344CB8AC3E}">
        <p14:creationId xmlns:p14="http://schemas.microsoft.com/office/powerpoint/2010/main" val="1872072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C626A-8ABA-456F-AD68-E6CFDB91B2E5}" type="slidenum">
              <a:rPr lang="en-US"/>
              <a:pPr/>
              <a:t>83</a:t>
            </a:fld>
            <a:endParaRPr lang="en-US"/>
          </a:p>
        </p:txBody>
      </p:sp>
      <p:sp>
        <p:nvSpPr>
          <p:cNvPr id="631810" name="Rectangle 2"/>
          <p:cNvSpPr>
            <a:spLocks noGrp="1" noRot="1" noChangeAspect="1" noChangeArrowheads="1" noTextEdit="1"/>
          </p:cNvSpPr>
          <p:nvPr>
            <p:ph type="sldImg"/>
          </p:nvPr>
        </p:nvSpPr>
        <p:spPr>
          <a:xfrm>
            <a:off x="1173163" y="696913"/>
            <a:ext cx="4638675" cy="3479800"/>
          </a:xfrm>
          <a:ln/>
        </p:spPr>
      </p:sp>
      <p:sp>
        <p:nvSpPr>
          <p:cNvPr id="631811"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41886999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14CDAB-EB9B-4E69-B02F-B1600E3A2A53}" type="slidenum">
              <a:rPr lang="en-US"/>
              <a:pPr/>
              <a:t>84</a:t>
            </a:fld>
            <a:endParaRPr lang="en-US"/>
          </a:p>
        </p:txBody>
      </p:sp>
      <p:sp>
        <p:nvSpPr>
          <p:cNvPr id="632834" name="Rectangle 2"/>
          <p:cNvSpPr>
            <a:spLocks noGrp="1" noRot="1" noChangeAspect="1" noChangeArrowheads="1" noTextEdit="1"/>
          </p:cNvSpPr>
          <p:nvPr>
            <p:ph type="sldImg"/>
          </p:nvPr>
        </p:nvSpPr>
        <p:spPr>
          <a:xfrm>
            <a:off x="1173163" y="696913"/>
            <a:ext cx="4638675" cy="3479800"/>
          </a:xfrm>
          <a:ln/>
        </p:spPr>
      </p:sp>
      <p:sp>
        <p:nvSpPr>
          <p:cNvPr id="632835"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253328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1B292E-EA0E-4364-84AC-3F7A33424B67}" type="slidenum">
              <a:rPr lang="en-US"/>
              <a:pPr/>
              <a:t>85</a:t>
            </a:fld>
            <a:endParaRPr lang="en-US"/>
          </a:p>
        </p:txBody>
      </p:sp>
      <p:sp>
        <p:nvSpPr>
          <p:cNvPr id="633858" name="Rectangle 2"/>
          <p:cNvSpPr>
            <a:spLocks noGrp="1" noRot="1" noChangeAspect="1" noChangeArrowheads="1" noTextEdit="1"/>
          </p:cNvSpPr>
          <p:nvPr>
            <p:ph type="sldImg"/>
          </p:nvPr>
        </p:nvSpPr>
        <p:spPr>
          <a:xfrm>
            <a:off x="1173163" y="696913"/>
            <a:ext cx="4638675" cy="3479800"/>
          </a:xfrm>
          <a:ln/>
        </p:spPr>
      </p:sp>
      <p:sp>
        <p:nvSpPr>
          <p:cNvPr id="633859"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28391156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976E5F-57D8-4C9D-B983-90F9343BBF21}" type="slidenum">
              <a:rPr lang="en-US"/>
              <a:pPr/>
              <a:t>86</a:t>
            </a:fld>
            <a:endParaRPr lang="en-US"/>
          </a:p>
        </p:txBody>
      </p:sp>
      <p:sp>
        <p:nvSpPr>
          <p:cNvPr id="634882" name="Rectangle 2"/>
          <p:cNvSpPr>
            <a:spLocks noGrp="1" noRot="1" noChangeAspect="1" noChangeArrowheads="1" noTextEdit="1"/>
          </p:cNvSpPr>
          <p:nvPr>
            <p:ph type="sldImg"/>
          </p:nvPr>
        </p:nvSpPr>
        <p:spPr>
          <a:xfrm>
            <a:off x="1173163" y="696913"/>
            <a:ext cx="4638675" cy="3479800"/>
          </a:xfrm>
          <a:ln/>
        </p:spPr>
      </p:sp>
      <p:sp>
        <p:nvSpPr>
          <p:cNvPr id="634883"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40196540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94D0071-D552-4426-8217-27CF7A3E331E}" type="slidenum">
              <a:rPr lang="en-US" smtClean="0"/>
              <a:pPr/>
              <a:t>87</a:t>
            </a:fld>
            <a:endParaRPr lang="en-US"/>
          </a:p>
        </p:txBody>
      </p:sp>
    </p:spTree>
    <p:extLst>
      <p:ext uri="{BB962C8B-B14F-4D97-AF65-F5344CB8AC3E}">
        <p14:creationId xmlns:p14="http://schemas.microsoft.com/office/powerpoint/2010/main" val="1006097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76E692B2-3EBC-437E-A793-BCBCEEB0D693}" type="slidenum">
              <a:rPr lang="en-GB" smtClean="0"/>
              <a:pPr/>
              <a:t>88</a:t>
            </a:fld>
            <a:endParaRPr lang="en-GB"/>
          </a:p>
        </p:txBody>
      </p:sp>
    </p:spTree>
    <p:extLst>
      <p:ext uri="{BB962C8B-B14F-4D97-AF65-F5344CB8AC3E}">
        <p14:creationId xmlns:p14="http://schemas.microsoft.com/office/powerpoint/2010/main" val="965265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CDA0EB57-7976-468A-9131-57D38C91E7D6}" type="slidenum">
              <a:rPr lang="en-GB" smtClean="0"/>
              <a:pPr/>
              <a:t>89</a:t>
            </a:fld>
            <a:endParaRPr lang="en-GB"/>
          </a:p>
        </p:txBody>
      </p:sp>
    </p:spTree>
    <p:extLst>
      <p:ext uri="{BB962C8B-B14F-4D97-AF65-F5344CB8AC3E}">
        <p14:creationId xmlns:p14="http://schemas.microsoft.com/office/powerpoint/2010/main" val="2565897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76E692B2-3EBC-437E-A793-BCBCEEB0D693}" type="slidenum">
              <a:rPr lang="en-GB" smtClean="0"/>
              <a:pPr/>
              <a:t>90</a:t>
            </a:fld>
            <a:endParaRPr lang="en-GB"/>
          </a:p>
        </p:txBody>
      </p:sp>
    </p:spTree>
    <p:extLst>
      <p:ext uri="{BB962C8B-B14F-4D97-AF65-F5344CB8AC3E}">
        <p14:creationId xmlns:p14="http://schemas.microsoft.com/office/powerpoint/2010/main" val="2228011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E0093-8C8B-4B18-AD35-1AD7023D81AC}" type="slidenum">
              <a:rPr lang="en-GB"/>
              <a:pPr/>
              <a:t>91</a:t>
            </a:fld>
            <a:endParaRPr lang="en-GB"/>
          </a:p>
        </p:txBody>
      </p:sp>
      <p:sp>
        <p:nvSpPr>
          <p:cNvPr id="21506" name="Rectangle 2"/>
          <p:cNvSpPr>
            <a:spLocks noGrp="1" noRot="1" noChangeAspect="1" noChangeArrowheads="1" noTextEdit="1"/>
          </p:cNvSpPr>
          <p:nvPr>
            <p:ph type="sldImg"/>
          </p:nvPr>
        </p:nvSpPr>
        <p:spPr>
          <a:xfrm>
            <a:off x="1173163" y="696913"/>
            <a:ext cx="4638675" cy="3479800"/>
          </a:xfrm>
          <a:ln/>
        </p:spPr>
      </p:sp>
      <p:sp>
        <p:nvSpPr>
          <p:cNvPr id="21507" name="Rectangle 3"/>
          <p:cNvSpPr>
            <a:spLocks noGrp="1" noChangeArrowheads="1"/>
          </p:cNvSpPr>
          <p:nvPr>
            <p:ph type="body" idx="1"/>
          </p:nvPr>
        </p:nvSpPr>
        <p:spPr/>
        <p:txBody>
          <a:bodyPr/>
          <a:lstStyle/>
          <a:p>
            <a:pPr>
              <a:lnSpc>
                <a:spcPct val="90000"/>
              </a:lnSpc>
            </a:pPr>
            <a:r>
              <a:rPr lang="en-GB" sz="1000" i="1" dirty="0"/>
              <a:t>Solution 1: Main Program/Subroutine with Shared Data</a:t>
            </a:r>
          </a:p>
          <a:p>
            <a:pPr>
              <a:lnSpc>
                <a:spcPct val="90000"/>
              </a:lnSpc>
            </a:pPr>
            <a:endParaRPr lang="en-GB" sz="1000" i="1" dirty="0"/>
          </a:p>
          <a:p>
            <a:pPr>
              <a:lnSpc>
                <a:spcPct val="90000"/>
              </a:lnSpc>
            </a:pPr>
            <a:r>
              <a:rPr lang="en-GB" sz="1000" dirty="0"/>
              <a:t>The first solution decomposes the problem according to the four basic</a:t>
            </a:r>
          </a:p>
          <a:p>
            <a:pPr>
              <a:lnSpc>
                <a:spcPct val="90000"/>
              </a:lnSpc>
            </a:pPr>
            <a:r>
              <a:rPr lang="en-GB" sz="1000" dirty="0"/>
              <a:t>functions performed: input, shift, alphabetize, and output. These</a:t>
            </a:r>
          </a:p>
          <a:p>
            <a:pPr>
              <a:lnSpc>
                <a:spcPct val="90000"/>
              </a:lnSpc>
            </a:pPr>
            <a:r>
              <a:rPr lang="en-GB" sz="1000" dirty="0"/>
              <a:t>computational components are coordinated as subroutines by a main program</a:t>
            </a:r>
          </a:p>
          <a:p>
            <a:pPr>
              <a:lnSpc>
                <a:spcPct val="90000"/>
              </a:lnSpc>
            </a:pPr>
            <a:r>
              <a:rPr lang="en-GB" sz="1000" dirty="0"/>
              <a:t>that sequences through them in turn. Data is communicated between the</a:t>
            </a:r>
          </a:p>
          <a:p>
            <a:pPr>
              <a:lnSpc>
                <a:spcPct val="90000"/>
              </a:lnSpc>
            </a:pPr>
            <a:r>
              <a:rPr lang="en-GB" sz="1000" dirty="0"/>
              <a:t>components through shared storage (“core storage”). Communication between</a:t>
            </a:r>
          </a:p>
          <a:p>
            <a:pPr>
              <a:lnSpc>
                <a:spcPct val="90000"/>
              </a:lnSpc>
            </a:pPr>
            <a:r>
              <a:rPr lang="en-GB" sz="1000" dirty="0"/>
              <a:t>the computational components and the shared data is an unconstrained read</a:t>
            </a:r>
          </a:p>
          <a:p>
            <a:pPr>
              <a:lnSpc>
                <a:spcPct val="90000"/>
              </a:lnSpc>
            </a:pPr>
            <a:r>
              <a:rPr lang="en-GB" sz="1000" dirty="0"/>
              <a:t>write protocol. This is made possible by the fact that the coordinating program</a:t>
            </a:r>
          </a:p>
          <a:p>
            <a:pPr>
              <a:lnSpc>
                <a:spcPct val="90000"/>
              </a:lnSpc>
            </a:pPr>
            <a:r>
              <a:rPr lang="en-GB" sz="1000" dirty="0"/>
              <a:t>guarantees sequential access to the data. (See Figure 6.)</a:t>
            </a:r>
          </a:p>
          <a:p>
            <a:pPr>
              <a:lnSpc>
                <a:spcPct val="90000"/>
              </a:lnSpc>
            </a:pPr>
            <a:endParaRPr lang="en-GB" sz="1000" dirty="0"/>
          </a:p>
          <a:p>
            <a:pPr>
              <a:lnSpc>
                <a:spcPct val="90000"/>
              </a:lnSpc>
            </a:pPr>
            <a:r>
              <a:rPr lang="en-GB" sz="1000" dirty="0"/>
              <a:t>Using this solution data can be represented efficiently, since computations</a:t>
            </a:r>
          </a:p>
          <a:p>
            <a:pPr>
              <a:lnSpc>
                <a:spcPct val="90000"/>
              </a:lnSpc>
            </a:pPr>
            <a:r>
              <a:rPr lang="en-GB" sz="1000" dirty="0"/>
              <a:t>can share the same storage. The solution also has a certain intuitive appeal,</a:t>
            </a:r>
          </a:p>
          <a:p>
            <a:pPr>
              <a:lnSpc>
                <a:spcPct val="90000"/>
              </a:lnSpc>
            </a:pPr>
            <a:r>
              <a:rPr lang="en-GB" sz="1000" dirty="0"/>
              <a:t>since distinct computational aspects are isolated in different modules.</a:t>
            </a:r>
          </a:p>
          <a:p>
            <a:pPr>
              <a:lnSpc>
                <a:spcPct val="90000"/>
              </a:lnSpc>
            </a:pPr>
            <a:r>
              <a:rPr lang="en-GB" sz="1000" dirty="0"/>
              <a:t>However, as </a:t>
            </a:r>
            <a:r>
              <a:rPr lang="en-GB" sz="1000" dirty="0" err="1"/>
              <a:t>Parnas</a:t>
            </a:r>
            <a:r>
              <a:rPr lang="en-GB" sz="1000" dirty="0"/>
              <a:t> argues, it has a number of serious drawbacks in terms</a:t>
            </a:r>
          </a:p>
          <a:p>
            <a:pPr>
              <a:lnSpc>
                <a:spcPct val="90000"/>
              </a:lnSpc>
            </a:pPr>
            <a:r>
              <a:rPr lang="en-GB" sz="1000" dirty="0"/>
              <a:t>of its ability to handle changes. In particular, a change in data storage format</a:t>
            </a:r>
          </a:p>
          <a:p>
            <a:pPr>
              <a:lnSpc>
                <a:spcPct val="90000"/>
              </a:lnSpc>
            </a:pPr>
            <a:r>
              <a:rPr lang="en-GB" sz="1000" dirty="0"/>
              <a:t>will affect almost all of the modules. Similarly changes in the overall</a:t>
            </a:r>
          </a:p>
          <a:p>
            <a:pPr>
              <a:lnSpc>
                <a:spcPct val="90000"/>
              </a:lnSpc>
            </a:pPr>
            <a:r>
              <a:rPr lang="en-GB" sz="1000" dirty="0"/>
              <a:t>processing algorithm and enhancements to system function are not easily</a:t>
            </a:r>
          </a:p>
          <a:p>
            <a:pPr>
              <a:lnSpc>
                <a:spcPct val="90000"/>
              </a:lnSpc>
            </a:pPr>
            <a:r>
              <a:rPr lang="en-GB" sz="1000" dirty="0"/>
              <a:t>accommodated. Finally, this decomposition is not particularly supportive of</a:t>
            </a:r>
          </a:p>
          <a:p>
            <a:pPr>
              <a:lnSpc>
                <a:spcPct val="90000"/>
              </a:lnSpc>
            </a:pPr>
            <a:r>
              <a:rPr lang="en-GB" sz="1000" dirty="0"/>
              <a:t>reuse.</a:t>
            </a:r>
          </a:p>
          <a:p>
            <a:pPr>
              <a:lnSpc>
                <a:spcPct val="90000"/>
              </a:lnSpc>
            </a:pPr>
            <a:endParaRPr lang="en-US" sz="1000" dirty="0"/>
          </a:p>
          <a:p>
            <a:pPr>
              <a:lnSpc>
                <a:spcPct val="90000"/>
              </a:lnSpc>
            </a:pPr>
            <a:r>
              <a:rPr lang="en-GB" sz="1000" dirty="0" err="1"/>
              <a:t>Garlan</a:t>
            </a:r>
            <a:r>
              <a:rPr lang="en-GB" sz="1000" dirty="0"/>
              <a:t> &amp; Shaw: An Introduction to Software Architecture 18</a:t>
            </a:r>
          </a:p>
          <a:p>
            <a:pPr>
              <a:lnSpc>
                <a:spcPct val="90000"/>
              </a:lnSpc>
            </a:pPr>
            <a:endParaRPr lang="en-GB" sz="1000" dirty="0"/>
          </a:p>
        </p:txBody>
      </p:sp>
    </p:spTree>
    <p:extLst>
      <p:ext uri="{BB962C8B-B14F-4D97-AF65-F5344CB8AC3E}">
        <p14:creationId xmlns:p14="http://schemas.microsoft.com/office/powerpoint/2010/main" val="2787550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20DB0-A679-4566-BB88-746D71A7978E}" type="slidenum">
              <a:rPr lang="en-GB"/>
              <a:pPr/>
              <a:t>92</a:t>
            </a:fld>
            <a:endParaRPr lang="en-GB"/>
          </a:p>
        </p:txBody>
      </p:sp>
      <p:sp>
        <p:nvSpPr>
          <p:cNvPr id="22530" name="Rectangle 2"/>
          <p:cNvSpPr>
            <a:spLocks noGrp="1" noRot="1" noChangeAspect="1" noChangeArrowheads="1" noTextEdit="1"/>
          </p:cNvSpPr>
          <p:nvPr>
            <p:ph type="sldImg"/>
          </p:nvPr>
        </p:nvSpPr>
        <p:spPr>
          <a:xfrm>
            <a:off x="1173163" y="696913"/>
            <a:ext cx="4638675" cy="3479800"/>
          </a:xfrm>
          <a:ln/>
        </p:spPr>
      </p:sp>
      <p:sp>
        <p:nvSpPr>
          <p:cNvPr id="22531" name="Rectangle 3"/>
          <p:cNvSpPr>
            <a:spLocks noGrp="1" noChangeArrowheads="1"/>
          </p:cNvSpPr>
          <p:nvPr>
            <p:ph type="body" idx="1"/>
          </p:nvPr>
        </p:nvSpPr>
        <p:spPr/>
        <p:txBody>
          <a:bodyPr/>
          <a:lstStyle/>
          <a:p>
            <a:pPr>
              <a:lnSpc>
                <a:spcPct val="80000"/>
              </a:lnSpc>
            </a:pPr>
            <a:r>
              <a:rPr lang="en-GB" sz="1000" i="1" dirty="0"/>
              <a:t>Solution 2: Abstract Data Types</a:t>
            </a:r>
          </a:p>
          <a:p>
            <a:pPr>
              <a:lnSpc>
                <a:spcPct val="80000"/>
              </a:lnSpc>
            </a:pPr>
            <a:endParaRPr lang="en-GB" sz="1000" i="1" dirty="0"/>
          </a:p>
          <a:p>
            <a:pPr>
              <a:lnSpc>
                <a:spcPct val="80000"/>
              </a:lnSpc>
            </a:pPr>
            <a:r>
              <a:rPr lang="en-GB" sz="1000" dirty="0"/>
              <a:t>The second solution decomposes the system into a similar set of five modules.</a:t>
            </a:r>
          </a:p>
          <a:p>
            <a:pPr>
              <a:lnSpc>
                <a:spcPct val="80000"/>
              </a:lnSpc>
            </a:pPr>
            <a:r>
              <a:rPr lang="en-GB" sz="1000" dirty="0"/>
              <a:t>However, in this case data is no longer directly shared by the computational</a:t>
            </a:r>
          </a:p>
          <a:p>
            <a:pPr>
              <a:lnSpc>
                <a:spcPct val="80000"/>
              </a:lnSpc>
            </a:pPr>
            <a:r>
              <a:rPr lang="en-GB" sz="1000" dirty="0"/>
              <a:t>components. Instead, each module provides an interface that permits other</a:t>
            </a:r>
          </a:p>
          <a:p>
            <a:pPr>
              <a:lnSpc>
                <a:spcPct val="80000"/>
              </a:lnSpc>
            </a:pPr>
            <a:r>
              <a:rPr lang="en-GB" sz="1000" dirty="0"/>
              <a:t>components to access data only by invoking procedures in that interface. </a:t>
            </a:r>
          </a:p>
          <a:p>
            <a:pPr>
              <a:lnSpc>
                <a:spcPct val="80000"/>
              </a:lnSpc>
            </a:pPr>
            <a:r>
              <a:rPr lang="en-GB" sz="1000" dirty="0"/>
              <a:t>(See Figure 7, which illustrates how each of the components now has a set of</a:t>
            </a:r>
          </a:p>
          <a:p>
            <a:pPr>
              <a:lnSpc>
                <a:spcPct val="80000"/>
              </a:lnSpc>
            </a:pPr>
            <a:r>
              <a:rPr lang="en-GB" sz="1000" dirty="0"/>
              <a:t>procedures that determine the form of access by other components in the system.)</a:t>
            </a:r>
          </a:p>
          <a:p>
            <a:pPr>
              <a:lnSpc>
                <a:spcPct val="80000"/>
              </a:lnSpc>
            </a:pPr>
            <a:r>
              <a:rPr lang="en-GB" sz="1000" dirty="0"/>
              <a:t>This solution provides the same logical decomposition into processing</a:t>
            </a:r>
          </a:p>
          <a:p>
            <a:pPr>
              <a:lnSpc>
                <a:spcPct val="80000"/>
              </a:lnSpc>
            </a:pPr>
            <a:r>
              <a:rPr lang="en-GB" sz="1000" dirty="0"/>
              <a:t>modules as the first. However, it has a number of advantages over the first</a:t>
            </a:r>
          </a:p>
          <a:p>
            <a:pPr>
              <a:lnSpc>
                <a:spcPct val="80000"/>
              </a:lnSpc>
            </a:pPr>
            <a:r>
              <a:rPr lang="en-GB" sz="1000" dirty="0"/>
              <a:t>solution when design changes are considered. In particular, both algorithms</a:t>
            </a:r>
          </a:p>
          <a:p>
            <a:pPr>
              <a:lnSpc>
                <a:spcPct val="80000"/>
              </a:lnSpc>
            </a:pPr>
            <a:r>
              <a:rPr lang="en-GB" sz="1000" dirty="0"/>
              <a:t>and data representations can be changed in individual modules without</a:t>
            </a:r>
          </a:p>
          <a:p>
            <a:pPr>
              <a:lnSpc>
                <a:spcPct val="80000"/>
              </a:lnSpc>
            </a:pPr>
            <a:r>
              <a:rPr lang="en-GB" sz="1000" dirty="0"/>
              <a:t>affecting others. Moreover, reuse is better supported than in the first solution</a:t>
            </a:r>
          </a:p>
          <a:p>
            <a:pPr>
              <a:lnSpc>
                <a:spcPct val="80000"/>
              </a:lnSpc>
            </a:pPr>
            <a:r>
              <a:rPr lang="en-GB" sz="1000" dirty="0"/>
              <a:t>because modules make fewer assumptions about the others with which they</a:t>
            </a:r>
          </a:p>
          <a:p>
            <a:pPr>
              <a:lnSpc>
                <a:spcPct val="80000"/>
              </a:lnSpc>
            </a:pPr>
            <a:r>
              <a:rPr lang="en-GB" sz="1000" dirty="0"/>
              <a:t>interact.</a:t>
            </a:r>
          </a:p>
          <a:p>
            <a:pPr>
              <a:lnSpc>
                <a:spcPct val="80000"/>
              </a:lnSpc>
            </a:pPr>
            <a:endParaRPr lang="en-GB" sz="1000" dirty="0"/>
          </a:p>
          <a:p>
            <a:pPr>
              <a:lnSpc>
                <a:spcPct val="80000"/>
              </a:lnSpc>
            </a:pPr>
            <a:r>
              <a:rPr lang="en-GB" sz="1000" dirty="0"/>
              <a:t>On the other hand, as discussed by </a:t>
            </a:r>
            <a:r>
              <a:rPr lang="en-GB" sz="1000" dirty="0" err="1"/>
              <a:t>Garlan</a:t>
            </a:r>
            <a:r>
              <a:rPr lang="en-GB" sz="1000" dirty="0"/>
              <a:t>, Kaiser, and </a:t>
            </a:r>
            <a:r>
              <a:rPr lang="en-GB" sz="1000" dirty="0" err="1"/>
              <a:t>Notkin</a:t>
            </a:r>
            <a:r>
              <a:rPr lang="en-GB" sz="1000" dirty="0"/>
              <a:t>, the solution</a:t>
            </a:r>
          </a:p>
          <a:p>
            <a:pPr>
              <a:lnSpc>
                <a:spcPct val="80000"/>
              </a:lnSpc>
            </a:pPr>
            <a:r>
              <a:rPr lang="en-GB" sz="1000" dirty="0"/>
              <a:t>is not particularly well-suited to enhancements. The main problem is that to</a:t>
            </a:r>
          </a:p>
          <a:p>
            <a:pPr>
              <a:lnSpc>
                <a:spcPct val="80000"/>
              </a:lnSpc>
            </a:pPr>
            <a:r>
              <a:rPr lang="en-GB" sz="1000" dirty="0"/>
              <a:t>add new functions to the system, the </a:t>
            </a:r>
            <a:r>
              <a:rPr lang="en-GB" sz="1000" dirty="0" err="1"/>
              <a:t>implementor</a:t>
            </a:r>
            <a:r>
              <a:rPr lang="en-GB" sz="1000" dirty="0"/>
              <a:t> must either modify the</a:t>
            </a:r>
          </a:p>
          <a:p>
            <a:pPr>
              <a:lnSpc>
                <a:spcPct val="80000"/>
              </a:lnSpc>
            </a:pPr>
            <a:r>
              <a:rPr lang="en-GB" sz="1000" dirty="0"/>
              <a:t>existing modules—compromising their simplicity and integrity—or add new</a:t>
            </a:r>
          </a:p>
          <a:p>
            <a:pPr>
              <a:lnSpc>
                <a:spcPct val="80000"/>
              </a:lnSpc>
            </a:pPr>
            <a:r>
              <a:rPr lang="en-GB" sz="1000" dirty="0"/>
              <a:t>modules that lead to performance penalties. (See [7] for a detailed discussion.)</a:t>
            </a:r>
          </a:p>
          <a:p>
            <a:pPr>
              <a:lnSpc>
                <a:spcPct val="80000"/>
              </a:lnSpc>
            </a:pPr>
            <a:endParaRPr lang="en-US" sz="1000" dirty="0"/>
          </a:p>
          <a:p>
            <a:pPr>
              <a:lnSpc>
                <a:spcPct val="80000"/>
              </a:lnSpc>
            </a:pPr>
            <a:r>
              <a:rPr lang="en-GB" sz="1000" dirty="0"/>
              <a:t>D. </a:t>
            </a:r>
            <a:r>
              <a:rPr lang="en-GB" sz="1000" dirty="0" err="1"/>
              <a:t>Garlan</a:t>
            </a:r>
            <a:r>
              <a:rPr lang="en-GB" sz="1000" dirty="0"/>
              <a:t>, G. E. Kaiser, and D. </a:t>
            </a:r>
            <a:r>
              <a:rPr lang="en-GB" sz="1000" dirty="0" err="1"/>
              <a:t>Notkin</a:t>
            </a:r>
            <a:r>
              <a:rPr lang="en-GB" sz="1000" dirty="0"/>
              <a:t>, “Using tool abstraction to compose systems,” </a:t>
            </a:r>
            <a:r>
              <a:rPr lang="en-GB" sz="1000" i="1" dirty="0"/>
              <a:t>IEEE</a:t>
            </a:r>
          </a:p>
          <a:p>
            <a:pPr>
              <a:lnSpc>
                <a:spcPct val="80000"/>
              </a:lnSpc>
            </a:pPr>
            <a:r>
              <a:rPr lang="en-GB" sz="1000" i="1" dirty="0"/>
              <a:t>Computer, </a:t>
            </a:r>
            <a:r>
              <a:rPr lang="en-GB" sz="1000" dirty="0"/>
              <a:t>vol. 25, June 1992.</a:t>
            </a:r>
          </a:p>
          <a:p>
            <a:pPr>
              <a:lnSpc>
                <a:spcPct val="80000"/>
              </a:lnSpc>
            </a:pPr>
            <a:endParaRPr lang="en-GB" sz="1000" dirty="0"/>
          </a:p>
        </p:txBody>
      </p:sp>
    </p:spTree>
    <p:extLst>
      <p:ext uri="{BB962C8B-B14F-4D97-AF65-F5344CB8AC3E}">
        <p14:creationId xmlns:p14="http://schemas.microsoft.com/office/powerpoint/2010/main" val="411189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D77A168C-0965-453A-8846-3D0B4B38CCDA}" type="slidenum">
              <a:rPr lang="en-US" smtClean="0"/>
              <a:pPr/>
              <a:t>10</a:t>
            </a:fld>
            <a:endParaRPr lang="en-US" smtClean="0"/>
          </a:p>
        </p:txBody>
      </p:sp>
      <p:sp>
        <p:nvSpPr>
          <p:cNvPr id="176131" name="Rectangle 2"/>
          <p:cNvSpPr>
            <a:spLocks noGrp="1" noRot="1" noChangeAspect="1" noChangeArrowheads="1" noTextEdit="1"/>
          </p:cNvSpPr>
          <p:nvPr>
            <p:ph type="sldImg"/>
          </p:nvPr>
        </p:nvSpPr>
        <p:spPr>
          <a:xfrm>
            <a:off x="1173163" y="696913"/>
            <a:ext cx="4638675" cy="3479800"/>
          </a:xfrm>
          <a:ln/>
        </p:spPr>
      </p:sp>
      <p:sp>
        <p:nvSpPr>
          <p:cNvPr id="176132" name="Rectangle 3"/>
          <p:cNvSpPr>
            <a:spLocks noGrp="1" noChangeArrowheads="1"/>
          </p:cNvSpPr>
          <p:nvPr>
            <p:ph type="body" idx="1"/>
          </p:nvPr>
        </p:nvSpPr>
        <p:spPr>
          <a:noFill/>
          <a:ln/>
        </p:spPr>
        <p:txBody>
          <a:bodyPr/>
          <a:lstStyle/>
          <a:p>
            <a:endParaRPr lang="nl-NL" smtClean="0"/>
          </a:p>
        </p:txBody>
      </p:sp>
    </p:spTree>
    <p:extLst>
      <p:ext uri="{BB962C8B-B14F-4D97-AF65-F5344CB8AC3E}">
        <p14:creationId xmlns:p14="http://schemas.microsoft.com/office/powerpoint/2010/main" val="803232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4C667-7777-484C-9CBD-7B01D885A331}" type="slidenum">
              <a:rPr lang="en-GB"/>
              <a:pPr/>
              <a:t>93</a:t>
            </a:fld>
            <a:endParaRPr lang="en-GB"/>
          </a:p>
        </p:txBody>
      </p:sp>
      <p:sp>
        <p:nvSpPr>
          <p:cNvPr id="23554" name="Rectangle 2"/>
          <p:cNvSpPr>
            <a:spLocks noGrp="1" noRot="1" noChangeAspect="1" noChangeArrowheads="1" noTextEdit="1"/>
          </p:cNvSpPr>
          <p:nvPr>
            <p:ph type="sldImg"/>
          </p:nvPr>
        </p:nvSpPr>
        <p:spPr>
          <a:xfrm>
            <a:off x="1173163" y="696913"/>
            <a:ext cx="4638675" cy="3479800"/>
          </a:xfrm>
          <a:ln/>
        </p:spPr>
      </p:sp>
      <p:sp>
        <p:nvSpPr>
          <p:cNvPr id="23555" name="Rectangle 3"/>
          <p:cNvSpPr>
            <a:spLocks noGrp="1" noChangeArrowheads="1"/>
          </p:cNvSpPr>
          <p:nvPr>
            <p:ph type="body" idx="1"/>
          </p:nvPr>
        </p:nvSpPr>
        <p:spPr/>
        <p:txBody>
          <a:bodyPr/>
          <a:lstStyle/>
          <a:p>
            <a:pPr>
              <a:lnSpc>
                <a:spcPct val="80000"/>
              </a:lnSpc>
            </a:pPr>
            <a:r>
              <a:rPr lang="en-GB" sz="1000" i="1" dirty="0"/>
              <a:t>Solution 3: Implicit Invocation</a:t>
            </a:r>
          </a:p>
          <a:p>
            <a:pPr>
              <a:lnSpc>
                <a:spcPct val="80000"/>
              </a:lnSpc>
            </a:pPr>
            <a:endParaRPr lang="en-GB" sz="1000" i="1" dirty="0"/>
          </a:p>
          <a:p>
            <a:pPr>
              <a:lnSpc>
                <a:spcPct val="80000"/>
              </a:lnSpc>
            </a:pPr>
            <a:r>
              <a:rPr lang="en-GB" sz="1000" dirty="0"/>
              <a:t>The third solution uses a form of component integration based on shared data</a:t>
            </a:r>
          </a:p>
          <a:p>
            <a:pPr>
              <a:lnSpc>
                <a:spcPct val="80000"/>
              </a:lnSpc>
            </a:pPr>
            <a:r>
              <a:rPr lang="en-GB" sz="1000" dirty="0"/>
              <a:t>similar to the first solution. However, there are two important differences.</a:t>
            </a:r>
          </a:p>
          <a:p>
            <a:pPr>
              <a:lnSpc>
                <a:spcPct val="80000"/>
              </a:lnSpc>
            </a:pPr>
            <a:r>
              <a:rPr lang="en-GB" sz="1000" dirty="0"/>
              <a:t>First, the interface to the data is more abstract. Rather than exposing the</a:t>
            </a:r>
          </a:p>
          <a:p>
            <a:pPr>
              <a:lnSpc>
                <a:spcPct val="80000"/>
              </a:lnSpc>
            </a:pPr>
            <a:r>
              <a:rPr lang="en-GB" sz="1000" dirty="0"/>
              <a:t>storage formats to the computing modules, data is accessed abstractly (for</a:t>
            </a:r>
          </a:p>
          <a:p>
            <a:pPr>
              <a:lnSpc>
                <a:spcPct val="80000"/>
              </a:lnSpc>
            </a:pPr>
            <a:r>
              <a:rPr lang="en-GB" sz="1000" dirty="0"/>
              <a:t>example, as a list or a set). Second, computations are invoked implicitly as data</a:t>
            </a:r>
          </a:p>
          <a:p>
            <a:pPr>
              <a:lnSpc>
                <a:spcPct val="80000"/>
              </a:lnSpc>
            </a:pPr>
            <a:r>
              <a:rPr lang="en-GB" sz="1000" dirty="0"/>
              <a:t>is modified. Thus interaction is based on an active data model. For example,</a:t>
            </a:r>
          </a:p>
          <a:p>
            <a:pPr>
              <a:lnSpc>
                <a:spcPct val="80000"/>
              </a:lnSpc>
            </a:pPr>
            <a:r>
              <a:rPr lang="en-GB" sz="1000" dirty="0"/>
              <a:t>the act of adding a new line to the line storage causes an event to be sent to the</a:t>
            </a:r>
          </a:p>
          <a:p>
            <a:pPr>
              <a:lnSpc>
                <a:spcPct val="80000"/>
              </a:lnSpc>
            </a:pPr>
            <a:r>
              <a:rPr lang="en-GB" sz="1000" dirty="0"/>
              <a:t>shift module. This allows it to produce circular shifts (in a separate abstract</a:t>
            </a:r>
          </a:p>
          <a:p>
            <a:pPr>
              <a:lnSpc>
                <a:spcPct val="80000"/>
              </a:lnSpc>
            </a:pPr>
            <a:r>
              <a:rPr lang="en-GB" sz="1000" dirty="0"/>
              <a:t>shared data store). This in turn causes the alphabetizer to be implicitly</a:t>
            </a:r>
          </a:p>
          <a:p>
            <a:pPr>
              <a:lnSpc>
                <a:spcPct val="80000"/>
              </a:lnSpc>
            </a:pPr>
            <a:r>
              <a:rPr lang="en-GB" sz="1000" dirty="0"/>
              <a:t>invoked so that it can alphabetize the lines.</a:t>
            </a:r>
          </a:p>
          <a:p>
            <a:pPr>
              <a:lnSpc>
                <a:spcPct val="80000"/>
              </a:lnSpc>
            </a:pPr>
            <a:r>
              <a:rPr lang="en-GB" sz="1000" dirty="0"/>
              <a:t>This solution easily supports functional enhancements to the system:</a:t>
            </a:r>
          </a:p>
          <a:p>
            <a:pPr>
              <a:lnSpc>
                <a:spcPct val="80000"/>
              </a:lnSpc>
            </a:pPr>
            <a:r>
              <a:rPr lang="en-GB" sz="1000" dirty="0"/>
              <a:t>additional modules can be attached to the system by registering them to be</a:t>
            </a:r>
          </a:p>
          <a:p>
            <a:pPr>
              <a:lnSpc>
                <a:spcPct val="80000"/>
              </a:lnSpc>
            </a:pPr>
            <a:r>
              <a:rPr lang="en-GB" sz="1000" dirty="0"/>
              <a:t>invoked on data-changing events. Because data is accessed abstractly, it also</a:t>
            </a:r>
          </a:p>
          <a:p>
            <a:pPr>
              <a:lnSpc>
                <a:spcPct val="80000"/>
              </a:lnSpc>
            </a:pPr>
            <a:r>
              <a:rPr lang="en-GB" sz="1000" dirty="0"/>
              <a:t>insulates computations from changes in data representation. Reuse is also</a:t>
            </a:r>
          </a:p>
          <a:p>
            <a:pPr>
              <a:lnSpc>
                <a:spcPct val="80000"/>
              </a:lnSpc>
            </a:pPr>
            <a:r>
              <a:rPr lang="en-GB" sz="1000" dirty="0"/>
              <a:t>supported, since the implicitly invoked modules only rely on the existence of</a:t>
            </a:r>
          </a:p>
          <a:p>
            <a:pPr>
              <a:lnSpc>
                <a:spcPct val="80000"/>
              </a:lnSpc>
            </a:pPr>
            <a:r>
              <a:rPr lang="en-GB" sz="1000" dirty="0"/>
              <a:t>certain externally triggered events.</a:t>
            </a:r>
          </a:p>
          <a:p>
            <a:pPr>
              <a:lnSpc>
                <a:spcPct val="80000"/>
              </a:lnSpc>
            </a:pPr>
            <a:endParaRPr lang="en-US" sz="1000" dirty="0"/>
          </a:p>
          <a:p>
            <a:pPr>
              <a:lnSpc>
                <a:spcPct val="80000"/>
              </a:lnSpc>
            </a:pPr>
            <a:r>
              <a:rPr lang="en-GB" sz="1000" dirty="0"/>
              <a:t>However, the solution suffers from the fact that it can be difficult to control</a:t>
            </a:r>
          </a:p>
          <a:p>
            <a:pPr>
              <a:lnSpc>
                <a:spcPct val="80000"/>
              </a:lnSpc>
            </a:pPr>
            <a:r>
              <a:rPr lang="en-GB" sz="1000" dirty="0"/>
              <a:t>the order of processing of the implicitly invoked modules. Further, because</a:t>
            </a:r>
          </a:p>
          <a:p>
            <a:pPr>
              <a:lnSpc>
                <a:spcPct val="80000"/>
              </a:lnSpc>
            </a:pPr>
            <a:r>
              <a:rPr lang="en-GB" sz="1000" dirty="0"/>
              <a:t>invocations are data driven, the most natural implementations of this kind of</a:t>
            </a:r>
          </a:p>
          <a:p>
            <a:pPr>
              <a:lnSpc>
                <a:spcPct val="80000"/>
              </a:lnSpc>
            </a:pPr>
            <a:r>
              <a:rPr lang="en-GB" sz="1000" dirty="0"/>
              <a:t>decomposition tend to use more space than the previously considered</a:t>
            </a:r>
          </a:p>
          <a:p>
            <a:pPr>
              <a:lnSpc>
                <a:spcPct val="80000"/>
              </a:lnSpc>
            </a:pPr>
            <a:r>
              <a:rPr lang="en-GB" sz="1000" dirty="0"/>
              <a:t>decompositions.</a:t>
            </a:r>
          </a:p>
          <a:p>
            <a:pPr>
              <a:lnSpc>
                <a:spcPct val="80000"/>
              </a:lnSpc>
            </a:pPr>
            <a:endParaRPr lang="en-GB" sz="1000" dirty="0"/>
          </a:p>
        </p:txBody>
      </p:sp>
    </p:spTree>
    <p:extLst>
      <p:ext uri="{BB962C8B-B14F-4D97-AF65-F5344CB8AC3E}">
        <p14:creationId xmlns:p14="http://schemas.microsoft.com/office/powerpoint/2010/main" val="3210126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4613E6-9B61-4FCB-A279-83CDFDB4A730}" type="slidenum">
              <a:rPr lang="en-GB"/>
              <a:pPr/>
              <a:t>94</a:t>
            </a:fld>
            <a:endParaRPr lang="en-GB"/>
          </a:p>
        </p:txBody>
      </p:sp>
      <p:sp>
        <p:nvSpPr>
          <p:cNvPr id="24578" name="Rectangle 2"/>
          <p:cNvSpPr>
            <a:spLocks noGrp="1" noRot="1" noChangeAspect="1" noChangeArrowheads="1" noTextEdit="1"/>
          </p:cNvSpPr>
          <p:nvPr>
            <p:ph type="sldImg"/>
          </p:nvPr>
        </p:nvSpPr>
        <p:spPr>
          <a:xfrm>
            <a:off x="1173163" y="696913"/>
            <a:ext cx="4638675" cy="3479800"/>
          </a:xfrm>
          <a:ln/>
        </p:spPr>
      </p:sp>
      <p:sp>
        <p:nvSpPr>
          <p:cNvPr id="24579" name="Rectangle 3"/>
          <p:cNvSpPr>
            <a:spLocks noGrp="1" noChangeArrowheads="1"/>
          </p:cNvSpPr>
          <p:nvPr>
            <p:ph type="body" idx="1"/>
          </p:nvPr>
        </p:nvSpPr>
        <p:spPr/>
        <p:txBody>
          <a:bodyPr/>
          <a:lstStyle/>
          <a:p>
            <a:r>
              <a:rPr lang="en-GB" sz="1000" i="1" dirty="0"/>
              <a:t>Solution 4: Pipes and Filters</a:t>
            </a:r>
          </a:p>
          <a:p>
            <a:endParaRPr lang="en-GB" sz="1000" i="1" dirty="0"/>
          </a:p>
          <a:p>
            <a:r>
              <a:rPr lang="en-GB" sz="1000" dirty="0"/>
              <a:t>The fourth solution uses a pipeline solution. In this case there are four filters:</a:t>
            </a:r>
          </a:p>
          <a:p>
            <a:r>
              <a:rPr lang="en-GB" sz="1000" dirty="0"/>
              <a:t>input, shift, alphabetize, and output. Each filter processes the data and sends it</a:t>
            </a:r>
          </a:p>
          <a:p>
            <a:r>
              <a:rPr lang="en-GB" sz="1000" dirty="0"/>
              <a:t>to the next filter. Control is distributed: each filter can run whenever it has</a:t>
            </a:r>
          </a:p>
          <a:p>
            <a:r>
              <a:rPr lang="en-GB" sz="1000" dirty="0"/>
              <a:t>data on which to compute. Data sharing between filters is strictly limited to</a:t>
            </a:r>
          </a:p>
          <a:p>
            <a:r>
              <a:rPr lang="en-GB" sz="1000" dirty="0"/>
              <a:t>that transmitted on pipes. (See Figure 9.)</a:t>
            </a:r>
          </a:p>
          <a:p>
            <a:endParaRPr lang="en-GB" sz="1000" dirty="0"/>
          </a:p>
          <a:p>
            <a:r>
              <a:rPr lang="en-GB" sz="1000" dirty="0"/>
              <a:t>This solution has several nice properties. First, it maintains the intuitive</a:t>
            </a:r>
          </a:p>
          <a:p>
            <a:r>
              <a:rPr lang="en-GB" sz="1000" dirty="0"/>
              <a:t>flow of processing. Second, it supports reuse, since each filter can function in</a:t>
            </a:r>
          </a:p>
          <a:p>
            <a:r>
              <a:rPr lang="en-GB" sz="1000" dirty="0"/>
              <a:t>isolation (provided upstream filters produce data in the form it expects). New</a:t>
            </a:r>
          </a:p>
          <a:p>
            <a:r>
              <a:rPr lang="en-GB" sz="1000" dirty="0"/>
              <a:t>functions are easily added to the system by inserting filters at the appropriate</a:t>
            </a:r>
          </a:p>
          <a:p>
            <a:r>
              <a:rPr lang="en-GB" sz="1000" dirty="0"/>
              <a:t>point in the processing sequence. Third, it supports ease of modification, since</a:t>
            </a:r>
          </a:p>
          <a:p>
            <a:r>
              <a:rPr lang="en-GB" sz="1000" dirty="0"/>
              <a:t>filters are logically independent of other filters.</a:t>
            </a:r>
          </a:p>
          <a:p>
            <a:endParaRPr lang="en-GB" sz="1000" dirty="0"/>
          </a:p>
          <a:p>
            <a:r>
              <a:rPr lang="en-GB" sz="1000" dirty="0"/>
              <a:t>On the other hand it has a number of drawbacks. First, it is virtually</a:t>
            </a:r>
          </a:p>
          <a:p>
            <a:r>
              <a:rPr lang="en-GB" sz="1000" dirty="0"/>
              <a:t>impossible to modify the design to support an interactive system. For example,</a:t>
            </a:r>
          </a:p>
          <a:p>
            <a:r>
              <a:rPr lang="en-GB" sz="1000" dirty="0"/>
              <a:t>in order to delete a line, there would have to be some persistent shared storage,</a:t>
            </a:r>
          </a:p>
          <a:p>
            <a:r>
              <a:rPr lang="en-GB" sz="1000" dirty="0"/>
              <a:t>violating a basic tenet of this approach. Second, the solution is inefficient in</a:t>
            </a:r>
          </a:p>
          <a:p>
            <a:r>
              <a:rPr lang="en-GB" sz="1000" dirty="0"/>
              <a:t>terms of its use of space, since each filter must copy all of the data to its output ports.</a:t>
            </a:r>
          </a:p>
          <a:p>
            <a:endParaRPr lang="en-GB" sz="1000" dirty="0"/>
          </a:p>
        </p:txBody>
      </p:sp>
    </p:spTree>
    <p:extLst>
      <p:ext uri="{BB962C8B-B14F-4D97-AF65-F5344CB8AC3E}">
        <p14:creationId xmlns:p14="http://schemas.microsoft.com/office/powerpoint/2010/main" val="523330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8D00D-682C-4CF3-ADE6-6204A890042A}" type="slidenum">
              <a:rPr lang="en-GB"/>
              <a:pPr/>
              <a:t>95</a:t>
            </a:fld>
            <a:endParaRPr lang="en-GB"/>
          </a:p>
        </p:txBody>
      </p:sp>
      <p:sp>
        <p:nvSpPr>
          <p:cNvPr id="26626" name="Rectangle 2"/>
          <p:cNvSpPr>
            <a:spLocks noGrp="1" noRot="1" noChangeAspect="1" noChangeArrowheads="1" noTextEdit="1"/>
          </p:cNvSpPr>
          <p:nvPr>
            <p:ph type="sldImg"/>
          </p:nvPr>
        </p:nvSpPr>
        <p:spPr>
          <a:xfrm>
            <a:off x="1173163" y="696913"/>
            <a:ext cx="4638675" cy="3479800"/>
          </a:xfrm>
          <a:ln/>
        </p:spPr>
      </p:sp>
      <p:sp>
        <p:nvSpPr>
          <p:cNvPr id="26627" name="Rectangle 3"/>
          <p:cNvSpPr>
            <a:spLocks noGrp="1" noChangeArrowheads="1"/>
          </p:cNvSpPr>
          <p:nvPr>
            <p:ph type="body" idx="1"/>
          </p:nvPr>
        </p:nvSpPr>
        <p:spPr/>
        <p:txBody>
          <a:bodyPr/>
          <a:lstStyle/>
          <a:p>
            <a:r>
              <a:rPr lang="en-GB"/>
              <a:t>From Garlan &amp; Shaw: An Introduction to Software Architecture (Tech. Rep) p.22</a:t>
            </a:r>
          </a:p>
          <a:p>
            <a:endParaRPr lang="en-GB"/>
          </a:p>
        </p:txBody>
      </p:sp>
    </p:spTree>
    <p:extLst>
      <p:ext uri="{BB962C8B-B14F-4D97-AF65-F5344CB8AC3E}">
        <p14:creationId xmlns:p14="http://schemas.microsoft.com/office/powerpoint/2010/main" val="35857347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32E28D-F687-4B77-87F2-82EDAA70919C}" type="slidenum">
              <a:rPr lang="en-US">
                <a:solidFill>
                  <a:srgbClr val="000000"/>
                </a:solidFill>
              </a:rPr>
              <a:pPr/>
              <a:t>96</a:t>
            </a:fld>
            <a:endParaRPr lang="en-US">
              <a:solidFill>
                <a:srgbClr val="000000"/>
              </a:solidFill>
            </a:endParaRPr>
          </a:p>
        </p:txBody>
      </p:sp>
      <p:sp>
        <p:nvSpPr>
          <p:cNvPr id="584706" name="Rectangle 2"/>
          <p:cNvSpPr>
            <a:spLocks noGrp="1" noRot="1" noChangeAspect="1" noChangeArrowheads="1" noTextEdit="1"/>
          </p:cNvSpPr>
          <p:nvPr>
            <p:ph type="sldImg"/>
          </p:nvPr>
        </p:nvSpPr>
        <p:spPr>
          <a:xfrm>
            <a:off x="1173163" y="696913"/>
            <a:ext cx="4638675" cy="3479800"/>
          </a:xfrm>
          <a:ln/>
        </p:spPr>
      </p:sp>
      <p:sp>
        <p:nvSpPr>
          <p:cNvPr id="584707" name="Rectangle 3"/>
          <p:cNvSpPr>
            <a:spLocks noGrp="1" noChangeArrowheads="1"/>
          </p:cNvSpPr>
          <p:nvPr>
            <p:ph type="body" idx="1"/>
          </p:nvPr>
        </p:nvSpPr>
        <p:spPr/>
        <p:txBody>
          <a:bodyPr/>
          <a:lstStyle/>
          <a:p>
            <a:endParaRPr lang="nl-NL"/>
          </a:p>
        </p:txBody>
      </p:sp>
    </p:spTree>
    <p:extLst>
      <p:ext uri="{BB962C8B-B14F-4D97-AF65-F5344CB8AC3E}">
        <p14:creationId xmlns:p14="http://schemas.microsoft.com/office/powerpoint/2010/main" val="14479666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897B3-C7E5-4F66-89C2-199579F24D2D}" type="slidenum">
              <a:rPr lang="en-US">
                <a:solidFill>
                  <a:srgbClr val="000000"/>
                </a:solidFill>
              </a:rPr>
              <a:pPr/>
              <a:t>97</a:t>
            </a:fld>
            <a:endParaRPr lang="en-US">
              <a:solidFill>
                <a:srgbClr val="000000"/>
              </a:solidFill>
            </a:endParaRPr>
          </a:p>
        </p:txBody>
      </p:sp>
      <p:sp>
        <p:nvSpPr>
          <p:cNvPr id="1065986" name="Rectangle 2"/>
          <p:cNvSpPr>
            <a:spLocks noGrp="1" noRot="1" noChangeAspect="1" noChangeArrowheads="1" noTextEdit="1"/>
          </p:cNvSpPr>
          <p:nvPr>
            <p:ph type="sldImg"/>
          </p:nvPr>
        </p:nvSpPr>
        <p:spPr>
          <a:xfrm>
            <a:off x="1173163" y="696913"/>
            <a:ext cx="4638675" cy="3479800"/>
          </a:xfrm>
          <a:ln/>
        </p:spPr>
      </p:sp>
      <p:sp>
        <p:nvSpPr>
          <p:cNvPr id="1065987"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1900702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696913"/>
            <a:ext cx="4638675" cy="34798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FC894E89-BD71-44EC-AEEC-F5B044CE6699}" type="slidenum">
              <a:rPr lang="en-US" smtClean="0"/>
              <a:pPr/>
              <a:t>98</a:t>
            </a:fld>
            <a:endParaRPr lang="en-US"/>
          </a:p>
        </p:txBody>
      </p:sp>
    </p:spTree>
    <p:extLst>
      <p:ext uri="{BB962C8B-B14F-4D97-AF65-F5344CB8AC3E}">
        <p14:creationId xmlns:p14="http://schemas.microsoft.com/office/powerpoint/2010/main" val="3453942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BBA49-D3F6-45A9-8BED-926546A30BB9}" type="slidenum">
              <a:rPr lang="en-US"/>
              <a:pPr/>
              <a:t>102</a:t>
            </a:fld>
            <a:endParaRPr lang="en-US"/>
          </a:p>
        </p:txBody>
      </p:sp>
      <p:sp>
        <p:nvSpPr>
          <p:cNvPr id="1160194" name="Rectangle 2"/>
          <p:cNvSpPr>
            <a:spLocks noGrp="1" noRot="1" noChangeAspect="1" noChangeArrowheads="1" noTextEdit="1"/>
          </p:cNvSpPr>
          <p:nvPr>
            <p:ph type="sldImg"/>
          </p:nvPr>
        </p:nvSpPr>
        <p:spPr>
          <a:xfrm>
            <a:off x="1173163" y="696913"/>
            <a:ext cx="4638675" cy="3479800"/>
          </a:xfrm>
          <a:ln/>
        </p:spPr>
      </p:sp>
      <p:sp>
        <p:nvSpPr>
          <p:cNvPr id="1160195" name="Rectangle 3"/>
          <p:cNvSpPr>
            <a:spLocks noGrp="1" noChangeArrowheads="1"/>
          </p:cNvSpPr>
          <p:nvPr>
            <p:ph type="body" idx="1"/>
          </p:nvPr>
        </p:nvSpPr>
        <p:spPr>
          <a:xfrm>
            <a:off x="931334" y="4409004"/>
            <a:ext cx="5122333" cy="4176951"/>
          </a:xfrm>
        </p:spPr>
        <p:txBody>
          <a:bodyPr/>
          <a:lstStyle/>
          <a:p>
            <a:endParaRPr lang="nl-NL"/>
          </a:p>
        </p:txBody>
      </p:sp>
    </p:spTree>
    <p:extLst>
      <p:ext uri="{BB962C8B-B14F-4D97-AF65-F5344CB8AC3E}">
        <p14:creationId xmlns:p14="http://schemas.microsoft.com/office/powerpoint/2010/main" val="25697715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55FAA-E574-40A4-B1E4-18D1F3F74936}" type="slidenum">
              <a:rPr lang="en-GB" altLang="sv-SE"/>
              <a:pPr/>
              <a:t>103</a:t>
            </a:fld>
            <a:endParaRPr lang="en-GB" altLang="sv-SE"/>
          </a:p>
        </p:txBody>
      </p:sp>
      <p:sp>
        <p:nvSpPr>
          <p:cNvPr id="1157122" name="Rectangle 2"/>
          <p:cNvSpPr>
            <a:spLocks noGrp="1" noRot="1" noChangeAspect="1" noChangeArrowheads="1" noTextEdit="1"/>
          </p:cNvSpPr>
          <p:nvPr>
            <p:ph type="sldImg"/>
          </p:nvPr>
        </p:nvSpPr>
        <p:spPr>
          <a:xfrm>
            <a:off x="1173163" y="696913"/>
            <a:ext cx="4638675" cy="3479800"/>
          </a:xfrm>
          <a:ln/>
        </p:spPr>
      </p:sp>
      <p:sp>
        <p:nvSpPr>
          <p:cNvPr id="1157123" name="Rectangle 3"/>
          <p:cNvSpPr>
            <a:spLocks noGrp="1" noChangeArrowheads="1"/>
          </p:cNvSpPr>
          <p:nvPr>
            <p:ph type="body" idx="1"/>
          </p:nvPr>
        </p:nvSpPr>
        <p:spPr/>
        <p:txBody>
          <a:bodyPr/>
          <a:lstStyle/>
          <a:p>
            <a:endParaRPr lang="nl-NL" altLang="sv-SE"/>
          </a:p>
        </p:txBody>
      </p:sp>
    </p:spTree>
    <p:extLst>
      <p:ext uri="{BB962C8B-B14F-4D97-AF65-F5344CB8AC3E}">
        <p14:creationId xmlns:p14="http://schemas.microsoft.com/office/powerpoint/2010/main" val="394575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E2609973-2B2B-4D6C-8022-D028F8807686}" type="slidenum">
              <a:rPr lang="en-US" smtClean="0"/>
              <a:pPr/>
              <a:t>12</a:t>
            </a:fld>
            <a:endParaRPr lang="en-US" smtClean="0"/>
          </a:p>
        </p:txBody>
      </p:sp>
      <p:sp>
        <p:nvSpPr>
          <p:cNvPr id="182275" name="Rectangle 2"/>
          <p:cNvSpPr>
            <a:spLocks noGrp="1" noRot="1" noChangeAspect="1" noChangeArrowheads="1" noTextEdit="1"/>
          </p:cNvSpPr>
          <p:nvPr>
            <p:ph type="sldImg"/>
          </p:nvPr>
        </p:nvSpPr>
        <p:spPr>
          <a:xfrm>
            <a:off x="1173163" y="696913"/>
            <a:ext cx="4638675" cy="3479800"/>
          </a:xfrm>
          <a:ln/>
        </p:spPr>
      </p:sp>
      <p:sp>
        <p:nvSpPr>
          <p:cNvPr id="182276" name="Rectangle 3"/>
          <p:cNvSpPr>
            <a:spLocks noGrp="1" noChangeArrowheads="1"/>
          </p:cNvSpPr>
          <p:nvPr>
            <p:ph type="body" idx="1"/>
          </p:nvPr>
        </p:nvSpPr>
        <p:spPr>
          <a:noFill/>
          <a:ln/>
        </p:spPr>
        <p:txBody>
          <a:bodyPr/>
          <a:lstStyle/>
          <a:p>
            <a:endParaRPr lang="nl-NL" smtClean="0"/>
          </a:p>
        </p:txBody>
      </p:sp>
    </p:spTree>
    <p:extLst>
      <p:ext uri="{BB962C8B-B14F-4D97-AF65-F5344CB8AC3E}">
        <p14:creationId xmlns:p14="http://schemas.microsoft.com/office/powerpoint/2010/main" val="406871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78007DEE-51AC-4A15-8AEA-CE5E133065E2}" type="slidenum">
              <a:rPr lang="en-US" smtClean="0"/>
              <a:pPr/>
              <a:t>13</a:t>
            </a:fld>
            <a:endParaRPr lang="en-US" smtClean="0"/>
          </a:p>
        </p:txBody>
      </p:sp>
      <p:sp>
        <p:nvSpPr>
          <p:cNvPr id="183299" name="Rectangle 2"/>
          <p:cNvSpPr>
            <a:spLocks noGrp="1" noRot="1" noChangeAspect="1" noChangeArrowheads="1" noTextEdit="1"/>
          </p:cNvSpPr>
          <p:nvPr>
            <p:ph type="sldImg"/>
          </p:nvPr>
        </p:nvSpPr>
        <p:spPr>
          <a:xfrm>
            <a:off x="1173163" y="696913"/>
            <a:ext cx="4638675" cy="3479800"/>
          </a:xfrm>
          <a:ln/>
        </p:spPr>
      </p:sp>
      <p:sp>
        <p:nvSpPr>
          <p:cNvPr id="183300" name="Rectangle 3"/>
          <p:cNvSpPr>
            <a:spLocks noGrp="1" noChangeArrowheads="1"/>
          </p:cNvSpPr>
          <p:nvPr>
            <p:ph type="body" idx="1"/>
          </p:nvPr>
        </p:nvSpPr>
        <p:spPr>
          <a:noFill/>
          <a:ln/>
        </p:spPr>
        <p:txBody>
          <a:bodyPr/>
          <a:lstStyle/>
          <a:p>
            <a:endParaRPr lang="nl-NL" smtClean="0"/>
          </a:p>
        </p:txBody>
      </p:sp>
    </p:spTree>
    <p:extLst>
      <p:ext uri="{BB962C8B-B14F-4D97-AF65-F5344CB8AC3E}">
        <p14:creationId xmlns:p14="http://schemas.microsoft.com/office/powerpoint/2010/main" val="3291072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64930" name="Rectangle 2"/>
          <p:cNvSpPr>
            <a:spLocks noChangeArrowheads="1"/>
          </p:cNvSpPr>
          <p:nvPr userDrawn="1"/>
        </p:nvSpPr>
        <p:spPr bwMode="hidden">
          <a:xfrm>
            <a:off x="0" y="0"/>
            <a:ext cx="3505200" cy="685800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lang="en-GB">
              <a:latin typeface="Times New Roman" pitchFamily="18" charset="0"/>
            </a:endParaRPr>
          </a:p>
        </p:txBody>
      </p:sp>
      <p:sp>
        <p:nvSpPr>
          <p:cNvPr id="764931" name="Rectangle 3"/>
          <p:cNvSpPr>
            <a:spLocks noChangeArrowheads="1"/>
          </p:cNvSpPr>
          <p:nvPr userDrawn="1"/>
        </p:nvSpPr>
        <p:spPr bwMode="hidden">
          <a:xfrm>
            <a:off x="0" y="1547813"/>
            <a:ext cx="9144000" cy="1711325"/>
          </a:xfrm>
          <a:prstGeom prst="rect">
            <a:avLst/>
          </a:prstGeom>
          <a:solidFill>
            <a:srgbClr val="0C2074"/>
          </a:solidFill>
          <a:ln w="9525">
            <a:noFill/>
            <a:miter lim="800000"/>
            <a:headEnd/>
            <a:tailEnd/>
          </a:ln>
        </p:spPr>
        <p:txBody>
          <a:bodyPr/>
          <a:lstStyle/>
          <a:p>
            <a:pPr eaLnBrk="1" hangingPunct="1"/>
            <a:endParaRPr lang="en-GB">
              <a:latin typeface="Times New Roman" pitchFamily="18" charset="0"/>
            </a:endParaRPr>
          </a:p>
        </p:txBody>
      </p:sp>
      <p:sp>
        <p:nvSpPr>
          <p:cNvPr id="764934" name="Rectangle 6"/>
          <p:cNvSpPr>
            <a:spLocks noGrp="1" noChangeArrowheads="1"/>
          </p:cNvSpPr>
          <p:nvPr>
            <p:ph type="sldNum" sz="quarter" idx="4"/>
          </p:nvPr>
        </p:nvSpPr>
        <p:spPr/>
        <p:txBody>
          <a:bodyPr/>
          <a:lstStyle>
            <a:lvl1pPr>
              <a:defRPr/>
            </a:lvl1pPr>
          </a:lstStyle>
          <a:p>
            <a:fld id="{D91C26E8-9D9D-4B2F-84D4-AB9CCDDC2AD0}" type="slidenum">
              <a:rPr lang="en-US"/>
              <a:pPr/>
              <a:t>‹#›</a:t>
            </a:fld>
            <a:endParaRPr lang="en-US"/>
          </a:p>
        </p:txBody>
      </p:sp>
      <p:sp>
        <p:nvSpPr>
          <p:cNvPr id="764935" name="Rectangle 7"/>
          <p:cNvSpPr>
            <a:spLocks noGrp="1" noChangeArrowheads="1"/>
          </p:cNvSpPr>
          <p:nvPr>
            <p:ph type="ctrTitle"/>
          </p:nvPr>
        </p:nvSpPr>
        <p:spPr>
          <a:xfrm>
            <a:off x="2971800" y="1547813"/>
            <a:ext cx="6019800" cy="1728787"/>
          </a:xfrm>
        </p:spPr>
        <p:txBody>
          <a:bodyPr/>
          <a:lstStyle>
            <a:lvl1pPr>
              <a:defRPr sz="5000">
                <a:solidFill>
                  <a:srgbClr val="FFFFFF"/>
                </a:solidFill>
              </a:defRPr>
            </a:lvl1pPr>
          </a:lstStyle>
          <a:p>
            <a:r>
              <a:rPr lang="en-US"/>
              <a:t>Click to edit Master title style</a:t>
            </a:r>
          </a:p>
        </p:txBody>
      </p:sp>
      <p:sp>
        <p:nvSpPr>
          <p:cNvPr id="764936" name="Rectangle 8"/>
          <p:cNvSpPr>
            <a:spLocks noGrp="1" noChangeArrowheads="1"/>
          </p:cNvSpPr>
          <p:nvPr>
            <p:ph type="subTitle" idx="1"/>
          </p:nvPr>
        </p:nvSpPr>
        <p:spPr>
          <a:xfrm>
            <a:off x="2971800" y="3743325"/>
            <a:ext cx="6019800" cy="1752600"/>
          </a:xfrm>
        </p:spPr>
        <p:txBody>
          <a:bodyPr/>
          <a:lstStyle>
            <a:lvl1pPr marL="0" indent="0">
              <a:buFont typeface="Wingdings" pitchFamily="2" charset="2"/>
              <a:buNone/>
              <a:defRPr sz="3400"/>
            </a:lvl1pPr>
          </a:lstStyle>
          <a:p>
            <a:r>
              <a:rPr lang="en-US"/>
              <a:t>Click to edit Master subtitle style</a:t>
            </a:r>
          </a:p>
        </p:txBody>
      </p:sp>
      <p:sp>
        <p:nvSpPr>
          <p:cNvPr id="764939" name="Line 11"/>
          <p:cNvSpPr>
            <a:spLocks noChangeShapeType="1"/>
          </p:cNvSpPr>
          <p:nvPr userDrawn="1"/>
        </p:nvSpPr>
        <p:spPr bwMode="auto">
          <a:xfrm flipH="1">
            <a:off x="0" y="4921250"/>
            <a:ext cx="9144000" cy="0"/>
          </a:xfrm>
          <a:prstGeom prst="line">
            <a:avLst/>
          </a:prstGeom>
          <a:noFill/>
          <a:ln w="25400">
            <a:solidFill>
              <a:schemeClr val="bg2"/>
            </a:solidFill>
            <a:round/>
            <a:headEnd/>
            <a:tailEnd/>
          </a:ln>
          <a:effectLst/>
        </p:spPr>
        <p:txBody>
          <a:bodyPr/>
          <a:lstStyle/>
          <a:p>
            <a:endParaRPr lang="en-GB"/>
          </a:p>
        </p:txBody>
      </p:sp>
      <p:sp>
        <p:nvSpPr>
          <p:cNvPr id="764940" name="Line 12"/>
          <p:cNvSpPr>
            <a:spLocks noChangeShapeType="1"/>
          </p:cNvSpPr>
          <p:nvPr userDrawn="1"/>
        </p:nvSpPr>
        <p:spPr bwMode="auto">
          <a:xfrm flipH="1">
            <a:off x="0" y="5784850"/>
            <a:ext cx="9144000" cy="0"/>
          </a:xfrm>
          <a:prstGeom prst="line">
            <a:avLst/>
          </a:prstGeom>
          <a:noFill/>
          <a:ln w="25400">
            <a:solidFill>
              <a:schemeClr val="bg2"/>
            </a:solidFill>
            <a:round/>
            <a:headEnd/>
            <a:tailEnd/>
          </a:ln>
          <a:effectLst/>
        </p:spPr>
        <p:txBody>
          <a:bodyPr/>
          <a:lstStyle/>
          <a:p>
            <a:endParaRPr lang="en-GB"/>
          </a:p>
        </p:txBody>
      </p:sp>
      <p:sp>
        <p:nvSpPr>
          <p:cNvPr id="764941" name="Rectangle 13"/>
          <p:cNvSpPr>
            <a:spLocks noChangeArrowheads="1"/>
          </p:cNvSpPr>
          <p:nvPr userDrawn="1"/>
        </p:nvSpPr>
        <p:spPr bwMode="auto">
          <a:xfrm>
            <a:off x="3041650" y="5335798"/>
            <a:ext cx="1169988" cy="144462"/>
          </a:xfrm>
          <a:prstGeom prst="rect">
            <a:avLst/>
          </a:prstGeom>
          <a:solidFill>
            <a:schemeClr val="bg1"/>
          </a:solidFill>
          <a:ln w="9525">
            <a:noFill/>
            <a:miter lim="800000"/>
            <a:headEnd/>
            <a:tailEnd/>
          </a:ln>
          <a:effectLst/>
        </p:spPr>
        <p:txBody>
          <a:bodyPr wrap="none" anchor="ctr"/>
          <a:lstStyle/>
          <a:p>
            <a:endParaRPr lang="en-GB"/>
          </a:p>
        </p:txBody>
      </p:sp>
      <p:pic>
        <p:nvPicPr>
          <p:cNvPr id="14" name="Bildobjekt 9" descr="Chalmers Univ logo_svart.em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62628" y="5121126"/>
            <a:ext cx="2417873" cy="46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objekt 8" descr="Logo GUeng_leftSV.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71721" y="5085184"/>
            <a:ext cx="4016703" cy="537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Rak 12"/>
          <p:cNvCxnSpPr>
            <a:cxnSpLocks noChangeShapeType="1"/>
          </p:cNvCxnSpPr>
          <p:nvPr userDrawn="1"/>
        </p:nvCxnSpPr>
        <p:spPr bwMode="auto">
          <a:xfrm>
            <a:off x="3940541" y="5207659"/>
            <a:ext cx="0" cy="292444"/>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E32EC645-D326-4BA2-8B74-6459B6FC2E53}" type="slidenum">
              <a:rPr lang="en-US"/>
              <a:pPr/>
              <a:t>‹#›</a:t>
            </a:fld>
            <a:endParaRPr lang="en-US"/>
          </a:p>
        </p:txBody>
      </p:sp>
      <p:sp>
        <p:nvSpPr>
          <p:cNvPr id="5" name="Footer Placeholder 4"/>
          <p:cNvSpPr>
            <a:spLocks noGrp="1"/>
          </p:cNvSpPr>
          <p:nvPr>
            <p:ph type="ftr" sz="quarter" idx="11"/>
          </p:nvPr>
        </p:nvSpPr>
        <p:spPr/>
        <p:txBody>
          <a:bodyPr/>
          <a:lstStyle>
            <a:lvl1pPr>
              <a:defRPr sz="800" i="0"/>
            </a:lvl1pPr>
          </a:lstStyle>
          <a:p>
            <a:r>
              <a:rPr lang="en-US"/>
              <a:t>MRV Chaudron</a:t>
            </a:r>
          </a:p>
          <a:p>
            <a:r>
              <a:rPr lang="en-US"/>
              <a:t>Sheet </a:t>
            </a:r>
            <a:fld id="{A36972F7-E08C-465F-BA34-FA4607E45D86}" type="slidenum">
              <a:rPr lang="en-US"/>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7988" y="523875"/>
            <a:ext cx="2136775" cy="56102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42900" y="523875"/>
            <a:ext cx="6262688" cy="5610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DE4606E9-1AD2-4A2F-ACC6-2BE1F62F5B71}" type="slidenum">
              <a:rPr lang="en-US"/>
              <a:pPr/>
              <a:t>‹#›</a:t>
            </a:fld>
            <a:endParaRPr lang="en-US"/>
          </a:p>
        </p:txBody>
      </p:sp>
      <p:sp>
        <p:nvSpPr>
          <p:cNvPr id="5" name="Footer Placeholder 4"/>
          <p:cNvSpPr>
            <a:spLocks noGrp="1"/>
          </p:cNvSpPr>
          <p:nvPr>
            <p:ph type="ftr" sz="quarter" idx="11"/>
          </p:nvPr>
        </p:nvSpPr>
        <p:spPr/>
        <p:txBody>
          <a:bodyPr/>
          <a:lstStyle>
            <a:lvl1pPr>
              <a:defRPr sz="800" i="0"/>
            </a:lvl1pPr>
          </a:lstStyle>
          <a:p>
            <a:r>
              <a:rPr lang="en-US"/>
              <a:t>MRV Chaudron</a:t>
            </a:r>
          </a:p>
          <a:p>
            <a:r>
              <a:rPr lang="en-US"/>
              <a:t>Sheet </a:t>
            </a:r>
            <a:fld id="{48C6FCC3-4B72-42DB-8863-23B8A50D2E59}" type="slidenum">
              <a:rPr lang="en-US"/>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sv-SE"/>
          </a:p>
        </p:txBody>
      </p:sp>
    </p:spTree>
    <p:extLst>
      <p:ext uri="{BB962C8B-B14F-4D97-AF65-F5344CB8AC3E}">
        <p14:creationId xmlns:p14="http://schemas.microsoft.com/office/powerpoint/2010/main" val="3144335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0" y="548680"/>
            <a:ext cx="9144000" cy="762000"/>
          </a:xfrm>
        </p:spPr>
        <p:txBody>
          <a:bodyPr/>
          <a:lstStyle/>
          <a:p>
            <a:r>
              <a:rPr lang="en-US" dirty="0" smtClean="0"/>
              <a:t>Click to edit Master title style</a:t>
            </a:r>
            <a:endParaRPr lang="sv-SE" dirty="0"/>
          </a:p>
        </p:txBody>
      </p:sp>
      <p:sp>
        <p:nvSpPr>
          <p:cNvPr id="3" name="Platshållare för innehåll 2"/>
          <p:cNvSpPr>
            <a:spLocks noGrp="1"/>
          </p:cNvSpPr>
          <p:nvPr>
            <p:ph idx="1"/>
          </p:nvPr>
        </p:nvSpPr>
        <p:spPr>
          <a:xfrm>
            <a:off x="395536" y="1412776"/>
            <a:ext cx="8424936" cy="52565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813798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94910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sz="half" idx="1"/>
          </p:nvPr>
        </p:nvSpPr>
        <p:spPr>
          <a:xfrm>
            <a:off x="6858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innehåll 3"/>
          <p:cNvSpPr>
            <a:spLocks noGrp="1"/>
          </p:cNvSpPr>
          <p:nvPr>
            <p:ph sz="half" idx="2"/>
          </p:nvPr>
        </p:nvSpPr>
        <p:spPr>
          <a:xfrm>
            <a:off x="46482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73236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413130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Tree>
    <p:extLst>
      <p:ext uri="{BB962C8B-B14F-4D97-AF65-F5344CB8AC3E}">
        <p14:creationId xmlns:p14="http://schemas.microsoft.com/office/powerpoint/2010/main" val="4039765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342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6272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6CF5587C-60D7-410D-967F-4D4375984EC8}" type="slidenum">
              <a:rPr lang="en-US"/>
              <a:pPr/>
              <a:t>‹#›</a:t>
            </a:fld>
            <a:endParaRPr lang="en-US"/>
          </a:p>
        </p:txBody>
      </p:sp>
      <p:sp>
        <p:nvSpPr>
          <p:cNvPr id="5" name="Footer Placeholder 4"/>
          <p:cNvSpPr>
            <a:spLocks noGrp="1"/>
          </p:cNvSpPr>
          <p:nvPr>
            <p:ph type="ftr" sz="quarter" idx="11"/>
          </p:nvPr>
        </p:nvSpPr>
        <p:spPr/>
        <p:txBody>
          <a:bodyPr/>
          <a:lstStyle>
            <a:lvl1pPr>
              <a:defRPr sz="800" i="0"/>
            </a:lvl1pPr>
          </a:lstStyle>
          <a:p>
            <a:r>
              <a:rPr lang="en-US"/>
              <a:t>MRV Chaudron</a:t>
            </a:r>
          </a:p>
          <a:p>
            <a:r>
              <a:rPr lang="en-US"/>
              <a:t>Sheet </a:t>
            </a:r>
            <a:fld id="{3DA61EB7-B0F2-4238-B7B8-169D16BBE77D}" type="slidenum">
              <a:rPr lang="en-US"/>
              <a:pPr/>
              <a:t>‹#›</a:t>
            </a:fld>
            <a:endParaRPr lang="en-US"/>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sv-SE" noProof="0" dirty="0" smtClean="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15740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lodrät text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153448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724650" y="838200"/>
            <a:ext cx="2152650" cy="5638800"/>
          </a:xfrm>
        </p:spPr>
        <p:txBody>
          <a:bodyPr vert="eaVert"/>
          <a:lstStyle/>
          <a:p>
            <a:r>
              <a:rPr lang="en-US" smtClean="0"/>
              <a:t>Click to edit Master title style</a:t>
            </a:r>
            <a:endParaRPr lang="sv-SE"/>
          </a:p>
        </p:txBody>
      </p:sp>
      <p:sp>
        <p:nvSpPr>
          <p:cNvPr id="3" name="Platshållare för lodrät text 2"/>
          <p:cNvSpPr>
            <a:spLocks noGrp="1"/>
          </p:cNvSpPr>
          <p:nvPr>
            <p:ph type="body" orient="vert" idx="1"/>
          </p:nvPr>
        </p:nvSpPr>
        <p:spPr>
          <a:xfrm>
            <a:off x="266700" y="838200"/>
            <a:ext cx="63055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1518436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127500" y="260350"/>
            <a:ext cx="4657725" cy="381000"/>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1306513" y="923925"/>
            <a:ext cx="3692525" cy="2608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151438" y="923925"/>
            <a:ext cx="3694112" cy="26082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1306513" y="3684588"/>
            <a:ext cx="3692525" cy="2608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5151438" y="3684588"/>
            <a:ext cx="3694112" cy="2608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35630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92150"/>
            <a:ext cx="7772400" cy="936625"/>
          </a:xfrm>
        </p:spPr>
        <p:txBody>
          <a:bodyPr/>
          <a:lstStyle/>
          <a:p>
            <a:r>
              <a:rPr lang="en-US" smtClean="0"/>
              <a:t>Click to edit Master title style</a:t>
            </a:r>
            <a:endParaRPr lang="sv-SE"/>
          </a:p>
        </p:txBody>
      </p:sp>
      <p:sp>
        <p:nvSpPr>
          <p:cNvPr id="3" name="Text Placeholder 2"/>
          <p:cNvSpPr>
            <a:spLocks noGrp="1"/>
          </p:cNvSpPr>
          <p:nvPr>
            <p:ph type="body" sz="half" idx="1"/>
          </p:nvPr>
        </p:nvSpPr>
        <p:spPr>
          <a:xfrm>
            <a:off x="6858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773238"/>
            <a:ext cx="3810000" cy="4968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135579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014B3AFE-26A1-43ED-B069-D4CD8B042E35}" type="slidenum">
              <a:rPr lang="en-US"/>
              <a:pPr/>
              <a:t>‹#›</a:t>
            </a:fld>
            <a:endParaRPr lang="en-US"/>
          </a:p>
        </p:txBody>
      </p:sp>
      <p:sp>
        <p:nvSpPr>
          <p:cNvPr id="5" name="Footer Placeholder 4"/>
          <p:cNvSpPr>
            <a:spLocks noGrp="1"/>
          </p:cNvSpPr>
          <p:nvPr>
            <p:ph type="ftr" sz="quarter" idx="11"/>
          </p:nvPr>
        </p:nvSpPr>
        <p:spPr/>
        <p:txBody>
          <a:bodyPr/>
          <a:lstStyle>
            <a:lvl1pPr>
              <a:defRPr sz="800" i="0"/>
            </a:lvl1pPr>
          </a:lstStyle>
          <a:p>
            <a:r>
              <a:rPr lang="en-US"/>
              <a:t>MRV Chaudron</a:t>
            </a:r>
          </a:p>
          <a:p>
            <a:r>
              <a:rPr lang="en-US"/>
              <a:t>Sheet </a:t>
            </a:r>
            <a:fld id="{EC0A5865-534F-4443-A680-968ACFE82837}" type="slidenum">
              <a:rPr lang="en-US"/>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42900" y="1355725"/>
            <a:ext cx="4198938" cy="477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94238" y="1355725"/>
            <a:ext cx="4200525" cy="477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lvl1pPr>
              <a:defRPr/>
            </a:lvl1pPr>
          </a:lstStyle>
          <a:p>
            <a:fld id="{10A9881D-7071-42D1-823D-EBABB5146686}" type="slidenum">
              <a:rPr lang="en-US"/>
              <a:pPr/>
              <a:t>‹#›</a:t>
            </a:fld>
            <a:endParaRPr lang="en-US"/>
          </a:p>
        </p:txBody>
      </p:sp>
      <p:sp>
        <p:nvSpPr>
          <p:cNvPr id="6" name="Footer Placeholder 5"/>
          <p:cNvSpPr>
            <a:spLocks noGrp="1"/>
          </p:cNvSpPr>
          <p:nvPr>
            <p:ph type="ftr" sz="quarter" idx="11"/>
          </p:nvPr>
        </p:nvSpPr>
        <p:spPr/>
        <p:txBody>
          <a:bodyPr/>
          <a:lstStyle>
            <a:lvl1pPr>
              <a:defRPr sz="800" i="0"/>
            </a:lvl1pPr>
          </a:lstStyle>
          <a:p>
            <a:r>
              <a:rPr lang="en-US"/>
              <a:t>MRV Chaudron</a:t>
            </a:r>
          </a:p>
          <a:p>
            <a:r>
              <a:rPr lang="en-US"/>
              <a:t>Sheet </a:t>
            </a:r>
            <a:fld id="{2CBF5051-87B0-49C3-A0CE-9D621491EB3D}" type="slidenum">
              <a:rPr lang="en-US"/>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p:txBody>
          <a:bodyPr/>
          <a:lstStyle>
            <a:lvl1pPr>
              <a:defRPr/>
            </a:lvl1pPr>
          </a:lstStyle>
          <a:p>
            <a:fld id="{FF2F5AE1-939F-46E8-9E79-69CE11646FA8}" type="slidenum">
              <a:rPr lang="en-US"/>
              <a:pPr/>
              <a:t>‹#›</a:t>
            </a:fld>
            <a:endParaRPr lang="en-US"/>
          </a:p>
        </p:txBody>
      </p:sp>
      <p:sp>
        <p:nvSpPr>
          <p:cNvPr id="8" name="Footer Placeholder 7"/>
          <p:cNvSpPr>
            <a:spLocks noGrp="1"/>
          </p:cNvSpPr>
          <p:nvPr>
            <p:ph type="ftr" sz="quarter" idx="11"/>
          </p:nvPr>
        </p:nvSpPr>
        <p:spPr/>
        <p:txBody>
          <a:bodyPr/>
          <a:lstStyle>
            <a:lvl1pPr>
              <a:defRPr sz="800" i="0"/>
            </a:lvl1pPr>
          </a:lstStyle>
          <a:p>
            <a:r>
              <a:rPr lang="en-US"/>
              <a:t>MRV Chaudron</a:t>
            </a:r>
          </a:p>
          <a:p>
            <a:r>
              <a:rPr lang="en-US"/>
              <a:t>Sheet </a:t>
            </a:r>
            <a:fld id="{333B51C3-B388-4142-BCFF-BEB50E591813}" type="slidenum">
              <a:rPr lang="en-US"/>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7104A22E-B881-48BC-A0A1-23330B1CA314}" type="slidenum">
              <a:rPr lang="en-US"/>
              <a:pPr/>
              <a:t>‹#›</a:t>
            </a:fld>
            <a:endParaRPr lang="en-US"/>
          </a:p>
        </p:txBody>
      </p:sp>
      <p:sp>
        <p:nvSpPr>
          <p:cNvPr id="4" name="Footer Placeholder 3"/>
          <p:cNvSpPr>
            <a:spLocks noGrp="1"/>
          </p:cNvSpPr>
          <p:nvPr>
            <p:ph type="ftr" sz="quarter" idx="11"/>
          </p:nvPr>
        </p:nvSpPr>
        <p:spPr/>
        <p:txBody>
          <a:bodyPr/>
          <a:lstStyle>
            <a:lvl1pPr>
              <a:defRPr sz="800" i="0"/>
            </a:lvl1pPr>
          </a:lstStyle>
          <a:p>
            <a:r>
              <a:rPr lang="en-US"/>
              <a:t>MRV Chaudron</a:t>
            </a:r>
          </a:p>
          <a:p>
            <a:r>
              <a:rPr lang="en-US"/>
              <a:t>Sheet </a:t>
            </a:r>
            <a:fld id="{01FF45E6-6F6D-436A-9856-D42498F9FA78}" type="slidenum">
              <a:rPr lang="en-US"/>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062E1C1-F333-4CEC-86E1-87EB36840A24}" type="slidenum">
              <a:rPr lang="en-US"/>
              <a:pPr/>
              <a:t>‹#›</a:t>
            </a:fld>
            <a:endParaRPr lang="en-US"/>
          </a:p>
        </p:txBody>
      </p:sp>
      <p:sp>
        <p:nvSpPr>
          <p:cNvPr id="3" name="Footer Placeholder 2"/>
          <p:cNvSpPr>
            <a:spLocks noGrp="1"/>
          </p:cNvSpPr>
          <p:nvPr>
            <p:ph type="ftr" sz="quarter" idx="11"/>
          </p:nvPr>
        </p:nvSpPr>
        <p:spPr/>
        <p:txBody>
          <a:bodyPr/>
          <a:lstStyle>
            <a:lvl1pPr>
              <a:defRPr sz="800" i="0"/>
            </a:lvl1pPr>
          </a:lstStyle>
          <a:p>
            <a:r>
              <a:rPr lang="en-US"/>
              <a:t>MRV Chaudron</a:t>
            </a:r>
          </a:p>
          <a:p>
            <a:r>
              <a:rPr lang="en-US"/>
              <a:t>Sheet </a:t>
            </a:r>
            <a:fld id="{54F55826-2444-46BD-9B15-FBE46B7C1BAB}"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D334462-EC7A-4040-A621-DE6650D761B3}" type="slidenum">
              <a:rPr lang="en-US"/>
              <a:pPr/>
              <a:t>‹#›</a:t>
            </a:fld>
            <a:endParaRPr lang="en-US"/>
          </a:p>
        </p:txBody>
      </p:sp>
      <p:sp>
        <p:nvSpPr>
          <p:cNvPr id="6" name="Footer Placeholder 5"/>
          <p:cNvSpPr>
            <a:spLocks noGrp="1"/>
          </p:cNvSpPr>
          <p:nvPr>
            <p:ph type="ftr" sz="quarter" idx="11"/>
          </p:nvPr>
        </p:nvSpPr>
        <p:spPr/>
        <p:txBody>
          <a:bodyPr/>
          <a:lstStyle>
            <a:lvl1pPr>
              <a:defRPr sz="800" i="0"/>
            </a:lvl1pPr>
          </a:lstStyle>
          <a:p>
            <a:r>
              <a:rPr lang="en-US"/>
              <a:t>MRV Chaudron</a:t>
            </a:r>
          </a:p>
          <a:p>
            <a:r>
              <a:rPr lang="en-US"/>
              <a:t>Sheet </a:t>
            </a:r>
            <a:fld id="{A5A6A186-8A83-4FA7-88CD-E063A55271C9}"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E09774E-16E3-459B-A446-7368C8B663AA}" type="slidenum">
              <a:rPr lang="en-US"/>
              <a:pPr/>
              <a:t>‹#›</a:t>
            </a:fld>
            <a:endParaRPr lang="en-US"/>
          </a:p>
        </p:txBody>
      </p:sp>
      <p:sp>
        <p:nvSpPr>
          <p:cNvPr id="6" name="Footer Placeholder 5"/>
          <p:cNvSpPr>
            <a:spLocks noGrp="1"/>
          </p:cNvSpPr>
          <p:nvPr>
            <p:ph type="ftr" sz="quarter" idx="11"/>
          </p:nvPr>
        </p:nvSpPr>
        <p:spPr/>
        <p:txBody>
          <a:bodyPr/>
          <a:lstStyle>
            <a:lvl1pPr>
              <a:defRPr sz="800" i="0"/>
            </a:lvl1pPr>
          </a:lstStyle>
          <a:p>
            <a:r>
              <a:rPr lang="en-US"/>
              <a:t>MRV Chaudron</a:t>
            </a:r>
          </a:p>
          <a:p>
            <a:r>
              <a:rPr lang="en-US"/>
              <a:t>Sheet </a:t>
            </a:r>
            <a:fld id="{C088426C-2D9D-4BB4-854F-692712881FDB}" type="slidenum">
              <a:rPr lang="en-US"/>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3906" name="Rectangle 2"/>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itchFamily="18" charset="0"/>
              </a:defRPr>
            </a:lvl1pPr>
          </a:lstStyle>
          <a:p>
            <a:fld id="{38D2F321-34AA-43B8-A54C-5EACB4DC17DB}" type="slidenum">
              <a:rPr lang="en-US"/>
              <a:pPr/>
              <a:t>‹#›</a:t>
            </a:fld>
            <a:endParaRPr lang="en-US"/>
          </a:p>
        </p:txBody>
      </p:sp>
      <p:sp>
        <p:nvSpPr>
          <p:cNvPr id="763907" name="Rectangle 3"/>
          <p:cNvSpPr>
            <a:spLocks noChangeArrowheads="1"/>
          </p:cNvSpPr>
          <p:nvPr userDrawn="1"/>
        </p:nvSpPr>
        <p:spPr bwMode="auto">
          <a:xfrm>
            <a:off x="0" y="134938"/>
            <a:ext cx="9144000" cy="274637"/>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endParaRPr lang="en-GB">
              <a:latin typeface="Times New Roman" pitchFamily="18" charset="0"/>
            </a:endParaRPr>
          </a:p>
        </p:txBody>
      </p:sp>
      <p:sp>
        <p:nvSpPr>
          <p:cNvPr id="763908" name="Rectangle 4"/>
          <p:cNvSpPr>
            <a:spLocks noGrp="1" noChangeArrowheads="1"/>
          </p:cNvSpPr>
          <p:nvPr>
            <p:ph type="title"/>
          </p:nvPr>
        </p:nvSpPr>
        <p:spPr bwMode="auto">
          <a:xfrm>
            <a:off x="342900" y="523875"/>
            <a:ext cx="8551863" cy="749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763909" name="Rectangle 5"/>
          <p:cNvSpPr>
            <a:spLocks noGrp="1" noChangeArrowheads="1"/>
          </p:cNvSpPr>
          <p:nvPr>
            <p:ph type="body" idx="1"/>
          </p:nvPr>
        </p:nvSpPr>
        <p:spPr bwMode="auto">
          <a:xfrm>
            <a:off x="342900" y="1355725"/>
            <a:ext cx="8551863" cy="4778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63911" name="Line 7"/>
          <p:cNvSpPr>
            <a:spLocks noChangeShapeType="1"/>
          </p:cNvSpPr>
          <p:nvPr userDrawn="1"/>
        </p:nvSpPr>
        <p:spPr bwMode="auto">
          <a:xfrm flipH="1">
            <a:off x="0" y="6237288"/>
            <a:ext cx="9144000" cy="0"/>
          </a:xfrm>
          <a:prstGeom prst="line">
            <a:avLst/>
          </a:prstGeom>
          <a:noFill/>
          <a:ln w="15875">
            <a:solidFill>
              <a:schemeClr val="bg2"/>
            </a:solidFill>
            <a:round/>
            <a:headEnd/>
            <a:tailEnd/>
          </a:ln>
          <a:effectLst/>
        </p:spPr>
        <p:txBody>
          <a:bodyPr/>
          <a:lstStyle/>
          <a:p>
            <a:endParaRPr lang="en-GB"/>
          </a:p>
        </p:txBody>
      </p:sp>
      <p:sp>
        <p:nvSpPr>
          <p:cNvPr id="763912" name="Line 8"/>
          <p:cNvSpPr>
            <a:spLocks noChangeShapeType="1"/>
          </p:cNvSpPr>
          <p:nvPr userDrawn="1"/>
        </p:nvSpPr>
        <p:spPr bwMode="auto">
          <a:xfrm flipH="1">
            <a:off x="0" y="6734175"/>
            <a:ext cx="9144000" cy="0"/>
          </a:xfrm>
          <a:prstGeom prst="line">
            <a:avLst/>
          </a:prstGeom>
          <a:noFill/>
          <a:ln w="15875">
            <a:solidFill>
              <a:schemeClr val="bg2"/>
            </a:solidFill>
            <a:round/>
            <a:headEnd/>
            <a:tailEnd/>
          </a:ln>
          <a:effectLst/>
        </p:spPr>
        <p:txBody>
          <a:bodyPr/>
          <a:lstStyle/>
          <a:p>
            <a:endParaRPr lang="en-GB"/>
          </a:p>
        </p:txBody>
      </p:sp>
      <p:sp>
        <p:nvSpPr>
          <p:cNvPr id="763914" name="Text Box 10"/>
          <p:cNvSpPr txBox="1">
            <a:spLocks noChangeArrowheads="1"/>
          </p:cNvSpPr>
          <p:nvPr userDrawn="1"/>
        </p:nvSpPr>
        <p:spPr bwMode="auto">
          <a:xfrm>
            <a:off x="468313" y="115888"/>
            <a:ext cx="8207375" cy="366712"/>
          </a:xfrm>
          <a:prstGeom prst="rect">
            <a:avLst/>
          </a:prstGeom>
          <a:noFill/>
          <a:ln w="9525">
            <a:noFill/>
            <a:miter lim="800000"/>
            <a:headEnd/>
            <a:tailEnd/>
          </a:ln>
          <a:effectLst/>
        </p:spPr>
        <p:txBody>
          <a:bodyPr>
            <a:spAutoFit/>
          </a:bodyPr>
          <a:lstStyle/>
          <a:p>
            <a:pPr>
              <a:spcBef>
                <a:spcPct val="50000"/>
              </a:spcBef>
            </a:pPr>
            <a:endParaRPr lang="en-GB" sz="1800">
              <a:latin typeface="Arial" pitchFamily="34" charset="0"/>
            </a:endParaRPr>
          </a:p>
        </p:txBody>
      </p:sp>
      <p:sp>
        <p:nvSpPr>
          <p:cNvPr id="763915" name="Text Box 11"/>
          <p:cNvSpPr txBox="1">
            <a:spLocks noChangeArrowheads="1"/>
          </p:cNvSpPr>
          <p:nvPr userDrawn="1"/>
        </p:nvSpPr>
        <p:spPr bwMode="auto">
          <a:xfrm>
            <a:off x="395288" y="115888"/>
            <a:ext cx="8353425" cy="304800"/>
          </a:xfrm>
          <a:prstGeom prst="rect">
            <a:avLst/>
          </a:prstGeom>
          <a:noFill/>
          <a:ln w="9525">
            <a:noFill/>
            <a:miter lim="800000"/>
            <a:headEnd/>
            <a:tailEnd/>
          </a:ln>
          <a:effectLst/>
        </p:spPr>
        <p:txBody>
          <a:bodyPr>
            <a:spAutoFit/>
          </a:bodyPr>
          <a:lstStyle/>
          <a:p>
            <a:pPr>
              <a:spcBef>
                <a:spcPct val="50000"/>
              </a:spcBef>
            </a:pPr>
            <a:r>
              <a:rPr lang="en-US" sz="1400" dirty="0" smtClean="0">
                <a:solidFill>
                  <a:schemeClr val="bg1"/>
                </a:solidFill>
                <a:latin typeface="Arial" pitchFamily="34" charset="0"/>
              </a:rPr>
              <a:t>Software</a:t>
            </a:r>
            <a:r>
              <a:rPr lang="en-US" sz="1400" baseline="0" dirty="0" smtClean="0">
                <a:solidFill>
                  <a:schemeClr val="bg1"/>
                </a:solidFill>
                <a:latin typeface="Arial" pitchFamily="34" charset="0"/>
              </a:rPr>
              <a:t> Architecture</a:t>
            </a:r>
            <a:endParaRPr lang="en-US" sz="1400" dirty="0">
              <a:solidFill>
                <a:schemeClr val="bg1"/>
              </a:solidFill>
              <a:latin typeface="Arial" pitchFamily="34" charset="0"/>
            </a:endParaRPr>
          </a:p>
        </p:txBody>
      </p:sp>
      <p:sp>
        <p:nvSpPr>
          <p:cNvPr id="763916" name="Rectangle 12"/>
          <p:cNvSpPr>
            <a:spLocks noChangeArrowheads="1"/>
          </p:cNvSpPr>
          <p:nvPr userDrawn="1"/>
        </p:nvSpPr>
        <p:spPr bwMode="auto">
          <a:xfrm>
            <a:off x="5886450" y="6629400"/>
            <a:ext cx="730250" cy="88900"/>
          </a:xfrm>
          <a:prstGeom prst="rect">
            <a:avLst/>
          </a:prstGeom>
          <a:solidFill>
            <a:schemeClr val="bg1"/>
          </a:solidFill>
          <a:ln w="9525">
            <a:noFill/>
            <a:miter lim="800000"/>
            <a:headEnd/>
            <a:tailEnd/>
          </a:ln>
          <a:effectLst/>
        </p:spPr>
        <p:txBody>
          <a:bodyPr wrap="none" anchor="ctr"/>
          <a:lstStyle/>
          <a:p>
            <a:endParaRPr lang="en-GB"/>
          </a:p>
        </p:txBody>
      </p:sp>
      <p:sp>
        <p:nvSpPr>
          <p:cNvPr id="763917" name="Rectangle 13"/>
          <p:cNvSpPr>
            <a:spLocks noGrp="1" noChangeArrowheads="1"/>
          </p:cNvSpPr>
          <p:nvPr>
            <p:ph type="ftr" sz="quarter" idx="3"/>
          </p:nvPr>
        </p:nvSpPr>
        <p:spPr bwMode="auto">
          <a:xfrm>
            <a:off x="881063" y="6249988"/>
            <a:ext cx="7380287" cy="4492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i="1">
                <a:latin typeface="+mn-lt"/>
              </a:defRPr>
            </a:lvl1pPr>
          </a:lstStyle>
          <a:p>
            <a:r>
              <a:rPr lang="en-US" sz="800"/>
              <a:t>MRV Chaudron</a:t>
            </a:r>
          </a:p>
          <a:p>
            <a:r>
              <a:rPr lang="en-US"/>
              <a:t>Sheet </a:t>
            </a:r>
            <a:fld id="{E587709D-CB87-4D3D-A7A8-8901C6383158}" type="slidenum">
              <a:rPr lang="en-US"/>
              <a:pPr/>
              <a:t>‹#›</a:t>
            </a:fld>
            <a:endParaRPr lang="en-US"/>
          </a:p>
        </p:txBody>
      </p:sp>
      <p:pic>
        <p:nvPicPr>
          <p:cNvPr id="14" name="Bildobjekt 9" descr="Chalmers Univ logo_svart.emf"/>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20738" y="6361266"/>
            <a:ext cx="1440160" cy="2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objekt 8" descr="Logo GUeng_leftSV.jpg"/>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507236" y="630932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2"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p:transition>
  <p:timing>
    <p:tnLst>
      <p:par>
        <p:cTn id="1" dur="indefinite" restart="never" nodeType="tmRoot"/>
      </p:par>
    </p:tnLst>
  </p:timing>
  <p:hf hdr="0" dt="0"/>
  <p:txStyles>
    <p:titleStyle>
      <a:lvl1pPr algn="l" rtl="0" fontAlgn="base">
        <a:spcBef>
          <a:spcPct val="0"/>
        </a:spcBef>
        <a:spcAft>
          <a:spcPct val="0"/>
        </a:spcAft>
        <a:defRPr sz="36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itchFamily="34" charset="0"/>
        </a:defRPr>
      </a:lvl2pPr>
      <a:lvl3pPr algn="l" rtl="0" fontAlgn="base">
        <a:spcBef>
          <a:spcPct val="0"/>
        </a:spcBef>
        <a:spcAft>
          <a:spcPct val="0"/>
        </a:spcAft>
        <a:defRPr sz="4400">
          <a:solidFill>
            <a:schemeClr val="tx1"/>
          </a:solidFill>
          <a:latin typeface="Arial" pitchFamily="34" charset="0"/>
        </a:defRPr>
      </a:lvl3pPr>
      <a:lvl4pPr algn="l" rtl="0" fontAlgn="base">
        <a:spcBef>
          <a:spcPct val="0"/>
        </a:spcBef>
        <a:spcAft>
          <a:spcPct val="0"/>
        </a:spcAft>
        <a:defRPr sz="4400">
          <a:solidFill>
            <a:schemeClr val="tx1"/>
          </a:solidFill>
          <a:latin typeface="Arial" pitchFamily="34" charset="0"/>
        </a:defRPr>
      </a:lvl4pPr>
      <a:lvl5pPr algn="l" rtl="0" fontAlgn="base">
        <a:spcBef>
          <a:spcPct val="0"/>
        </a:spcBef>
        <a:spcAft>
          <a:spcPct val="0"/>
        </a:spcAft>
        <a:defRPr sz="4400">
          <a:solidFill>
            <a:schemeClr val="tx1"/>
          </a:solidFill>
          <a:latin typeface="Arial" pitchFamily="34" charset="0"/>
        </a:defRPr>
      </a:lvl5pPr>
      <a:lvl6pPr marL="457200" algn="l" rtl="0" fontAlgn="base">
        <a:spcBef>
          <a:spcPct val="0"/>
        </a:spcBef>
        <a:spcAft>
          <a:spcPct val="0"/>
        </a:spcAft>
        <a:defRPr sz="4400">
          <a:solidFill>
            <a:schemeClr val="tx1"/>
          </a:solidFill>
          <a:latin typeface="Arial" pitchFamily="34" charset="0"/>
        </a:defRPr>
      </a:lvl6pPr>
      <a:lvl7pPr marL="914400" algn="l" rtl="0" fontAlgn="base">
        <a:spcBef>
          <a:spcPct val="0"/>
        </a:spcBef>
        <a:spcAft>
          <a:spcPct val="0"/>
        </a:spcAft>
        <a:defRPr sz="4400">
          <a:solidFill>
            <a:schemeClr val="tx1"/>
          </a:solidFill>
          <a:latin typeface="Arial" pitchFamily="34" charset="0"/>
        </a:defRPr>
      </a:lvl7pPr>
      <a:lvl8pPr marL="1371600" algn="l" rtl="0" fontAlgn="base">
        <a:spcBef>
          <a:spcPct val="0"/>
        </a:spcBef>
        <a:spcAft>
          <a:spcPct val="0"/>
        </a:spcAft>
        <a:defRPr sz="4400">
          <a:solidFill>
            <a:schemeClr val="tx1"/>
          </a:solidFill>
          <a:latin typeface="Arial" pitchFamily="34" charset="0"/>
        </a:defRPr>
      </a:lvl8pPr>
      <a:lvl9pPr marL="1828800" algn="l" rtl="0" fontAlgn="base">
        <a:spcBef>
          <a:spcPct val="0"/>
        </a:spcBef>
        <a:spcAft>
          <a:spcPct val="0"/>
        </a:spcAft>
        <a:defRPr sz="4400">
          <a:solidFill>
            <a:schemeClr val="tx1"/>
          </a:solidFill>
          <a:latin typeface="Arial" pitchFamily="34" charset="0"/>
        </a:defRPr>
      </a:lvl9pPr>
    </p:titleStyle>
    <p:bodyStyle>
      <a:lvl1pPr marL="342900" indent="-342900" algn="l" rtl="0" fontAlgn="base">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0"/>
          <p:cNvSpPr>
            <a:spLocks noGrp="1" noChangeArrowheads="1"/>
          </p:cNvSpPr>
          <p:nvPr>
            <p:ph type="title"/>
          </p:nvPr>
        </p:nvSpPr>
        <p:spPr bwMode="auto">
          <a:xfrm>
            <a:off x="0" y="47625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v-SE" smtClean="0"/>
              <a:t>Klicka här för att ändra format</a:t>
            </a:r>
          </a:p>
        </p:txBody>
      </p:sp>
      <p:sp>
        <p:nvSpPr>
          <p:cNvPr id="2051" name="Rectangle 11"/>
          <p:cNvSpPr>
            <a:spLocks noGrp="1" noChangeArrowheads="1"/>
          </p:cNvSpPr>
          <p:nvPr>
            <p:ph type="body" idx="1"/>
          </p:nvPr>
        </p:nvSpPr>
        <p:spPr bwMode="auto">
          <a:xfrm>
            <a:off x="323850" y="1358900"/>
            <a:ext cx="8496300"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p>
        </p:txBody>
      </p:sp>
      <p:pic>
        <p:nvPicPr>
          <p:cNvPr id="2052" name="Bildobjekt 9" descr="Chalmers Univ logo_svart.emf"/>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23850" y="152400"/>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Rak 11"/>
          <p:cNvCxnSpPr/>
          <p:nvPr/>
        </p:nvCxnSpPr>
        <p:spPr bwMode="auto">
          <a:xfrm>
            <a:off x="0" y="438150"/>
            <a:ext cx="9144000" cy="1588"/>
          </a:xfrm>
          <a:prstGeom prst="line">
            <a:avLst/>
          </a:prstGeom>
          <a:solidFill>
            <a:schemeClr val="accent1"/>
          </a:solidFill>
          <a:ln w="3175" cap="flat" cmpd="sng" algn="ctr">
            <a:solidFill>
              <a:schemeClr val="bg2">
                <a:lumMod val="40000"/>
                <a:lumOff val="60000"/>
              </a:schemeClr>
            </a:solidFill>
            <a:prstDash val="solid"/>
            <a:round/>
            <a:headEnd type="none" w="med" len="med"/>
            <a:tailEnd type="none" w="med" len="med"/>
          </a:ln>
          <a:effectLst/>
        </p:spPr>
      </p:cxnSp>
      <p:pic>
        <p:nvPicPr>
          <p:cNvPr id="2054" name="Bildobjekt 8" descr="Logo GUeng_leftSV.jp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5150" y="44450"/>
            <a:ext cx="25511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5" name="Rak 12"/>
          <p:cNvCxnSpPr>
            <a:cxnSpLocks noChangeShapeType="1"/>
          </p:cNvCxnSpPr>
          <p:nvPr/>
        </p:nvCxnSpPr>
        <p:spPr bwMode="auto">
          <a:xfrm rot="5400000">
            <a:off x="1526381" y="221457"/>
            <a:ext cx="185737"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
        <p:nvSpPr>
          <p:cNvPr id="1032" name="TextBox 10"/>
          <p:cNvSpPr txBox="1">
            <a:spLocks noChangeArrowheads="1"/>
          </p:cNvSpPr>
          <p:nvPr userDrawn="1"/>
        </p:nvSpPr>
        <p:spPr bwMode="auto">
          <a:xfrm>
            <a:off x="7823200" y="87313"/>
            <a:ext cx="1127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1200" smtClean="0">
                <a:solidFill>
                  <a:srgbClr val="D9D9D9"/>
                </a:solidFill>
                <a:latin typeface="Calibri" pitchFamily="34" charset="0"/>
              </a:rPr>
              <a:t>MRV Chaudron</a:t>
            </a:r>
            <a:endParaRPr lang="sv-SE" sz="1200" smtClean="0">
              <a:solidFill>
                <a:srgbClr val="D9D9D9"/>
              </a:solidFill>
              <a:latin typeface="Calibri" pitchFamily="34" charset="0"/>
            </a:endParaRPr>
          </a:p>
        </p:txBody>
      </p:sp>
    </p:spTree>
    <p:extLst>
      <p:ext uri="{BB962C8B-B14F-4D97-AF65-F5344CB8AC3E}">
        <p14:creationId xmlns:p14="http://schemas.microsoft.com/office/powerpoint/2010/main" val="362583251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400" b="1">
          <a:solidFill>
            <a:schemeClr val="tx1"/>
          </a:solidFill>
          <a:latin typeface="Calibri" pitchFamily="34" charset="0"/>
          <a:ea typeface="MS PGothic" pitchFamily="34" charset="-128"/>
          <a:cs typeface="Calibri" pitchFamily="34" charset="0"/>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0" fontAlgn="base" hangingPunct="0">
        <a:spcBef>
          <a:spcPct val="20000"/>
        </a:spcBef>
        <a:spcAft>
          <a:spcPct val="0"/>
        </a:spcAft>
        <a:buSzPct val="100000"/>
        <a:buFont typeface="Arial" pitchFamily="34" charset="0"/>
        <a:buChar char="•"/>
        <a:defRPr sz="28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SzPct val="100000"/>
        <a:buFont typeface="Arial" pitchFamily="34" charset="0"/>
        <a:buChar char="•"/>
        <a:defRPr sz="28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SzPct val="100000"/>
        <a:buFont typeface="Arial" pitchFamily="34" charset="0"/>
        <a:buChar char="•"/>
        <a:defRPr sz="28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SzPct val="100000"/>
        <a:buFont typeface="Arial" pitchFamily="34" charset="0"/>
        <a:buChar char="•"/>
        <a:defRPr sz="28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SzPct val="100000"/>
        <a:buFont typeface="Arial" pitchFamily="34" charset="0"/>
        <a:buChar char="•"/>
        <a:defRPr sz="2800">
          <a:solidFill>
            <a:schemeClr val="tx1"/>
          </a:solidFill>
          <a:latin typeface="Calibri" pitchFamily="34" charset="0"/>
          <a:ea typeface="MS PGothic" pitchFamily="34" charset="-128"/>
          <a:cs typeface="Calibri" pitchFamily="34" charset="0"/>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audron@chalmers.s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chaudron@cse.gu.s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sdn.microsoft.com/en-us/library/ff650706.aspx"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oleObject" Target="../embeddings/Microsoft_Excel_97-2003_Worksheet1.xls"/></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0.wmf"/><Relationship Id="rId4" Type="http://schemas.openxmlformats.org/officeDocument/2006/relationships/oleObject" Target="../embeddings/Microsoft_Excel_97-2003_Worksheet2.xls"/></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cs.utexas.edu/users/EWD/transcriptions/EWD08xx/EWD896.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msdn.microsoft.com/en-us/library/ee658124.aspx#KeyDesignPrinciples"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56.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39.wmf"/><Relationship Id="rId4" Type="http://schemas.openxmlformats.org/officeDocument/2006/relationships/oleObject" Target="../embeddings/oleObject3.bin"/><Relationship Id="rId9" Type="http://schemas.openxmlformats.org/officeDocument/2006/relationships/image" Target="../media/image4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853" y="1669708"/>
            <a:ext cx="8668072" cy="1449139"/>
          </a:xfrm>
        </p:spPr>
        <p:txBody>
          <a:bodyPr/>
          <a:lstStyle/>
          <a:p>
            <a:pPr algn="ctr"/>
            <a:r>
              <a:rPr lang="en-GB" sz="6000" dirty="0" smtClean="0">
                <a:latin typeface="Calibri" pitchFamily="34" charset="0"/>
              </a:rPr>
              <a:t>Software Design Principles</a:t>
            </a:r>
            <a:endParaRPr lang="en-GB" sz="6000" dirty="0">
              <a:latin typeface="Calibri" pitchFamily="34" charset="0"/>
            </a:endParaRPr>
          </a:p>
        </p:txBody>
      </p:sp>
      <p:sp>
        <p:nvSpPr>
          <p:cNvPr id="3" name="Subtitle 2"/>
          <p:cNvSpPr>
            <a:spLocks noGrp="1"/>
          </p:cNvSpPr>
          <p:nvPr>
            <p:ph type="subTitle" idx="1"/>
          </p:nvPr>
        </p:nvSpPr>
        <p:spPr>
          <a:xfrm>
            <a:off x="471881" y="3406879"/>
            <a:ext cx="8164016" cy="1296144"/>
          </a:xfrm>
        </p:spPr>
        <p:txBody>
          <a:bodyPr/>
          <a:lstStyle/>
          <a:p>
            <a:pPr algn="ctr"/>
            <a:r>
              <a:rPr lang="en-GB" sz="4000" dirty="0" smtClean="0">
                <a:latin typeface="Calibri" pitchFamily="34" charset="0"/>
              </a:rPr>
              <a:t>Michel R.V. Chaudron</a:t>
            </a:r>
          </a:p>
          <a:p>
            <a:pPr algn="ctr"/>
            <a:r>
              <a:rPr lang="en-GB" sz="3600" dirty="0" smtClean="0">
                <a:latin typeface="Calibri" pitchFamily="34" charset="0"/>
              </a:rPr>
              <a:t>Software Architecture </a:t>
            </a:r>
            <a:r>
              <a:rPr lang="en-GB" sz="3600" dirty="0" smtClean="0">
                <a:latin typeface="Calibri" pitchFamily="34" charset="0"/>
              </a:rPr>
              <a:t>2018</a:t>
            </a:r>
            <a:endParaRPr lang="en-GB" sz="3600" dirty="0" smtClean="0">
              <a:latin typeface="Calibri" pitchFamily="34" charset="0"/>
            </a:endParaRPr>
          </a:p>
        </p:txBody>
      </p:sp>
      <p:sp>
        <p:nvSpPr>
          <p:cNvPr id="4" name="TextBox 3"/>
          <p:cNvSpPr txBox="1"/>
          <p:nvPr/>
        </p:nvSpPr>
        <p:spPr>
          <a:xfrm>
            <a:off x="835515" y="5895985"/>
            <a:ext cx="6194773" cy="461665"/>
          </a:xfrm>
          <a:prstGeom prst="rect">
            <a:avLst/>
          </a:prstGeom>
          <a:noFill/>
        </p:spPr>
        <p:txBody>
          <a:bodyPr wrap="none" rtlCol="0">
            <a:spAutoFit/>
          </a:bodyPr>
          <a:lstStyle/>
          <a:p>
            <a:r>
              <a:rPr lang="en-US" dirty="0" smtClean="0">
                <a:latin typeface="Calibri" panose="020F0502020204030204" pitchFamily="34" charset="0"/>
                <a:hlinkClick r:id="rId3"/>
              </a:rPr>
              <a:t>chaudron@chalmers.se</a:t>
            </a:r>
            <a:r>
              <a:rPr lang="en-US" dirty="0" smtClean="0">
                <a:latin typeface="Calibri" panose="020F0502020204030204" pitchFamily="34" charset="0"/>
              </a:rPr>
              <a:t> | </a:t>
            </a:r>
            <a:r>
              <a:rPr lang="en-US" dirty="0" smtClean="0">
                <a:latin typeface="Calibri" panose="020F0502020204030204" pitchFamily="34" charset="0"/>
                <a:hlinkClick r:id="rId4"/>
              </a:rPr>
              <a:t>chaudron@cse.gu.se</a:t>
            </a:r>
            <a:r>
              <a:rPr lang="en-US" dirty="0" smtClean="0">
                <a:latin typeface="Calibri" panose="020F0502020204030204" pitchFamily="34" charset="0"/>
              </a:rPr>
              <a:t> </a:t>
            </a:r>
            <a:endParaRPr lang="sv-SE" dirty="0">
              <a:latin typeface="Calibri" panose="020F0502020204030204"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08EE1493-1F15-464A-AD40-1E889F7B1BD9}" type="slidenum">
              <a:rPr lang="en-US" smtClean="0"/>
              <a:pPr/>
              <a:t>10</a:t>
            </a:fld>
            <a:endParaRPr lang="en-US" smtClean="0"/>
          </a:p>
        </p:txBody>
      </p:sp>
      <p:sp>
        <p:nvSpPr>
          <p:cNvPr id="40963" name="Footer Placeholder 4"/>
          <p:cNvSpPr>
            <a:spLocks noGrp="1"/>
          </p:cNvSpPr>
          <p:nvPr>
            <p:ph type="ftr" sz="quarter" idx="11"/>
          </p:nvPr>
        </p:nvSpPr>
        <p:spPr>
          <a:noFill/>
        </p:spPr>
        <p:txBody>
          <a:bodyPr/>
          <a:lstStyle/>
          <a:p>
            <a:r>
              <a:rPr lang="en-US" smtClean="0"/>
              <a:t>MRV Chaudron</a:t>
            </a:r>
          </a:p>
          <a:p>
            <a:r>
              <a:rPr lang="en-US" sz="1000" i="1" smtClean="0"/>
              <a:t>Sheet </a:t>
            </a:r>
            <a:fld id="{7990AAE2-3CEC-4633-AB31-E405730BCD15}" type="slidenum">
              <a:rPr lang="en-US" sz="1000" i="1" smtClean="0"/>
              <a:pPr/>
              <a:t>10</a:t>
            </a:fld>
            <a:endParaRPr lang="en-US" sz="1000" i="1" smtClean="0"/>
          </a:p>
        </p:txBody>
      </p:sp>
      <p:sp>
        <p:nvSpPr>
          <p:cNvPr id="40964" name="Rectangle 2"/>
          <p:cNvSpPr>
            <a:spLocks noGrp="1" noChangeArrowheads="1"/>
          </p:cNvSpPr>
          <p:nvPr>
            <p:ph type="title"/>
          </p:nvPr>
        </p:nvSpPr>
        <p:spPr/>
        <p:txBody>
          <a:bodyPr/>
          <a:lstStyle/>
          <a:p>
            <a:pPr eaLnBrk="1" hangingPunct="1"/>
            <a:r>
              <a:rPr lang="nl-NL" dirty="0" smtClean="0"/>
              <a:t>Consistency in two dimensions</a:t>
            </a:r>
          </a:p>
        </p:txBody>
      </p:sp>
      <p:grpSp>
        <p:nvGrpSpPr>
          <p:cNvPr id="2" name="Group 4"/>
          <p:cNvGrpSpPr>
            <a:grpSpLocks/>
          </p:cNvGrpSpPr>
          <p:nvPr/>
        </p:nvGrpSpPr>
        <p:grpSpPr bwMode="auto">
          <a:xfrm rot="-5400000">
            <a:off x="4895850" y="2457450"/>
            <a:ext cx="2447925" cy="1800225"/>
            <a:chOff x="3742" y="2160"/>
            <a:chExt cx="1860" cy="1633"/>
          </a:xfrm>
        </p:grpSpPr>
        <p:sp>
          <p:nvSpPr>
            <p:cNvPr id="40974" name="Rectangle 5"/>
            <p:cNvSpPr>
              <a:spLocks noChangeArrowheads="1"/>
            </p:cNvSpPr>
            <p:nvPr/>
          </p:nvSpPr>
          <p:spPr bwMode="auto">
            <a:xfrm>
              <a:off x="3742" y="2160"/>
              <a:ext cx="1860" cy="1633"/>
            </a:xfrm>
            <a:prstGeom prst="rect">
              <a:avLst/>
            </a:prstGeom>
            <a:solidFill>
              <a:srgbClr val="990033"/>
            </a:solidFill>
            <a:ln w="9525">
              <a:solidFill>
                <a:schemeClr val="tx1"/>
              </a:solidFill>
              <a:miter lim="800000"/>
              <a:headEnd/>
              <a:tailEnd/>
            </a:ln>
          </p:spPr>
          <p:txBody>
            <a:bodyPr wrap="none" anchor="ctr"/>
            <a:lstStyle/>
            <a:p>
              <a:endParaRPr lang="en-GB"/>
            </a:p>
          </p:txBody>
        </p:sp>
        <p:sp>
          <p:nvSpPr>
            <p:cNvPr id="40975" name="Rectangle 6"/>
            <p:cNvSpPr>
              <a:spLocks noChangeArrowheads="1"/>
            </p:cNvSpPr>
            <p:nvPr/>
          </p:nvSpPr>
          <p:spPr bwMode="auto">
            <a:xfrm>
              <a:off x="3846" y="2232"/>
              <a:ext cx="1633" cy="454"/>
            </a:xfrm>
            <a:prstGeom prst="rect">
              <a:avLst/>
            </a:prstGeom>
            <a:solidFill>
              <a:srgbClr val="FF0000"/>
            </a:solidFill>
            <a:ln w="9525">
              <a:solidFill>
                <a:schemeClr val="tx1"/>
              </a:solidFill>
              <a:miter lim="800000"/>
              <a:headEnd/>
              <a:tailEnd/>
            </a:ln>
          </p:spPr>
          <p:txBody>
            <a:bodyPr wrap="none" anchor="ctr"/>
            <a:lstStyle/>
            <a:p>
              <a:endParaRPr lang="en-GB"/>
            </a:p>
          </p:txBody>
        </p:sp>
        <p:sp>
          <p:nvSpPr>
            <p:cNvPr id="40976" name="Rectangle 7"/>
            <p:cNvSpPr>
              <a:spLocks noChangeArrowheads="1"/>
            </p:cNvSpPr>
            <p:nvPr/>
          </p:nvSpPr>
          <p:spPr bwMode="auto">
            <a:xfrm>
              <a:off x="3846" y="2755"/>
              <a:ext cx="1633" cy="454"/>
            </a:xfrm>
            <a:prstGeom prst="rect">
              <a:avLst/>
            </a:prstGeom>
            <a:solidFill>
              <a:srgbClr val="FF0000"/>
            </a:solidFill>
            <a:ln w="9525">
              <a:solidFill>
                <a:schemeClr val="tx1"/>
              </a:solidFill>
              <a:miter lim="800000"/>
              <a:headEnd/>
              <a:tailEnd/>
            </a:ln>
          </p:spPr>
          <p:txBody>
            <a:bodyPr wrap="none" anchor="ctr"/>
            <a:lstStyle/>
            <a:p>
              <a:endParaRPr lang="en-GB"/>
            </a:p>
          </p:txBody>
        </p:sp>
        <p:sp>
          <p:nvSpPr>
            <p:cNvPr id="40977" name="Rectangle 8"/>
            <p:cNvSpPr>
              <a:spLocks noChangeArrowheads="1"/>
            </p:cNvSpPr>
            <p:nvPr/>
          </p:nvSpPr>
          <p:spPr bwMode="auto">
            <a:xfrm>
              <a:off x="3846" y="3278"/>
              <a:ext cx="1633" cy="454"/>
            </a:xfrm>
            <a:prstGeom prst="rect">
              <a:avLst/>
            </a:prstGeom>
            <a:solidFill>
              <a:srgbClr val="FF0000"/>
            </a:solidFill>
            <a:ln w="9525">
              <a:solidFill>
                <a:schemeClr val="tx1"/>
              </a:solidFill>
              <a:miter lim="800000"/>
              <a:headEnd/>
              <a:tailEnd/>
            </a:ln>
          </p:spPr>
          <p:txBody>
            <a:bodyPr wrap="none" anchor="ctr"/>
            <a:lstStyle/>
            <a:p>
              <a:endParaRPr lang="en-GB"/>
            </a:p>
          </p:txBody>
        </p:sp>
        <p:sp>
          <p:nvSpPr>
            <p:cNvPr id="40978" name="Rectangle 9"/>
            <p:cNvSpPr>
              <a:spLocks noChangeArrowheads="1"/>
            </p:cNvSpPr>
            <p:nvPr/>
          </p:nvSpPr>
          <p:spPr bwMode="auto">
            <a:xfrm>
              <a:off x="4741" y="2296"/>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79" name="Rectangle 10"/>
            <p:cNvSpPr>
              <a:spLocks noChangeArrowheads="1"/>
            </p:cNvSpPr>
            <p:nvPr/>
          </p:nvSpPr>
          <p:spPr bwMode="auto">
            <a:xfrm>
              <a:off x="5103" y="2296"/>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0" name="Rectangle 11"/>
            <p:cNvSpPr>
              <a:spLocks noChangeArrowheads="1"/>
            </p:cNvSpPr>
            <p:nvPr/>
          </p:nvSpPr>
          <p:spPr bwMode="auto">
            <a:xfrm>
              <a:off x="4014" y="2296"/>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1" name="Rectangle 12"/>
            <p:cNvSpPr>
              <a:spLocks noChangeArrowheads="1"/>
            </p:cNvSpPr>
            <p:nvPr/>
          </p:nvSpPr>
          <p:spPr bwMode="auto">
            <a:xfrm>
              <a:off x="4376" y="2296"/>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2" name="Rectangle 13"/>
            <p:cNvSpPr>
              <a:spLocks noChangeArrowheads="1"/>
            </p:cNvSpPr>
            <p:nvPr/>
          </p:nvSpPr>
          <p:spPr bwMode="auto">
            <a:xfrm>
              <a:off x="4741" y="2819"/>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3" name="Rectangle 14"/>
            <p:cNvSpPr>
              <a:spLocks noChangeArrowheads="1"/>
            </p:cNvSpPr>
            <p:nvPr/>
          </p:nvSpPr>
          <p:spPr bwMode="auto">
            <a:xfrm>
              <a:off x="5103" y="2819"/>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4" name="Rectangle 15"/>
            <p:cNvSpPr>
              <a:spLocks noChangeArrowheads="1"/>
            </p:cNvSpPr>
            <p:nvPr/>
          </p:nvSpPr>
          <p:spPr bwMode="auto">
            <a:xfrm>
              <a:off x="4014" y="2819"/>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5" name="Rectangle 16"/>
            <p:cNvSpPr>
              <a:spLocks noChangeArrowheads="1"/>
            </p:cNvSpPr>
            <p:nvPr/>
          </p:nvSpPr>
          <p:spPr bwMode="auto">
            <a:xfrm>
              <a:off x="4376" y="2819"/>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6" name="Rectangle 17"/>
            <p:cNvSpPr>
              <a:spLocks noChangeArrowheads="1"/>
            </p:cNvSpPr>
            <p:nvPr/>
          </p:nvSpPr>
          <p:spPr bwMode="auto">
            <a:xfrm>
              <a:off x="4741" y="3339"/>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7" name="Rectangle 18"/>
            <p:cNvSpPr>
              <a:spLocks noChangeArrowheads="1"/>
            </p:cNvSpPr>
            <p:nvPr/>
          </p:nvSpPr>
          <p:spPr bwMode="auto">
            <a:xfrm>
              <a:off x="5103" y="3339"/>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8" name="Rectangle 19"/>
            <p:cNvSpPr>
              <a:spLocks noChangeArrowheads="1"/>
            </p:cNvSpPr>
            <p:nvPr/>
          </p:nvSpPr>
          <p:spPr bwMode="auto">
            <a:xfrm>
              <a:off x="4014" y="3339"/>
              <a:ext cx="271" cy="318"/>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40989" name="Rectangle 20"/>
            <p:cNvSpPr>
              <a:spLocks noChangeArrowheads="1"/>
            </p:cNvSpPr>
            <p:nvPr/>
          </p:nvSpPr>
          <p:spPr bwMode="auto">
            <a:xfrm>
              <a:off x="4376" y="3339"/>
              <a:ext cx="272" cy="318"/>
            </a:xfrm>
            <a:prstGeom prst="rect">
              <a:avLst/>
            </a:prstGeom>
            <a:solidFill>
              <a:srgbClr val="FF99FF"/>
            </a:solidFill>
            <a:ln w="9525">
              <a:solidFill>
                <a:schemeClr val="tx1"/>
              </a:solidFill>
              <a:miter lim="800000"/>
              <a:headEnd/>
              <a:tailEnd/>
            </a:ln>
          </p:spPr>
          <p:txBody>
            <a:bodyPr wrap="none" anchor="ctr"/>
            <a:lstStyle/>
            <a:p>
              <a:endParaRPr lang="en-GB"/>
            </a:p>
          </p:txBody>
        </p:sp>
      </p:grpSp>
      <p:grpSp>
        <p:nvGrpSpPr>
          <p:cNvPr id="3" name="Group 21"/>
          <p:cNvGrpSpPr>
            <a:grpSpLocks/>
          </p:cNvGrpSpPr>
          <p:nvPr/>
        </p:nvGrpSpPr>
        <p:grpSpPr bwMode="auto">
          <a:xfrm>
            <a:off x="2124075" y="2576513"/>
            <a:ext cx="1676400" cy="1644650"/>
            <a:chOff x="4416" y="2802"/>
            <a:chExt cx="1056" cy="1036"/>
          </a:xfrm>
        </p:grpSpPr>
        <p:sp>
          <p:nvSpPr>
            <p:cNvPr id="40967" name="Rectangle 22"/>
            <p:cNvSpPr>
              <a:spLocks noChangeArrowheads="1"/>
            </p:cNvSpPr>
            <p:nvPr/>
          </p:nvSpPr>
          <p:spPr bwMode="auto">
            <a:xfrm>
              <a:off x="4416" y="3082"/>
              <a:ext cx="1056" cy="198"/>
            </a:xfrm>
            <a:prstGeom prst="rect">
              <a:avLst/>
            </a:prstGeom>
            <a:solidFill>
              <a:srgbClr val="7DFF7D"/>
            </a:solidFill>
            <a:ln w="9525">
              <a:solidFill>
                <a:schemeClr val="tx1"/>
              </a:solidFill>
              <a:miter lim="800000"/>
              <a:headEnd/>
              <a:tailEnd/>
            </a:ln>
          </p:spPr>
          <p:txBody>
            <a:bodyPr wrap="none" anchor="ctr"/>
            <a:lstStyle/>
            <a:p>
              <a:pPr algn="ctr"/>
              <a:endParaRPr lang="nl-NL" sz="2000">
                <a:latin typeface="Lucida Sans Unicode" pitchFamily="34" charset="0"/>
              </a:endParaRPr>
            </a:p>
          </p:txBody>
        </p:sp>
        <p:sp>
          <p:nvSpPr>
            <p:cNvPr id="40968" name="Rectangle 23"/>
            <p:cNvSpPr>
              <a:spLocks noChangeArrowheads="1"/>
            </p:cNvSpPr>
            <p:nvPr/>
          </p:nvSpPr>
          <p:spPr bwMode="auto">
            <a:xfrm>
              <a:off x="4416" y="3361"/>
              <a:ext cx="1056" cy="198"/>
            </a:xfrm>
            <a:prstGeom prst="rect">
              <a:avLst/>
            </a:prstGeom>
            <a:solidFill>
              <a:srgbClr val="69FF69"/>
            </a:solidFill>
            <a:ln w="9525">
              <a:solidFill>
                <a:schemeClr val="tx1"/>
              </a:solidFill>
              <a:miter lim="800000"/>
              <a:headEnd/>
              <a:tailEnd/>
            </a:ln>
          </p:spPr>
          <p:txBody>
            <a:bodyPr wrap="none" anchor="ctr"/>
            <a:lstStyle/>
            <a:p>
              <a:pPr algn="ctr"/>
              <a:endParaRPr lang="nl-NL" sz="2000">
                <a:latin typeface="Lucida Sans Unicode" pitchFamily="34" charset="0"/>
              </a:endParaRPr>
            </a:p>
          </p:txBody>
        </p:sp>
        <p:sp>
          <p:nvSpPr>
            <p:cNvPr id="40969" name="Rectangle 24"/>
            <p:cNvSpPr>
              <a:spLocks noChangeArrowheads="1"/>
            </p:cNvSpPr>
            <p:nvPr/>
          </p:nvSpPr>
          <p:spPr bwMode="auto">
            <a:xfrm>
              <a:off x="4416" y="3640"/>
              <a:ext cx="1056" cy="198"/>
            </a:xfrm>
            <a:prstGeom prst="rect">
              <a:avLst/>
            </a:prstGeom>
            <a:solidFill>
              <a:srgbClr val="4BFF4B"/>
            </a:solidFill>
            <a:ln w="9525">
              <a:solidFill>
                <a:schemeClr val="tx1"/>
              </a:solidFill>
              <a:miter lim="800000"/>
              <a:headEnd/>
              <a:tailEnd/>
            </a:ln>
          </p:spPr>
          <p:txBody>
            <a:bodyPr wrap="none" anchor="ctr"/>
            <a:lstStyle/>
            <a:p>
              <a:pPr algn="ctr"/>
              <a:endParaRPr lang="nl-NL" sz="2000">
                <a:latin typeface="Lucida Sans Unicode" pitchFamily="34" charset="0"/>
              </a:endParaRPr>
            </a:p>
          </p:txBody>
        </p:sp>
        <p:sp>
          <p:nvSpPr>
            <p:cNvPr id="40970" name="Rectangle 25"/>
            <p:cNvSpPr>
              <a:spLocks noChangeArrowheads="1"/>
            </p:cNvSpPr>
            <p:nvPr/>
          </p:nvSpPr>
          <p:spPr bwMode="auto">
            <a:xfrm>
              <a:off x="4416" y="2802"/>
              <a:ext cx="1056" cy="198"/>
            </a:xfrm>
            <a:prstGeom prst="rect">
              <a:avLst/>
            </a:prstGeom>
            <a:solidFill>
              <a:srgbClr val="99FF99"/>
            </a:solidFill>
            <a:ln w="9525">
              <a:solidFill>
                <a:schemeClr val="tx1"/>
              </a:solidFill>
              <a:miter lim="800000"/>
              <a:headEnd/>
              <a:tailEnd/>
            </a:ln>
          </p:spPr>
          <p:txBody>
            <a:bodyPr wrap="none" anchor="ctr"/>
            <a:lstStyle/>
            <a:p>
              <a:pPr algn="ctr"/>
              <a:endParaRPr lang="nl-NL" sz="2000">
                <a:latin typeface="Lucida Sans Unicode" pitchFamily="34" charset="0"/>
              </a:endParaRPr>
            </a:p>
          </p:txBody>
        </p:sp>
        <p:sp>
          <p:nvSpPr>
            <p:cNvPr id="40971" name="AutoShape 26"/>
            <p:cNvSpPr>
              <a:spLocks noChangeArrowheads="1"/>
            </p:cNvSpPr>
            <p:nvPr/>
          </p:nvSpPr>
          <p:spPr bwMode="auto">
            <a:xfrm rot="5400000">
              <a:off x="4864" y="2996"/>
              <a:ext cx="115" cy="91"/>
            </a:xfrm>
            <a:prstGeom prst="rightArrow">
              <a:avLst>
                <a:gd name="adj1" fmla="val 32167"/>
                <a:gd name="adj2" fmla="val 83682"/>
              </a:avLst>
            </a:prstGeom>
            <a:solidFill>
              <a:srgbClr val="009900"/>
            </a:solidFill>
            <a:ln w="9525">
              <a:solidFill>
                <a:schemeClr val="folHlink"/>
              </a:solidFill>
              <a:miter lim="800000"/>
              <a:headEnd/>
              <a:tailEnd/>
            </a:ln>
          </p:spPr>
          <p:txBody>
            <a:bodyPr anchor="ctr">
              <a:spAutoFit/>
            </a:bodyPr>
            <a:lstStyle/>
            <a:p>
              <a:endParaRPr lang="en-GB"/>
            </a:p>
          </p:txBody>
        </p:sp>
        <p:sp>
          <p:nvSpPr>
            <p:cNvPr id="40972" name="AutoShape 27"/>
            <p:cNvSpPr>
              <a:spLocks noChangeArrowheads="1"/>
            </p:cNvSpPr>
            <p:nvPr/>
          </p:nvSpPr>
          <p:spPr bwMode="auto">
            <a:xfrm rot="5400000">
              <a:off x="4864" y="3275"/>
              <a:ext cx="115" cy="91"/>
            </a:xfrm>
            <a:prstGeom prst="rightArrow">
              <a:avLst>
                <a:gd name="adj1" fmla="val 32167"/>
                <a:gd name="adj2" fmla="val 83682"/>
              </a:avLst>
            </a:prstGeom>
            <a:solidFill>
              <a:srgbClr val="009900"/>
            </a:solidFill>
            <a:ln w="9525">
              <a:solidFill>
                <a:schemeClr val="folHlink"/>
              </a:solidFill>
              <a:miter lim="800000"/>
              <a:headEnd/>
              <a:tailEnd/>
            </a:ln>
          </p:spPr>
          <p:txBody>
            <a:bodyPr anchor="ctr">
              <a:spAutoFit/>
            </a:bodyPr>
            <a:lstStyle/>
            <a:p>
              <a:endParaRPr lang="en-GB"/>
            </a:p>
          </p:txBody>
        </p:sp>
        <p:sp>
          <p:nvSpPr>
            <p:cNvPr id="40973" name="AutoShape 28"/>
            <p:cNvSpPr>
              <a:spLocks noChangeArrowheads="1"/>
            </p:cNvSpPr>
            <p:nvPr/>
          </p:nvSpPr>
          <p:spPr bwMode="auto">
            <a:xfrm rot="5400000">
              <a:off x="4864" y="3554"/>
              <a:ext cx="115" cy="91"/>
            </a:xfrm>
            <a:prstGeom prst="rightArrow">
              <a:avLst>
                <a:gd name="adj1" fmla="val 32167"/>
                <a:gd name="adj2" fmla="val 83682"/>
              </a:avLst>
            </a:prstGeom>
            <a:solidFill>
              <a:srgbClr val="009900"/>
            </a:solidFill>
            <a:ln w="9525">
              <a:solidFill>
                <a:schemeClr val="folHlink"/>
              </a:solidFill>
              <a:miter lim="800000"/>
              <a:headEnd/>
              <a:tailEnd/>
            </a:ln>
          </p:spPr>
          <p:txBody>
            <a:bodyPr anchor="ctr">
              <a:spAutoFit/>
            </a:bodyPr>
            <a:lstStyle/>
            <a:p>
              <a:endParaRPr lang="en-GB"/>
            </a:p>
          </p:txBody>
        </p:sp>
      </p:grpSp>
    </p:spTree>
    <p:extLst>
      <p:ext uri="{BB962C8B-B14F-4D97-AF65-F5344CB8AC3E}">
        <p14:creationId xmlns:p14="http://schemas.microsoft.com/office/powerpoint/2010/main" val="3767480615"/>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pPr marL="0" indent="0">
              <a:buNone/>
            </a:pPr>
            <a:r>
              <a:rPr lang="en-US" dirty="0" smtClean="0"/>
              <a:t>( </a:t>
            </a:r>
            <a:r>
              <a:rPr lang="en-US" dirty="0" err="1" smtClean="0"/>
              <a:t>Forall</a:t>
            </a:r>
            <a:r>
              <a:rPr lang="en-US" dirty="0" smtClean="0"/>
              <a:t> </a:t>
            </a:r>
            <a:r>
              <a:rPr lang="en-US" dirty="0" err="1" smtClean="0"/>
              <a:t>i</a:t>
            </a:r>
            <a:r>
              <a:rPr lang="en-US" dirty="0" smtClean="0"/>
              <a:t> : 0&lt;</a:t>
            </a:r>
            <a:r>
              <a:rPr lang="en-US" dirty="0" err="1" smtClean="0"/>
              <a:t>i</a:t>
            </a:r>
            <a:r>
              <a:rPr lang="en-US" dirty="0" smtClean="0"/>
              <a:t>&lt;=N :</a:t>
            </a:r>
          </a:p>
          <a:p>
            <a:pPr marL="0" indent="0">
              <a:buNone/>
            </a:pPr>
            <a:r>
              <a:rPr lang="en-US" dirty="0"/>
              <a:t> </a:t>
            </a:r>
            <a:r>
              <a:rPr lang="en-US" dirty="0" smtClean="0"/>
              <a:t>    ( For all j: 0&lt;j&lt;=N: </a:t>
            </a:r>
            <a:r>
              <a:rPr lang="en-US" dirty="0" err="1" smtClean="0"/>
              <a:t>i</a:t>
            </a:r>
            <a:r>
              <a:rPr lang="en-US" dirty="0" smtClean="0"/>
              <a:t>&lt;j =&gt; A[ </a:t>
            </a:r>
            <a:r>
              <a:rPr lang="en-US" dirty="0" err="1" smtClean="0"/>
              <a:t>i</a:t>
            </a:r>
            <a:r>
              <a:rPr lang="en-US" dirty="0" smtClean="0"/>
              <a:t> ]&lt;=A[ j ] ) )</a:t>
            </a:r>
          </a:p>
          <a:p>
            <a:pPr marL="0" indent="0">
              <a:buNone/>
            </a:pPr>
            <a:endParaRPr lang="en-US" dirty="0"/>
          </a:p>
          <a:p>
            <a:pPr marL="0" indent="0">
              <a:buNone/>
            </a:pPr>
            <a:r>
              <a:rPr lang="en-US" dirty="0" smtClean="0"/>
              <a:t>	…… program derivation ….</a:t>
            </a:r>
          </a:p>
          <a:p>
            <a:pPr marL="0" indent="0">
              <a:buNone/>
            </a:pPr>
            <a:endParaRPr lang="en-US" dirty="0"/>
          </a:p>
          <a:p>
            <a:pPr marL="0" indent="0">
              <a:buNone/>
            </a:pPr>
            <a:r>
              <a:rPr lang="en-US" dirty="0" smtClean="0"/>
              <a:t>	program that does SSSS</a:t>
            </a:r>
            <a:endParaRPr lang="sv-SE" dirty="0"/>
          </a:p>
        </p:txBody>
      </p:sp>
      <p:sp>
        <p:nvSpPr>
          <p:cNvPr id="4" name="Slide Number Placeholder 3"/>
          <p:cNvSpPr>
            <a:spLocks noGrp="1"/>
          </p:cNvSpPr>
          <p:nvPr>
            <p:ph type="sldNum" sz="quarter" idx="10"/>
          </p:nvPr>
        </p:nvSpPr>
        <p:spPr/>
        <p:txBody>
          <a:bodyPr/>
          <a:lstStyle/>
          <a:p>
            <a:fld id="{6CF5587C-60D7-410D-967F-4D4375984EC8}" type="slidenum">
              <a:rPr lang="en-US" smtClean="0">
                <a:solidFill>
                  <a:srgbClr val="000000"/>
                </a:solidFill>
              </a:rPr>
              <a:pPr/>
              <a:t>100</a:t>
            </a:fld>
            <a:endParaRPr lang="en-US">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solidFill>
              </a:rPr>
              <a:t>MRV Chaudron</a:t>
            </a:r>
          </a:p>
          <a:p>
            <a:r>
              <a:rPr lang="en-US" smtClean="0">
                <a:solidFill>
                  <a:srgbClr val="000000"/>
                </a:solidFill>
              </a:rPr>
              <a:t>Sheet </a:t>
            </a:r>
            <a:fld id="{3DA61EB7-B0F2-4238-B7B8-169D16BBE77D}" type="slidenum">
              <a:rPr lang="en-US" smtClean="0">
                <a:solidFill>
                  <a:srgbClr val="000000"/>
                </a:solidFill>
              </a:rPr>
              <a:pPr/>
              <a:t>100</a:t>
            </a:fld>
            <a:endParaRPr lang="en-US">
              <a:solidFill>
                <a:srgbClr val="000000"/>
              </a:solidFill>
            </a:endParaRPr>
          </a:p>
        </p:txBody>
      </p:sp>
    </p:spTree>
    <p:extLst>
      <p:ext uri="{BB962C8B-B14F-4D97-AF65-F5344CB8AC3E}">
        <p14:creationId xmlns:p14="http://schemas.microsoft.com/office/powerpoint/2010/main" val="3039444595"/>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Content Placeholder 2"/>
          <p:cNvSpPr>
            <a:spLocks noGrp="1"/>
          </p:cNvSpPr>
          <p:nvPr>
            <p:ph idx="1"/>
          </p:nvPr>
        </p:nvSpPr>
        <p:spPr/>
        <p:txBody>
          <a:bodyPr/>
          <a:lstStyle/>
          <a:p>
            <a:r>
              <a:rPr lang="en-US" dirty="0"/>
              <a:t>Starting with a post-assertion, what </a:t>
            </a:r>
            <a:r>
              <a:rPr lang="en-US" dirty="0" smtClean="0"/>
              <a:t>is the </a:t>
            </a:r>
            <a:r>
              <a:rPr lang="en-US" i="1" dirty="0"/>
              <a:t>weakest </a:t>
            </a:r>
            <a:r>
              <a:rPr lang="en-US" dirty="0"/>
              <a:t>pre-condition that </a:t>
            </a:r>
            <a:r>
              <a:rPr lang="en-US" dirty="0" smtClean="0"/>
              <a:t>makes </a:t>
            </a:r>
            <a:r>
              <a:rPr lang="sv-SE" dirty="0" smtClean="0"/>
              <a:t>the </a:t>
            </a:r>
            <a:r>
              <a:rPr lang="sv-SE" dirty="0" err="1"/>
              <a:t>assertion</a:t>
            </a:r>
            <a:r>
              <a:rPr lang="sv-SE" dirty="0"/>
              <a:t> </a:t>
            </a:r>
            <a:r>
              <a:rPr lang="sv-SE" dirty="0" err="1"/>
              <a:t>true</a:t>
            </a:r>
            <a:r>
              <a:rPr lang="sv-SE" dirty="0"/>
              <a:t>?</a:t>
            </a:r>
          </a:p>
          <a:p>
            <a:r>
              <a:rPr lang="en-US" dirty="0" smtClean="0"/>
              <a:t>In </a:t>
            </a:r>
            <a:r>
              <a:rPr lang="en-US" dirty="0"/>
              <a:t>other words, what </a:t>
            </a:r>
            <a:r>
              <a:rPr lang="en-US" i="1" dirty="0"/>
              <a:t>must </a:t>
            </a:r>
            <a:r>
              <a:rPr lang="en-US" dirty="0"/>
              <a:t>be </a:t>
            </a:r>
            <a:r>
              <a:rPr lang="en-US" dirty="0" smtClean="0"/>
              <a:t>true before </a:t>
            </a:r>
            <a:r>
              <a:rPr lang="en-US" dirty="0"/>
              <a:t>to make the assertion true after?</a:t>
            </a:r>
          </a:p>
          <a:p>
            <a:r>
              <a:rPr lang="sv-SE" dirty="0" smtClean="0"/>
              <a:t>[WP </a:t>
            </a:r>
            <a:r>
              <a:rPr lang="sv-SE" dirty="0"/>
              <a:t>^ </a:t>
            </a:r>
            <a:r>
              <a:rPr lang="sv-SE" dirty="0" smtClean="0"/>
              <a:t>[</a:t>
            </a:r>
            <a:r>
              <a:rPr lang="sv-SE" dirty="0"/>
              <a:t> </a:t>
            </a:r>
            <a:r>
              <a:rPr lang="sv-SE" dirty="0" smtClean="0"/>
              <a:t>action ] </a:t>
            </a:r>
            <a:r>
              <a:rPr lang="sv-SE" dirty="0"/>
              <a:t>] </a:t>
            </a:r>
            <a:r>
              <a:rPr lang="sv-SE" dirty="0" smtClean="0"/>
              <a:t>==&gt; </a:t>
            </a:r>
            <a:r>
              <a:rPr lang="sv-SE" dirty="0" err="1"/>
              <a:t>Assertion</a:t>
            </a:r>
            <a:endParaRPr lang="sv-SE" dirty="0"/>
          </a:p>
        </p:txBody>
      </p:sp>
      <p:sp>
        <p:nvSpPr>
          <p:cNvPr id="4" name="Slide Number Placeholder 3"/>
          <p:cNvSpPr>
            <a:spLocks noGrp="1"/>
          </p:cNvSpPr>
          <p:nvPr>
            <p:ph type="sldNum" sz="quarter" idx="4294967295"/>
          </p:nvPr>
        </p:nvSpPr>
        <p:spPr>
          <a:xfrm>
            <a:off x="6553200" y="6248400"/>
            <a:ext cx="2133600" cy="457200"/>
          </a:xfrm>
          <a:prstGeom prst="rect">
            <a:avLst/>
          </a:prstGeom>
        </p:spPr>
        <p:txBody>
          <a:bodyPr/>
          <a:lstStyle/>
          <a:p>
            <a:fld id="{6CF5587C-60D7-410D-967F-4D4375984EC8}" type="slidenum">
              <a:rPr lang="en-US" smtClean="0"/>
              <a:pPr/>
              <a:t>101</a:t>
            </a:fld>
            <a:endParaRPr lang="en-US"/>
          </a:p>
        </p:txBody>
      </p:sp>
      <p:sp>
        <p:nvSpPr>
          <p:cNvPr id="5" name="Footer Placeholder 4"/>
          <p:cNvSpPr>
            <a:spLocks noGrp="1"/>
          </p:cNvSpPr>
          <p:nvPr>
            <p:ph type="ftr" sz="quarter" idx="4294967295"/>
          </p:nvPr>
        </p:nvSpPr>
        <p:spPr>
          <a:xfrm>
            <a:off x="881063" y="6249988"/>
            <a:ext cx="7380287" cy="449262"/>
          </a:xfrm>
          <a:prstGeom prst="rect">
            <a:avLst/>
          </a:prstGeom>
        </p:spPr>
        <p:txBody>
          <a:bodyPr/>
          <a:lstStyle/>
          <a:p>
            <a:r>
              <a:rPr lang="en-US" smtClean="0"/>
              <a:t>MRV Chaudron</a:t>
            </a:r>
          </a:p>
          <a:p>
            <a:r>
              <a:rPr lang="en-US" smtClean="0"/>
              <a:t>Sheet </a:t>
            </a:r>
            <a:fld id="{3DA61EB7-B0F2-4238-B7B8-169D16BBE77D}" type="slidenum">
              <a:rPr lang="en-US" smtClean="0"/>
              <a:pPr/>
              <a:t>101</a:t>
            </a:fld>
            <a:endParaRPr lang="en-US"/>
          </a:p>
        </p:txBody>
      </p:sp>
    </p:spTree>
    <p:extLst>
      <p:ext uri="{BB962C8B-B14F-4D97-AF65-F5344CB8AC3E}">
        <p14:creationId xmlns:p14="http://schemas.microsoft.com/office/powerpoint/2010/main" val="2497689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Footer Placeholder 3"/>
          <p:cNvSpPr>
            <a:spLocks noGrp="1"/>
          </p:cNvSpPr>
          <p:nvPr>
            <p:ph type="ftr" sz="quarter" idx="11"/>
          </p:nvPr>
        </p:nvSpPr>
        <p:spPr>
          <a:xfrm>
            <a:off x="1008137" y="6292106"/>
            <a:ext cx="7380287" cy="449262"/>
          </a:xfrm>
        </p:spPr>
        <p:txBody>
          <a:bodyPr/>
          <a:lstStyle/>
          <a:p>
            <a:r>
              <a:rPr lang="en-US"/>
              <a:t>MRV Chaudron</a:t>
            </a:r>
          </a:p>
          <a:p>
            <a:r>
              <a:rPr lang="en-US" sz="1000" i="1"/>
              <a:t>Sheet </a:t>
            </a:r>
            <a:fld id="{87972804-C5FC-4814-9F18-2D36A0ED014F}" type="slidenum">
              <a:rPr lang="en-US" sz="1000" i="1"/>
              <a:pPr/>
              <a:t>102</a:t>
            </a:fld>
            <a:endParaRPr lang="en-US" sz="1000" i="1"/>
          </a:p>
        </p:txBody>
      </p:sp>
      <p:sp>
        <p:nvSpPr>
          <p:cNvPr id="1159170" name="Rectangle 2"/>
          <p:cNvSpPr>
            <a:spLocks noGrp="1" noChangeArrowheads="1"/>
          </p:cNvSpPr>
          <p:nvPr>
            <p:ph type="title"/>
          </p:nvPr>
        </p:nvSpPr>
        <p:spPr>
          <a:xfrm>
            <a:off x="342900" y="523875"/>
            <a:ext cx="8551863" cy="649288"/>
          </a:xfrm>
        </p:spPr>
        <p:txBody>
          <a:bodyPr/>
          <a:lstStyle/>
          <a:p>
            <a:r>
              <a:rPr lang="en-US"/>
              <a:t>Deployment Example</a:t>
            </a:r>
            <a:endParaRPr lang="en-GB"/>
          </a:p>
        </p:txBody>
      </p:sp>
      <p:sp>
        <p:nvSpPr>
          <p:cNvPr id="1159171" name="AutoShape 3"/>
          <p:cNvSpPr>
            <a:spLocks noChangeArrowheads="1"/>
          </p:cNvSpPr>
          <p:nvPr/>
        </p:nvSpPr>
        <p:spPr bwMode="auto">
          <a:xfrm>
            <a:off x="1574874" y="1556792"/>
            <a:ext cx="1143000" cy="15240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172" name="Text Box 4"/>
          <p:cNvSpPr txBox="1">
            <a:spLocks noChangeArrowheads="1"/>
          </p:cNvSpPr>
          <p:nvPr/>
        </p:nvSpPr>
        <p:spPr bwMode="auto">
          <a:xfrm>
            <a:off x="1676474" y="2660105"/>
            <a:ext cx="863600" cy="336550"/>
          </a:xfrm>
          <a:prstGeom prst="rect">
            <a:avLst/>
          </a:prstGeom>
          <a:noFill/>
          <a:ln w="9525">
            <a:noFill/>
            <a:miter lim="800000"/>
            <a:headEnd/>
            <a:tailEnd/>
          </a:ln>
          <a:effectLst/>
        </p:spPr>
        <p:txBody>
          <a:bodyPr wrap="none">
            <a:spAutoFit/>
          </a:bodyPr>
          <a:lstStyle/>
          <a:p>
            <a:pPr algn="l" eaLnBrk="1" hangingPunct="1"/>
            <a:r>
              <a:rPr lang="en-US" sz="1600" b="1">
                <a:latin typeface="Lucida Sans Unicode" pitchFamily="34" charset="0"/>
              </a:rPr>
              <a:t>Library</a:t>
            </a:r>
            <a:endParaRPr lang="en-GB" sz="1600" b="1">
              <a:latin typeface="Lucida Sans Unicode" pitchFamily="34" charset="0"/>
            </a:endParaRPr>
          </a:p>
        </p:txBody>
      </p:sp>
      <p:sp>
        <p:nvSpPr>
          <p:cNvPr id="1159173" name="AutoShape 5"/>
          <p:cNvSpPr>
            <a:spLocks noChangeArrowheads="1"/>
          </p:cNvSpPr>
          <p:nvPr/>
        </p:nvSpPr>
        <p:spPr bwMode="auto">
          <a:xfrm>
            <a:off x="2870274" y="1556792"/>
            <a:ext cx="1143000" cy="15240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174" name="Text Box 6"/>
          <p:cNvSpPr txBox="1">
            <a:spLocks noChangeArrowheads="1"/>
          </p:cNvSpPr>
          <p:nvPr/>
        </p:nvSpPr>
        <p:spPr bwMode="auto">
          <a:xfrm>
            <a:off x="2862337" y="2448967"/>
            <a:ext cx="989012" cy="581025"/>
          </a:xfrm>
          <a:prstGeom prst="rect">
            <a:avLst/>
          </a:prstGeom>
          <a:noFill/>
          <a:ln w="9525">
            <a:noFill/>
            <a:miter lim="800000"/>
            <a:headEnd/>
            <a:tailEnd/>
          </a:ln>
          <a:effectLst/>
        </p:spPr>
        <p:txBody>
          <a:bodyPr wrap="none">
            <a:spAutoFit/>
          </a:bodyPr>
          <a:lstStyle/>
          <a:p>
            <a:pPr algn="l" eaLnBrk="1" hangingPunct="1"/>
            <a:r>
              <a:rPr lang="en-US" sz="1600" b="1">
                <a:latin typeface="Lucida Sans Unicode" pitchFamily="34" charset="0"/>
              </a:rPr>
              <a:t>Student</a:t>
            </a:r>
          </a:p>
          <a:p>
            <a:pPr algn="l" eaLnBrk="1" hangingPunct="1"/>
            <a:r>
              <a:rPr lang="en-US" sz="1600" b="1">
                <a:latin typeface="Lucida Sans Unicode" pitchFamily="34" charset="0"/>
              </a:rPr>
              <a:t>Reg.Off.</a:t>
            </a:r>
            <a:endParaRPr lang="en-GB" sz="1600" b="1">
              <a:latin typeface="Lucida Sans Unicode" pitchFamily="34" charset="0"/>
            </a:endParaRPr>
          </a:p>
        </p:txBody>
      </p:sp>
      <p:sp>
        <p:nvSpPr>
          <p:cNvPr id="1159175" name="AutoShape 7"/>
          <p:cNvSpPr>
            <a:spLocks noChangeArrowheads="1"/>
          </p:cNvSpPr>
          <p:nvPr/>
        </p:nvSpPr>
        <p:spPr bwMode="auto">
          <a:xfrm>
            <a:off x="4248224" y="1556792"/>
            <a:ext cx="1143000" cy="15240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176" name="Text Box 8"/>
          <p:cNvSpPr txBox="1">
            <a:spLocks noChangeArrowheads="1"/>
          </p:cNvSpPr>
          <p:nvPr/>
        </p:nvSpPr>
        <p:spPr bwMode="auto">
          <a:xfrm>
            <a:off x="4370462" y="2660105"/>
            <a:ext cx="735012" cy="336550"/>
          </a:xfrm>
          <a:prstGeom prst="rect">
            <a:avLst/>
          </a:prstGeom>
          <a:noFill/>
          <a:ln w="9525">
            <a:noFill/>
            <a:miter lim="800000"/>
            <a:headEnd/>
            <a:tailEnd/>
          </a:ln>
          <a:effectLst/>
        </p:spPr>
        <p:txBody>
          <a:bodyPr wrap="none">
            <a:spAutoFit/>
          </a:bodyPr>
          <a:lstStyle/>
          <a:p>
            <a:pPr algn="l" eaLnBrk="1" hangingPunct="1"/>
            <a:r>
              <a:rPr lang="en-US" sz="1600" b="1">
                <a:latin typeface="Lucida Sans Unicode" pitchFamily="34" charset="0"/>
              </a:rPr>
              <a:t>Dorm</a:t>
            </a:r>
            <a:endParaRPr lang="en-GB" sz="1600" b="1">
              <a:latin typeface="Lucida Sans Unicode" pitchFamily="34" charset="0"/>
            </a:endParaRPr>
          </a:p>
        </p:txBody>
      </p:sp>
      <p:sp>
        <p:nvSpPr>
          <p:cNvPr id="1159177" name="AutoShape 9"/>
          <p:cNvSpPr>
            <a:spLocks noChangeArrowheads="1"/>
          </p:cNvSpPr>
          <p:nvPr/>
        </p:nvSpPr>
        <p:spPr bwMode="auto">
          <a:xfrm>
            <a:off x="5994474" y="1556792"/>
            <a:ext cx="1143000" cy="15240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178" name="Text Box 10"/>
          <p:cNvSpPr txBox="1">
            <a:spLocks noChangeArrowheads="1"/>
          </p:cNvSpPr>
          <p:nvPr/>
        </p:nvSpPr>
        <p:spPr bwMode="auto">
          <a:xfrm>
            <a:off x="6035749" y="2401342"/>
            <a:ext cx="957263" cy="581025"/>
          </a:xfrm>
          <a:prstGeom prst="rect">
            <a:avLst/>
          </a:prstGeom>
          <a:noFill/>
          <a:ln w="9525">
            <a:noFill/>
            <a:miter lim="800000"/>
            <a:headEnd/>
            <a:tailEnd/>
          </a:ln>
          <a:effectLst/>
        </p:spPr>
        <p:txBody>
          <a:bodyPr wrap="none">
            <a:spAutoFit/>
          </a:bodyPr>
          <a:lstStyle/>
          <a:p>
            <a:pPr algn="l" eaLnBrk="1" hangingPunct="1"/>
            <a:r>
              <a:rPr lang="en-US" sz="1600" b="1">
                <a:latin typeface="Lucida Sans Unicode" pitchFamily="34" charset="0"/>
              </a:rPr>
              <a:t>Internet</a:t>
            </a:r>
          </a:p>
          <a:p>
            <a:pPr algn="l" eaLnBrk="1" hangingPunct="1"/>
            <a:r>
              <a:rPr lang="en-US" sz="1600" b="1">
                <a:latin typeface="Lucida Sans Unicode" pitchFamily="34" charset="0"/>
              </a:rPr>
              <a:t>Client</a:t>
            </a:r>
            <a:endParaRPr lang="en-GB" sz="1600" b="1">
              <a:latin typeface="Lucida Sans Unicode" pitchFamily="34" charset="0"/>
            </a:endParaRPr>
          </a:p>
        </p:txBody>
      </p:sp>
      <p:sp>
        <p:nvSpPr>
          <p:cNvPr id="1159179" name="Rectangle 11"/>
          <p:cNvSpPr>
            <a:spLocks noChangeArrowheads="1"/>
          </p:cNvSpPr>
          <p:nvPr/>
        </p:nvSpPr>
        <p:spPr bwMode="auto">
          <a:xfrm>
            <a:off x="1705049" y="5023892"/>
            <a:ext cx="901700" cy="274638"/>
          </a:xfrm>
          <a:prstGeom prst="rect">
            <a:avLst/>
          </a:prstGeom>
          <a:noFill/>
          <a:ln w="12700">
            <a:noFill/>
            <a:miter lim="800000"/>
            <a:headEnd/>
            <a:tailEnd/>
          </a:ln>
          <a:effectLst/>
        </p:spPr>
        <p:txBody>
          <a:bodyPr wrap="none" lIns="0" tIns="0" rIns="0" bIns="0">
            <a:spAutoFit/>
          </a:bodyPr>
          <a:lstStyle/>
          <a:p>
            <a:pPr algn="l"/>
            <a:r>
              <a:rPr lang="en-GB" sz="1800" b="1">
                <a:latin typeface="Lucida Sans Unicode" pitchFamily="34" charset="0"/>
                <a:cs typeface="Lucida Sans Unicode" pitchFamily="34" charset="0"/>
              </a:rPr>
              <a:t>Database</a:t>
            </a:r>
          </a:p>
        </p:txBody>
      </p:sp>
      <p:sp>
        <p:nvSpPr>
          <p:cNvPr id="1159180" name="AutoShape 12"/>
          <p:cNvSpPr>
            <a:spLocks noChangeArrowheads="1"/>
          </p:cNvSpPr>
          <p:nvPr/>
        </p:nvSpPr>
        <p:spPr bwMode="auto">
          <a:xfrm>
            <a:off x="1498674" y="4728617"/>
            <a:ext cx="1371600" cy="685800"/>
          </a:xfrm>
          <a:prstGeom prst="flowChartMagneticDisk">
            <a:avLst/>
          </a:prstGeom>
          <a:noFill/>
          <a:ln w="28575">
            <a:solidFill>
              <a:schemeClr val="tx1"/>
            </a:solidFill>
            <a:round/>
            <a:headEnd/>
            <a:tailEnd/>
          </a:ln>
          <a:effectLst/>
        </p:spPr>
        <p:txBody>
          <a:bodyPr wrap="none" anchor="ctr"/>
          <a:lstStyle/>
          <a:p>
            <a:endParaRPr lang="en-GB"/>
          </a:p>
        </p:txBody>
      </p:sp>
      <p:sp>
        <p:nvSpPr>
          <p:cNvPr id="1159181" name="Text Box 13"/>
          <p:cNvSpPr txBox="1">
            <a:spLocks noChangeArrowheads="1"/>
          </p:cNvSpPr>
          <p:nvPr/>
        </p:nvSpPr>
        <p:spPr bwMode="auto">
          <a:xfrm>
            <a:off x="4045024" y="5155655"/>
            <a:ext cx="788988" cy="336550"/>
          </a:xfrm>
          <a:prstGeom prst="rect">
            <a:avLst/>
          </a:prstGeom>
          <a:noFill/>
          <a:ln w="9525">
            <a:noFill/>
            <a:miter lim="800000"/>
            <a:headEnd/>
            <a:tailEnd/>
          </a:ln>
          <a:effectLst/>
        </p:spPr>
        <p:txBody>
          <a:bodyPr wrap="none">
            <a:spAutoFit/>
          </a:bodyPr>
          <a:lstStyle/>
          <a:p>
            <a:pPr algn="l" eaLnBrk="1" hangingPunct="1"/>
            <a:r>
              <a:rPr lang="en-US" sz="1600" b="1">
                <a:latin typeface="Lucida Sans Unicode" pitchFamily="34" charset="0"/>
              </a:rPr>
              <a:t>Server</a:t>
            </a:r>
            <a:endParaRPr lang="en-GB" sz="1600" b="1">
              <a:latin typeface="Lucida Sans Unicode" pitchFamily="34" charset="0"/>
            </a:endParaRPr>
          </a:p>
        </p:txBody>
      </p:sp>
      <p:cxnSp>
        <p:nvCxnSpPr>
          <p:cNvPr id="1159182" name="AutoShape 14"/>
          <p:cNvCxnSpPr>
            <a:cxnSpLocks noChangeShapeType="1"/>
          </p:cNvCxnSpPr>
          <p:nvPr/>
        </p:nvCxnSpPr>
        <p:spPr bwMode="auto">
          <a:xfrm>
            <a:off x="1193874" y="3890417"/>
            <a:ext cx="4114800" cy="0"/>
          </a:xfrm>
          <a:prstGeom prst="straightConnector1">
            <a:avLst/>
          </a:prstGeom>
          <a:noFill/>
          <a:ln w="9525">
            <a:solidFill>
              <a:schemeClr val="tx1"/>
            </a:solidFill>
            <a:round/>
            <a:headEnd/>
            <a:tailEnd/>
          </a:ln>
          <a:effectLst/>
        </p:spPr>
      </p:cxnSp>
      <p:cxnSp>
        <p:nvCxnSpPr>
          <p:cNvPr id="1159183" name="AutoShape 15"/>
          <p:cNvCxnSpPr>
            <a:cxnSpLocks noChangeShapeType="1"/>
          </p:cNvCxnSpPr>
          <p:nvPr/>
        </p:nvCxnSpPr>
        <p:spPr bwMode="auto">
          <a:xfrm>
            <a:off x="3479874" y="3080792"/>
            <a:ext cx="1588" cy="809625"/>
          </a:xfrm>
          <a:prstGeom prst="straightConnector1">
            <a:avLst/>
          </a:prstGeom>
          <a:noFill/>
          <a:ln w="9525">
            <a:solidFill>
              <a:schemeClr val="tx1"/>
            </a:solidFill>
            <a:round/>
            <a:headEnd/>
            <a:tailEnd/>
          </a:ln>
          <a:effectLst/>
        </p:spPr>
      </p:cxnSp>
      <p:cxnSp>
        <p:nvCxnSpPr>
          <p:cNvPr id="1159184" name="AutoShape 16"/>
          <p:cNvCxnSpPr>
            <a:cxnSpLocks noChangeShapeType="1"/>
            <a:stCxn id="1159180" idx="4"/>
            <a:endCxn id="1159206" idx="2"/>
          </p:cNvCxnSpPr>
          <p:nvPr/>
        </p:nvCxnSpPr>
        <p:spPr bwMode="auto">
          <a:xfrm>
            <a:off x="2884562" y="5071517"/>
            <a:ext cx="504825" cy="3175"/>
          </a:xfrm>
          <a:prstGeom prst="straightConnector1">
            <a:avLst/>
          </a:prstGeom>
          <a:noFill/>
          <a:ln w="9525">
            <a:solidFill>
              <a:schemeClr val="tx1"/>
            </a:solidFill>
            <a:round/>
            <a:headEnd/>
            <a:tailEnd/>
          </a:ln>
          <a:effectLst/>
        </p:spPr>
      </p:cxnSp>
      <p:sp>
        <p:nvSpPr>
          <p:cNvPr id="1159185" name="Text Box 17"/>
          <p:cNvSpPr txBox="1">
            <a:spLocks noChangeArrowheads="1"/>
          </p:cNvSpPr>
          <p:nvPr/>
        </p:nvSpPr>
        <p:spPr bwMode="auto">
          <a:xfrm>
            <a:off x="1346274" y="3995192"/>
            <a:ext cx="2063750" cy="366713"/>
          </a:xfrm>
          <a:prstGeom prst="rect">
            <a:avLst/>
          </a:prstGeom>
          <a:noFill/>
          <a:ln w="9525">
            <a:noFill/>
            <a:miter lim="800000"/>
            <a:headEnd/>
            <a:tailEnd/>
          </a:ln>
          <a:effectLst/>
        </p:spPr>
        <p:txBody>
          <a:bodyPr wrap="none">
            <a:spAutoFit/>
          </a:bodyPr>
          <a:lstStyle/>
          <a:p>
            <a:pPr algn="l" eaLnBrk="1" hangingPunct="1"/>
            <a:r>
              <a:rPr lang="en-US" sz="1800">
                <a:latin typeface="Lucida Sans Unicode" pitchFamily="34" charset="0"/>
              </a:rPr>
              <a:t>Local Area Network</a:t>
            </a:r>
            <a:endParaRPr lang="en-GB" sz="1800">
              <a:latin typeface="Lucida Sans Unicode" pitchFamily="34" charset="0"/>
            </a:endParaRPr>
          </a:p>
        </p:txBody>
      </p:sp>
      <p:sp>
        <p:nvSpPr>
          <p:cNvPr id="1159186" name="AutoShape 18"/>
          <p:cNvSpPr>
            <a:spLocks noChangeArrowheads="1"/>
          </p:cNvSpPr>
          <p:nvPr/>
        </p:nvSpPr>
        <p:spPr bwMode="auto">
          <a:xfrm>
            <a:off x="5613474" y="4376192"/>
            <a:ext cx="1905000" cy="12192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187" name="Text Box 19"/>
          <p:cNvSpPr txBox="1">
            <a:spLocks noChangeArrowheads="1"/>
          </p:cNvSpPr>
          <p:nvPr/>
        </p:nvSpPr>
        <p:spPr bwMode="auto">
          <a:xfrm>
            <a:off x="5686499" y="5171530"/>
            <a:ext cx="1204913" cy="336550"/>
          </a:xfrm>
          <a:prstGeom prst="rect">
            <a:avLst/>
          </a:prstGeom>
          <a:noFill/>
          <a:ln w="9525">
            <a:noFill/>
            <a:miter lim="800000"/>
            <a:headEnd/>
            <a:tailEnd/>
          </a:ln>
          <a:effectLst/>
        </p:spPr>
        <p:txBody>
          <a:bodyPr>
            <a:spAutoFit/>
          </a:bodyPr>
          <a:lstStyle/>
          <a:p>
            <a:pPr algn="l" eaLnBrk="1" hangingPunct="1"/>
            <a:r>
              <a:rPr lang="en-US" sz="1600" b="1">
                <a:latin typeface="Lucida Sans Unicode" pitchFamily="34" charset="0"/>
              </a:rPr>
              <a:t>Gateway</a:t>
            </a:r>
            <a:endParaRPr lang="en-GB" sz="1600" b="1">
              <a:latin typeface="Lucida Sans Unicode" pitchFamily="34" charset="0"/>
            </a:endParaRPr>
          </a:p>
        </p:txBody>
      </p:sp>
      <p:cxnSp>
        <p:nvCxnSpPr>
          <p:cNvPr id="1159188" name="AutoShape 20"/>
          <p:cNvCxnSpPr>
            <a:cxnSpLocks noChangeShapeType="1"/>
            <a:stCxn id="1159206" idx="4"/>
            <a:endCxn id="1159186" idx="2"/>
          </p:cNvCxnSpPr>
          <p:nvPr/>
        </p:nvCxnSpPr>
        <p:spPr bwMode="auto">
          <a:xfrm>
            <a:off x="5295974" y="5074692"/>
            <a:ext cx="303213" cy="0"/>
          </a:xfrm>
          <a:prstGeom prst="straightConnector1">
            <a:avLst/>
          </a:prstGeom>
          <a:noFill/>
          <a:ln w="9525">
            <a:solidFill>
              <a:schemeClr val="tx1"/>
            </a:solidFill>
            <a:round/>
            <a:headEnd/>
            <a:tailEnd/>
          </a:ln>
          <a:effectLst/>
        </p:spPr>
      </p:cxnSp>
      <p:cxnSp>
        <p:nvCxnSpPr>
          <p:cNvPr id="1159189" name="AutoShape 21"/>
          <p:cNvCxnSpPr>
            <a:cxnSpLocks noChangeShapeType="1"/>
            <a:stCxn id="1159186" idx="1"/>
            <a:endCxn id="1159177" idx="3"/>
          </p:cNvCxnSpPr>
          <p:nvPr/>
        </p:nvCxnSpPr>
        <p:spPr bwMode="auto">
          <a:xfrm flipV="1">
            <a:off x="6477074" y="3095080"/>
            <a:ext cx="4763" cy="1446212"/>
          </a:xfrm>
          <a:prstGeom prst="straightConnector1">
            <a:avLst/>
          </a:prstGeom>
          <a:noFill/>
          <a:ln w="9525">
            <a:solidFill>
              <a:schemeClr val="tx1"/>
            </a:solidFill>
            <a:round/>
            <a:headEnd/>
            <a:tailEnd/>
          </a:ln>
          <a:effectLst/>
        </p:spPr>
      </p:cxnSp>
      <p:sp>
        <p:nvSpPr>
          <p:cNvPr id="1159190" name="Text Box 22"/>
          <p:cNvSpPr txBox="1">
            <a:spLocks noChangeArrowheads="1"/>
          </p:cNvSpPr>
          <p:nvPr/>
        </p:nvSpPr>
        <p:spPr bwMode="auto">
          <a:xfrm>
            <a:off x="6527874" y="3690392"/>
            <a:ext cx="895350" cy="366713"/>
          </a:xfrm>
          <a:prstGeom prst="rect">
            <a:avLst/>
          </a:prstGeom>
          <a:noFill/>
          <a:ln w="9525">
            <a:noFill/>
            <a:miter lim="800000"/>
            <a:headEnd/>
            <a:tailEnd/>
          </a:ln>
          <a:effectLst/>
        </p:spPr>
        <p:txBody>
          <a:bodyPr wrap="none">
            <a:spAutoFit/>
          </a:bodyPr>
          <a:lstStyle/>
          <a:p>
            <a:pPr algn="l" eaLnBrk="1" hangingPunct="1"/>
            <a:r>
              <a:rPr lang="en-US" sz="1800">
                <a:latin typeface="Lucida Sans Unicode" pitchFamily="34" charset="0"/>
              </a:rPr>
              <a:t>Internet</a:t>
            </a:r>
            <a:endParaRPr lang="en-GB" sz="1800">
              <a:latin typeface="Lucida Sans Unicode" pitchFamily="34" charset="0"/>
            </a:endParaRPr>
          </a:p>
        </p:txBody>
      </p:sp>
      <p:grpSp>
        <p:nvGrpSpPr>
          <p:cNvPr id="1159191" name="Group 23"/>
          <p:cNvGrpSpPr>
            <a:grpSpLocks/>
          </p:cNvGrpSpPr>
          <p:nvPr/>
        </p:nvGrpSpPr>
        <p:grpSpPr bwMode="auto">
          <a:xfrm>
            <a:off x="1641549" y="1842542"/>
            <a:ext cx="838200" cy="514350"/>
            <a:chOff x="960" y="2928"/>
            <a:chExt cx="528" cy="324"/>
          </a:xfrm>
        </p:grpSpPr>
        <p:sp>
          <p:nvSpPr>
            <p:cNvPr id="1159192" name="Rectangle 24"/>
            <p:cNvSpPr>
              <a:spLocks noChangeArrowheads="1"/>
            </p:cNvSpPr>
            <p:nvPr/>
          </p:nvSpPr>
          <p:spPr bwMode="auto">
            <a:xfrm>
              <a:off x="1036" y="2928"/>
              <a:ext cx="452"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193" name="Rectangle 25"/>
            <p:cNvSpPr>
              <a:spLocks noChangeArrowheads="1"/>
            </p:cNvSpPr>
            <p:nvPr/>
          </p:nvSpPr>
          <p:spPr bwMode="auto">
            <a:xfrm>
              <a:off x="960" y="2990"/>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194" name="Rectangle 26"/>
            <p:cNvSpPr>
              <a:spLocks noChangeArrowheads="1"/>
            </p:cNvSpPr>
            <p:nvPr/>
          </p:nvSpPr>
          <p:spPr bwMode="auto">
            <a:xfrm>
              <a:off x="960" y="3121"/>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195" name="Rectangle 27"/>
            <p:cNvSpPr>
              <a:spLocks noChangeArrowheads="1"/>
            </p:cNvSpPr>
            <p:nvPr/>
          </p:nvSpPr>
          <p:spPr bwMode="auto">
            <a:xfrm>
              <a:off x="1198" y="3013"/>
              <a:ext cx="128"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UI</a:t>
              </a:r>
              <a:endParaRPr lang="en-GB" sz="1600">
                <a:cs typeface="Lucida Sans Unicode" pitchFamily="34" charset="0"/>
              </a:endParaRPr>
            </a:p>
          </p:txBody>
        </p:sp>
      </p:grpSp>
      <p:grpSp>
        <p:nvGrpSpPr>
          <p:cNvPr id="1159196" name="Group 28"/>
          <p:cNvGrpSpPr>
            <a:grpSpLocks/>
          </p:cNvGrpSpPr>
          <p:nvPr/>
        </p:nvGrpSpPr>
        <p:grpSpPr bwMode="auto">
          <a:xfrm>
            <a:off x="2936949" y="1842542"/>
            <a:ext cx="838200" cy="514350"/>
            <a:chOff x="960" y="2928"/>
            <a:chExt cx="528" cy="324"/>
          </a:xfrm>
        </p:grpSpPr>
        <p:sp>
          <p:nvSpPr>
            <p:cNvPr id="1159197" name="Rectangle 29"/>
            <p:cNvSpPr>
              <a:spLocks noChangeArrowheads="1"/>
            </p:cNvSpPr>
            <p:nvPr/>
          </p:nvSpPr>
          <p:spPr bwMode="auto">
            <a:xfrm>
              <a:off x="1036" y="2928"/>
              <a:ext cx="452"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198" name="Rectangle 30"/>
            <p:cNvSpPr>
              <a:spLocks noChangeArrowheads="1"/>
            </p:cNvSpPr>
            <p:nvPr/>
          </p:nvSpPr>
          <p:spPr bwMode="auto">
            <a:xfrm>
              <a:off x="960" y="2990"/>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199" name="Rectangle 31"/>
            <p:cNvSpPr>
              <a:spLocks noChangeArrowheads="1"/>
            </p:cNvSpPr>
            <p:nvPr/>
          </p:nvSpPr>
          <p:spPr bwMode="auto">
            <a:xfrm>
              <a:off x="960" y="3121"/>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0" name="Rectangle 32"/>
            <p:cNvSpPr>
              <a:spLocks noChangeArrowheads="1"/>
            </p:cNvSpPr>
            <p:nvPr/>
          </p:nvSpPr>
          <p:spPr bwMode="auto">
            <a:xfrm>
              <a:off x="1198" y="3013"/>
              <a:ext cx="128"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UI</a:t>
              </a:r>
              <a:endParaRPr lang="en-GB" sz="1600">
                <a:cs typeface="Lucida Sans Unicode" pitchFamily="34" charset="0"/>
              </a:endParaRPr>
            </a:p>
          </p:txBody>
        </p:sp>
      </p:grpSp>
      <p:grpSp>
        <p:nvGrpSpPr>
          <p:cNvPr id="1159201" name="Group 33"/>
          <p:cNvGrpSpPr>
            <a:grpSpLocks/>
          </p:cNvGrpSpPr>
          <p:nvPr/>
        </p:nvGrpSpPr>
        <p:grpSpPr bwMode="auto">
          <a:xfrm>
            <a:off x="4308549" y="1842542"/>
            <a:ext cx="838200" cy="514350"/>
            <a:chOff x="960" y="2928"/>
            <a:chExt cx="528" cy="324"/>
          </a:xfrm>
        </p:grpSpPr>
        <p:sp>
          <p:nvSpPr>
            <p:cNvPr id="1159202" name="Rectangle 34"/>
            <p:cNvSpPr>
              <a:spLocks noChangeArrowheads="1"/>
            </p:cNvSpPr>
            <p:nvPr/>
          </p:nvSpPr>
          <p:spPr bwMode="auto">
            <a:xfrm>
              <a:off x="1036" y="2928"/>
              <a:ext cx="452"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3" name="Rectangle 35"/>
            <p:cNvSpPr>
              <a:spLocks noChangeArrowheads="1"/>
            </p:cNvSpPr>
            <p:nvPr/>
          </p:nvSpPr>
          <p:spPr bwMode="auto">
            <a:xfrm>
              <a:off x="960" y="2990"/>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4" name="Rectangle 36"/>
            <p:cNvSpPr>
              <a:spLocks noChangeArrowheads="1"/>
            </p:cNvSpPr>
            <p:nvPr/>
          </p:nvSpPr>
          <p:spPr bwMode="auto">
            <a:xfrm>
              <a:off x="960" y="3121"/>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5" name="Rectangle 37"/>
            <p:cNvSpPr>
              <a:spLocks noChangeArrowheads="1"/>
            </p:cNvSpPr>
            <p:nvPr/>
          </p:nvSpPr>
          <p:spPr bwMode="auto">
            <a:xfrm>
              <a:off x="1198" y="3013"/>
              <a:ext cx="128"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UI</a:t>
              </a:r>
              <a:endParaRPr lang="en-GB" sz="1600">
                <a:cs typeface="Lucida Sans Unicode" pitchFamily="34" charset="0"/>
              </a:endParaRPr>
            </a:p>
          </p:txBody>
        </p:sp>
      </p:grpSp>
      <p:sp>
        <p:nvSpPr>
          <p:cNvPr id="1159206" name="AutoShape 38"/>
          <p:cNvSpPr>
            <a:spLocks noChangeArrowheads="1"/>
          </p:cNvSpPr>
          <p:nvPr/>
        </p:nvSpPr>
        <p:spPr bwMode="auto">
          <a:xfrm>
            <a:off x="3403674" y="4376192"/>
            <a:ext cx="2057400" cy="12192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59207" name="Rectangle 39"/>
          <p:cNvSpPr>
            <a:spLocks noChangeArrowheads="1"/>
          </p:cNvSpPr>
          <p:nvPr/>
        </p:nvSpPr>
        <p:spPr bwMode="auto">
          <a:xfrm>
            <a:off x="3702124" y="4652417"/>
            <a:ext cx="1403350" cy="514350"/>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8" name="Rectangle 40"/>
          <p:cNvSpPr>
            <a:spLocks noChangeArrowheads="1"/>
          </p:cNvSpPr>
          <p:nvPr/>
        </p:nvSpPr>
        <p:spPr bwMode="auto">
          <a:xfrm>
            <a:off x="3584649" y="4750842"/>
            <a:ext cx="241300" cy="119063"/>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09" name="Rectangle 41"/>
          <p:cNvSpPr>
            <a:spLocks noChangeArrowheads="1"/>
          </p:cNvSpPr>
          <p:nvPr/>
        </p:nvSpPr>
        <p:spPr bwMode="auto">
          <a:xfrm>
            <a:off x="3584649" y="4958805"/>
            <a:ext cx="241300" cy="109537"/>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0" name="Rectangle 42"/>
          <p:cNvSpPr>
            <a:spLocks noChangeArrowheads="1"/>
          </p:cNvSpPr>
          <p:nvPr/>
        </p:nvSpPr>
        <p:spPr bwMode="auto">
          <a:xfrm>
            <a:off x="3891037" y="4787355"/>
            <a:ext cx="1082675" cy="244475"/>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Registration</a:t>
            </a:r>
            <a:endParaRPr lang="en-GB" sz="1600">
              <a:cs typeface="Lucida Sans Unicode" pitchFamily="34" charset="0"/>
            </a:endParaRPr>
          </a:p>
        </p:txBody>
      </p:sp>
      <p:sp>
        <p:nvSpPr>
          <p:cNvPr id="1159211" name="Rectangle 43"/>
          <p:cNvSpPr>
            <a:spLocks noChangeArrowheads="1"/>
          </p:cNvSpPr>
          <p:nvPr/>
        </p:nvSpPr>
        <p:spPr bwMode="auto">
          <a:xfrm>
            <a:off x="5805562" y="4652417"/>
            <a:ext cx="1403350" cy="514350"/>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2" name="Rectangle 44"/>
          <p:cNvSpPr>
            <a:spLocks noChangeArrowheads="1"/>
          </p:cNvSpPr>
          <p:nvPr/>
        </p:nvSpPr>
        <p:spPr bwMode="auto">
          <a:xfrm>
            <a:off x="5688087" y="4750842"/>
            <a:ext cx="241300" cy="119063"/>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3" name="Rectangle 45"/>
          <p:cNvSpPr>
            <a:spLocks noChangeArrowheads="1"/>
          </p:cNvSpPr>
          <p:nvPr/>
        </p:nvSpPr>
        <p:spPr bwMode="auto">
          <a:xfrm>
            <a:off x="5688087" y="4958805"/>
            <a:ext cx="241300" cy="109537"/>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4" name="Rectangle 46"/>
          <p:cNvSpPr>
            <a:spLocks noChangeArrowheads="1"/>
          </p:cNvSpPr>
          <p:nvPr/>
        </p:nvSpPr>
        <p:spPr bwMode="auto">
          <a:xfrm>
            <a:off x="5994474" y="4787355"/>
            <a:ext cx="696913" cy="244475"/>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Firewall</a:t>
            </a:r>
            <a:endParaRPr lang="en-GB" sz="1600">
              <a:cs typeface="Lucida Sans Unicode" pitchFamily="34" charset="0"/>
            </a:endParaRPr>
          </a:p>
        </p:txBody>
      </p:sp>
      <p:grpSp>
        <p:nvGrpSpPr>
          <p:cNvPr id="1159215" name="Group 47"/>
          <p:cNvGrpSpPr>
            <a:grpSpLocks/>
          </p:cNvGrpSpPr>
          <p:nvPr/>
        </p:nvGrpSpPr>
        <p:grpSpPr bwMode="auto">
          <a:xfrm>
            <a:off x="6051624" y="1842542"/>
            <a:ext cx="838200" cy="514350"/>
            <a:chOff x="960" y="2928"/>
            <a:chExt cx="528" cy="324"/>
          </a:xfrm>
        </p:grpSpPr>
        <p:sp>
          <p:nvSpPr>
            <p:cNvPr id="1159216" name="Rectangle 48"/>
            <p:cNvSpPr>
              <a:spLocks noChangeArrowheads="1"/>
            </p:cNvSpPr>
            <p:nvPr/>
          </p:nvSpPr>
          <p:spPr bwMode="auto">
            <a:xfrm>
              <a:off x="1036" y="2928"/>
              <a:ext cx="452"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7" name="Rectangle 49"/>
            <p:cNvSpPr>
              <a:spLocks noChangeArrowheads="1"/>
            </p:cNvSpPr>
            <p:nvPr/>
          </p:nvSpPr>
          <p:spPr bwMode="auto">
            <a:xfrm>
              <a:off x="960" y="2990"/>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8" name="Rectangle 50"/>
            <p:cNvSpPr>
              <a:spLocks noChangeArrowheads="1"/>
            </p:cNvSpPr>
            <p:nvPr/>
          </p:nvSpPr>
          <p:spPr bwMode="auto">
            <a:xfrm>
              <a:off x="960" y="3121"/>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59219" name="Rectangle 51"/>
            <p:cNvSpPr>
              <a:spLocks noChangeArrowheads="1"/>
            </p:cNvSpPr>
            <p:nvPr/>
          </p:nvSpPr>
          <p:spPr bwMode="auto">
            <a:xfrm>
              <a:off x="1198" y="3013"/>
              <a:ext cx="128"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UI</a:t>
              </a:r>
              <a:endParaRPr lang="en-GB" sz="1600">
                <a:cs typeface="Lucida Sans Unicode" pitchFamily="34" charset="0"/>
              </a:endParaRPr>
            </a:p>
          </p:txBody>
        </p:sp>
      </p:grpSp>
      <p:cxnSp>
        <p:nvCxnSpPr>
          <p:cNvPr id="1159220" name="AutoShape 52"/>
          <p:cNvCxnSpPr>
            <a:cxnSpLocks noChangeShapeType="1"/>
          </p:cNvCxnSpPr>
          <p:nvPr/>
        </p:nvCxnSpPr>
        <p:spPr bwMode="auto">
          <a:xfrm>
            <a:off x="2108274" y="3080792"/>
            <a:ext cx="1588" cy="809625"/>
          </a:xfrm>
          <a:prstGeom prst="straightConnector1">
            <a:avLst/>
          </a:prstGeom>
          <a:noFill/>
          <a:ln w="9525">
            <a:solidFill>
              <a:schemeClr val="tx1"/>
            </a:solidFill>
            <a:round/>
            <a:headEnd/>
            <a:tailEnd/>
          </a:ln>
          <a:effectLst/>
        </p:spPr>
      </p:cxnSp>
      <p:cxnSp>
        <p:nvCxnSpPr>
          <p:cNvPr id="1159221" name="AutoShape 53"/>
          <p:cNvCxnSpPr>
            <a:cxnSpLocks noChangeShapeType="1"/>
          </p:cNvCxnSpPr>
          <p:nvPr/>
        </p:nvCxnSpPr>
        <p:spPr bwMode="auto">
          <a:xfrm>
            <a:off x="4699074" y="3080792"/>
            <a:ext cx="1588" cy="809625"/>
          </a:xfrm>
          <a:prstGeom prst="straightConnector1">
            <a:avLst/>
          </a:prstGeom>
          <a:noFill/>
          <a:ln w="9525">
            <a:solidFill>
              <a:schemeClr val="tx1"/>
            </a:solidFill>
            <a:round/>
            <a:headEnd/>
            <a:tailEnd/>
          </a:ln>
          <a:effectLst/>
        </p:spPr>
      </p:cxnSp>
      <p:cxnSp>
        <p:nvCxnSpPr>
          <p:cNvPr id="1159222" name="AutoShape 54"/>
          <p:cNvCxnSpPr>
            <a:cxnSpLocks noChangeShapeType="1"/>
            <a:stCxn id="1159206" idx="1"/>
          </p:cNvCxnSpPr>
          <p:nvPr/>
        </p:nvCxnSpPr>
        <p:spPr bwMode="auto">
          <a:xfrm flipV="1">
            <a:off x="4343474" y="3880892"/>
            <a:ext cx="1588" cy="660400"/>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2853905063"/>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915150" y="6400800"/>
            <a:ext cx="1905000" cy="304800"/>
          </a:xfrm>
          <a:prstGeom prst="rect">
            <a:avLst/>
          </a:prstGeom>
        </p:spPr>
        <p:txBody>
          <a:bodyPr/>
          <a:lstStyle/>
          <a:p>
            <a:fld id="{AC9C86AF-4EEF-4224-8CFE-739D4A475502}" type="slidenum">
              <a:rPr lang="en-GB" altLang="sv-SE"/>
              <a:pPr/>
              <a:t>103</a:t>
            </a:fld>
            <a:endParaRPr lang="en-GB" altLang="sv-SE"/>
          </a:p>
        </p:txBody>
      </p:sp>
      <p:sp>
        <p:nvSpPr>
          <p:cNvPr id="1156100" name="Text Box 4"/>
          <p:cNvSpPr txBox="1">
            <a:spLocks noChangeArrowheads="1"/>
          </p:cNvSpPr>
          <p:nvPr/>
        </p:nvSpPr>
        <p:spPr bwMode="auto">
          <a:xfrm>
            <a:off x="468313" y="5876925"/>
            <a:ext cx="6696075" cy="396875"/>
          </a:xfrm>
          <a:prstGeom prst="rect">
            <a:avLst/>
          </a:prstGeom>
          <a:solidFill>
            <a:srgbClr val="FFFFFF">
              <a:alpha val="50000"/>
            </a:srgbClr>
          </a:solidFill>
          <a:ln>
            <a:noFill/>
          </a:ln>
          <a:effectLst/>
          <a:extLs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sv-SE" sz="2000" i="1">
                <a:latin typeface="Lucida Sans Unicode" panose="020B0602030504020204" pitchFamily="34" charset="0"/>
              </a:rPr>
              <a:t>                                                                 </a:t>
            </a:r>
          </a:p>
        </p:txBody>
      </p:sp>
      <p:sp>
        <p:nvSpPr>
          <p:cNvPr id="1156099" name="Rectangle 3"/>
          <p:cNvSpPr>
            <a:spLocks noGrp="1" noChangeArrowheads="1"/>
          </p:cNvSpPr>
          <p:nvPr>
            <p:ph type="body" idx="1"/>
          </p:nvPr>
        </p:nvSpPr>
        <p:spPr>
          <a:xfrm>
            <a:off x="683568" y="996226"/>
            <a:ext cx="7704534" cy="5724699"/>
          </a:xfrm>
          <a:solidFill>
            <a:schemeClr val="bg1"/>
          </a:solidFill>
        </p:spPr>
        <p:txBody>
          <a:bodyPr/>
          <a:lstStyle/>
          <a:p>
            <a:pPr>
              <a:lnSpc>
                <a:spcPct val="120000"/>
              </a:lnSpc>
            </a:pPr>
            <a:r>
              <a:rPr lang="en-US" altLang="sv-SE" sz="2000" dirty="0" smtClean="0"/>
              <a:t>Understand </a:t>
            </a:r>
            <a:r>
              <a:rPr lang="en-US" altLang="sv-SE" sz="2000" dirty="0"/>
              <a:t>the </a:t>
            </a:r>
            <a:r>
              <a:rPr lang="en-US" altLang="sv-SE" sz="2000" b="1" dirty="0"/>
              <a:t>drivers</a:t>
            </a:r>
            <a:r>
              <a:rPr lang="en-US" altLang="sv-SE" sz="2000" dirty="0"/>
              <a:t> for the project </a:t>
            </a:r>
            <a:r>
              <a:rPr lang="en-US" altLang="sv-SE" sz="1800" dirty="0"/>
              <a:t>(business, politics</a:t>
            </a:r>
            <a:r>
              <a:rPr lang="en-US" altLang="sv-SE" sz="2000" dirty="0" smtClean="0"/>
              <a:t>)</a:t>
            </a:r>
          </a:p>
          <a:p>
            <a:pPr>
              <a:lnSpc>
                <a:spcPct val="120000"/>
              </a:lnSpc>
            </a:pPr>
            <a:r>
              <a:rPr lang="en-US" altLang="sv-SE" sz="2000" dirty="0"/>
              <a:t>Get stakeholder involvement early and often</a:t>
            </a:r>
          </a:p>
          <a:p>
            <a:pPr>
              <a:lnSpc>
                <a:spcPct val="120000"/>
              </a:lnSpc>
            </a:pPr>
            <a:r>
              <a:rPr lang="en-US" altLang="sv-SE" sz="2000" dirty="0" smtClean="0"/>
              <a:t>Understand </a:t>
            </a:r>
            <a:r>
              <a:rPr lang="en-US" altLang="sv-SE" sz="2000" dirty="0"/>
              <a:t>the requirements incl. quality properties</a:t>
            </a:r>
          </a:p>
          <a:p>
            <a:pPr lvl="1">
              <a:lnSpc>
                <a:spcPct val="120000"/>
              </a:lnSpc>
            </a:pPr>
            <a:r>
              <a:rPr lang="en-US" altLang="sv-SE" sz="1800" dirty="0"/>
              <a:t>SMART &amp; prioritized</a:t>
            </a:r>
          </a:p>
          <a:p>
            <a:pPr>
              <a:lnSpc>
                <a:spcPct val="120000"/>
              </a:lnSpc>
            </a:pPr>
            <a:r>
              <a:rPr lang="en-US" altLang="sv-SE" sz="2000" dirty="0"/>
              <a:t>Develop iteratively and incrementally</a:t>
            </a:r>
          </a:p>
          <a:p>
            <a:pPr>
              <a:lnSpc>
                <a:spcPct val="120000"/>
              </a:lnSpc>
            </a:pPr>
            <a:r>
              <a:rPr lang="en-US" altLang="sv-SE" sz="2000" dirty="0"/>
              <a:t>Describe architecture using multiple views</a:t>
            </a:r>
          </a:p>
          <a:p>
            <a:pPr lvl="1">
              <a:lnSpc>
                <a:spcPct val="120000"/>
              </a:lnSpc>
            </a:pPr>
            <a:r>
              <a:rPr lang="en-US" altLang="sv-SE" sz="1800" dirty="0"/>
              <a:t>abstract, but precise, design decisions &amp; rationale</a:t>
            </a:r>
          </a:p>
          <a:p>
            <a:pPr>
              <a:lnSpc>
                <a:spcPct val="120000"/>
              </a:lnSpc>
            </a:pPr>
            <a:r>
              <a:rPr lang="en-US" altLang="sv-SE" sz="2000" dirty="0"/>
              <a:t>Design for change </a:t>
            </a:r>
            <a:r>
              <a:rPr lang="en-US" altLang="sv-SE" sz="1800" dirty="0"/>
              <a:t>(modularity, low coupling, inform. hiding)</a:t>
            </a:r>
          </a:p>
          <a:p>
            <a:pPr>
              <a:lnSpc>
                <a:spcPct val="120000"/>
              </a:lnSpc>
            </a:pPr>
            <a:r>
              <a:rPr lang="en-US" altLang="sv-SE" sz="2000" dirty="0" smtClean="0"/>
              <a:t>Analyze </a:t>
            </a:r>
            <a:r>
              <a:rPr lang="en-US" altLang="sv-SE" sz="2000" dirty="0"/>
              <a:t>in an early stage </a:t>
            </a:r>
            <a:r>
              <a:rPr lang="en-US" altLang="sv-SE" sz="1800" dirty="0"/>
              <a:t>(use </a:t>
            </a:r>
            <a:r>
              <a:rPr lang="en-US" altLang="sv-SE" sz="1800" dirty="0" err="1"/>
              <a:t>maths</a:t>
            </a:r>
            <a:r>
              <a:rPr lang="en-US" altLang="sv-SE" sz="1800" dirty="0"/>
              <a:t>! and scenarios)</a:t>
            </a:r>
          </a:p>
          <a:p>
            <a:pPr>
              <a:lnSpc>
                <a:spcPct val="120000"/>
              </a:lnSpc>
            </a:pPr>
            <a:r>
              <a:rPr lang="en-US" altLang="sv-SE" sz="2000" b="1" dirty="0"/>
              <a:t>Simplify, simplify, simplify</a:t>
            </a:r>
          </a:p>
          <a:p>
            <a:pPr>
              <a:lnSpc>
                <a:spcPct val="120000"/>
              </a:lnSpc>
            </a:pPr>
            <a:r>
              <a:rPr lang="en-US" altLang="sv-SE" sz="2000" dirty="0"/>
              <a:t>Regularly update planning and risk analysis</a:t>
            </a:r>
          </a:p>
          <a:p>
            <a:pPr>
              <a:lnSpc>
                <a:spcPct val="120000"/>
              </a:lnSpc>
            </a:pPr>
            <a:r>
              <a:rPr lang="en-US" altLang="sv-SE" sz="2000" dirty="0"/>
              <a:t>Monitor that architecture is implemented</a:t>
            </a:r>
          </a:p>
          <a:p>
            <a:pPr>
              <a:lnSpc>
                <a:spcPct val="120000"/>
              </a:lnSpc>
            </a:pPr>
            <a:r>
              <a:rPr lang="en-US" altLang="sv-SE" sz="2000" dirty="0"/>
              <a:t>Get </a:t>
            </a:r>
            <a:r>
              <a:rPr lang="en-US" altLang="sv-SE" sz="2000" b="1" dirty="0"/>
              <a:t>good people</a:t>
            </a:r>
            <a:r>
              <a:rPr lang="en-US" altLang="sv-SE" sz="2000" dirty="0"/>
              <a:t>, make them </a:t>
            </a:r>
            <a:r>
              <a:rPr lang="en-US" altLang="sv-SE" sz="2000" dirty="0" smtClean="0"/>
              <a:t>happy </a:t>
            </a:r>
            <a:r>
              <a:rPr lang="en-US" altLang="sv-SE" sz="2000" dirty="0"/>
              <a:t>set them loose</a:t>
            </a:r>
            <a:endParaRPr lang="en-GB" altLang="sv-SE" sz="2000" dirty="0"/>
          </a:p>
        </p:txBody>
      </p:sp>
      <p:sp>
        <p:nvSpPr>
          <p:cNvPr id="1156098" name="Rectangle 2"/>
          <p:cNvSpPr>
            <a:spLocks noGrp="1" noChangeArrowheads="1"/>
          </p:cNvSpPr>
          <p:nvPr>
            <p:ph type="title"/>
          </p:nvPr>
        </p:nvSpPr>
        <p:spPr>
          <a:xfrm>
            <a:off x="0" y="354236"/>
            <a:ext cx="9144000" cy="698500"/>
          </a:xfrm>
          <a:solidFill>
            <a:schemeClr val="bg1"/>
          </a:solidFill>
        </p:spPr>
        <p:txBody>
          <a:bodyPr/>
          <a:lstStyle/>
          <a:p>
            <a:pPr algn="ctr"/>
            <a:r>
              <a:rPr lang="en-US" altLang="sv-SE" sz="3600" dirty="0"/>
              <a:t>Summary of key architecting practices</a:t>
            </a:r>
            <a:endParaRPr lang="en-GB" altLang="sv-SE" sz="3600" dirty="0"/>
          </a:p>
        </p:txBody>
      </p:sp>
    </p:spTree>
    <p:extLst>
      <p:ext uri="{BB962C8B-B14F-4D97-AF65-F5344CB8AC3E}">
        <p14:creationId xmlns:p14="http://schemas.microsoft.com/office/powerpoint/2010/main" val="297132097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in two dimensions</a:t>
            </a:r>
            <a:endParaRPr lang="sv-SE"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11</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11</a:t>
            </a:fld>
            <a:endParaRPr lang="en-US"/>
          </a:p>
        </p:txBody>
      </p:sp>
      <p:pic>
        <p:nvPicPr>
          <p:cNvPr id="1026050" name="Picture 2" descr="http://i.stack.imgur.com/rCw4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3248" y="1355725"/>
            <a:ext cx="6371166"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648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p:cNvSpPr>
            <a:spLocks noGrp="1"/>
          </p:cNvSpPr>
          <p:nvPr>
            <p:ph type="sldNum" sz="quarter" idx="10"/>
          </p:nvPr>
        </p:nvSpPr>
        <p:spPr>
          <a:noFill/>
        </p:spPr>
        <p:txBody>
          <a:bodyPr/>
          <a:lstStyle/>
          <a:p>
            <a:fld id="{8448D1C4-C85D-4334-8C24-A0C2F2210DCE}" type="slidenum">
              <a:rPr lang="en-US" smtClean="0"/>
              <a:pPr/>
              <a:t>12</a:t>
            </a:fld>
            <a:endParaRPr lang="en-US" smtClean="0"/>
          </a:p>
        </p:txBody>
      </p:sp>
      <p:sp>
        <p:nvSpPr>
          <p:cNvPr id="47107" name="Footer Placeholder 3"/>
          <p:cNvSpPr>
            <a:spLocks noGrp="1"/>
          </p:cNvSpPr>
          <p:nvPr>
            <p:ph type="ftr" sz="quarter" idx="11"/>
          </p:nvPr>
        </p:nvSpPr>
        <p:spPr>
          <a:noFill/>
        </p:spPr>
        <p:txBody>
          <a:bodyPr/>
          <a:lstStyle/>
          <a:p>
            <a:r>
              <a:rPr lang="en-US" smtClean="0"/>
              <a:t>MRV Chaudron</a:t>
            </a:r>
          </a:p>
          <a:p>
            <a:r>
              <a:rPr lang="en-US" sz="1000" i="1" smtClean="0"/>
              <a:t>Sheet </a:t>
            </a:r>
            <a:fld id="{920AAB97-34DA-4618-90DF-67D80B8AE1B1}" type="slidenum">
              <a:rPr lang="en-US" sz="1000" i="1" smtClean="0"/>
              <a:pPr/>
              <a:t>12</a:t>
            </a:fld>
            <a:endParaRPr lang="en-US" sz="1000" i="1" smtClean="0"/>
          </a:p>
        </p:txBody>
      </p:sp>
      <p:sp>
        <p:nvSpPr>
          <p:cNvPr id="47108" name="Rectangle 2"/>
          <p:cNvSpPr>
            <a:spLocks noGrp="1" noChangeArrowheads="1"/>
          </p:cNvSpPr>
          <p:nvPr>
            <p:ph type="title"/>
          </p:nvPr>
        </p:nvSpPr>
        <p:spPr>
          <a:xfrm>
            <a:off x="342900" y="787400"/>
            <a:ext cx="8551863" cy="749300"/>
          </a:xfrm>
        </p:spPr>
        <p:txBody>
          <a:bodyPr/>
          <a:lstStyle/>
          <a:p>
            <a:pPr algn="ctr" eaLnBrk="1" hangingPunct="1"/>
            <a:r>
              <a:rPr lang="en-US" sz="3600" smtClean="0"/>
              <a:t>A Component-based Reference Architecture for Computer Games </a:t>
            </a:r>
            <a:br>
              <a:rPr lang="en-US" sz="3600" smtClean="0"/>
            </a:br>
            <a:r>
              <a:rPr lang="en-US" sz="1600" smtClean="0"/>
              <a:t>(E. Folmer, 2007)</a:t>
            </a:r>
            <a:endParaRPr lang="nl-NL" sz="1600" smtClean="0"/>
          </a:p>
        </p:txBody>
      </p:sp>
      <p:pic>
        <p:nvPicPr>
          <p:cNvPr id="47109" name="Picture 3"/>
          <p:cNvPicPr>
            <a:picLocks noChangeAspect="1" noChangeArrowheads="1"/>
          </p:cNvPicPr>
          <p:nvPr/>
        </p:nvPicPr>
        <p:blipFill>
          <a:blip r:embed="rId3"/>
          <a:srcRect/>
          <a:stretch>
            <a:fillRect/>
          </a:stretch>
        </p:blipFill>
        <p:spPr bwMode="auto">
          <a:xfrm>
            <a:off x="971550" y="2041525"/>
            <a:ext cx="7724775" cy="4772025"/>
          </a:xfrm>
          <a:prstGeom prst="rect">
            <a:avLst/>
          </a:prstGeom>
          <a:noFill/>
          <a:ln w="9525" algn="ctr">
            <a:noFill/>
            <a:miter lim="800000"/>
            <a:headEnd/>
            <a:tailEnd/>
          </a:ln>
        </p:spPr>
      </p:pic>
      <p:grpSp>
        <p:nvGrpSpPr>
          <p:cNvPr id="2" name="Group 7"/>
          <p:cNvGrpSpPr>
            <a:grpSpLocks/>
          </p:cNvGrpSpPr>
          <p:nvPr/>
        </p:nvGrpSpPr>
        <p:grpSpPr bwMode="auto">
          <a:xfrm>
            <a:off x="395288" y="2173288"/>
            <a:ext cx="612775" cy="3252787"/>
            <a:chOff x="271" y="1290"/>
            <a:chExt cx="386" cy="2049"/>
          </a:xfrm>
        </p:grpSpPr>
        <p:sp>
          <p:nvSpPr>
            <p:cNvPr id="47111" name="Text Box 4"/>
            <p:cNvSpPr txBox="1">
              <a:spLocks noChangeArrowheads="1"/>
            </p:cNvSpPr>
            <p:nvPr/>
          </p:nvSpPr>
          <p:spPr bwMode="auto">
            <a:xfrm rot="5400000">
              <a:off x="189" y="2863"/>
              <a:ext cx="686" cy="250"/>
            </a:xfrm>
            <a:prstGeom prst="rect">
              <a:avLst/>
            </a:prstGeom>
            <a:noFill/>
            <a:ln w="9525">
              <a:noFill/>
              <a:miter lim="800000"/>
              <a:headEnd/>
              <a:tailEnd/>
            </a:ln>
          </p:spPr>
          <p:txBody>
            <a:bodyPr wrap="none">
              <a:spAutoFit/>
            </a:bodyPr>
            <a:lstStyle/>
            <a:p>
              <a:r>
                <a:rPr lang="en-US" sz="2000" b="1">
                  <a:solidFill>
                    <a:srgbClr val="990033"/>
                  </a:solidFill>
                  <a:latin typeface="Lucida Sans Unicode" pitchFamily="34" charset="0"/>
                </a:rPr>
                <a:t>generic</a:t>
              </a:r>
              <a:endParaRPr lang="nl-NL" sz="2000" b="1">
                <a:solidFill>
                  <a:srgbClr val="990033"/>
                </a:solidFill>
                <a:latin typeface="Lucida Sans Unicode" pitchFamily="34" charset="0"/>
              </a:endParaRPr>
            </a:p>
          </p:txBody>
        </p:sp>
        <p:sp>
          <p:nvSpPr>
            <p:cNvPr id="47112" name="Text Box 5"/>
            <p:cNvSpPr txBox="1">
              <a:spLocks noChangeArrowheads="1"/>
            </p:cNvSpPr>
            <p:nvPr/>
          </p:nvSpPr>
          <p:spPr bwMode="auto">
            <a:xfrm rot="5400000">
              <a:off x="180" y="1517"/>
              <a:ext cx="703" cy="250"/>
            </a:xfrm>
            <a:prstGeom prst="rect">
              <a:avLst/>
            </a:prstGeom>
            <a:noFill/>
            <a:ln w="9525">
              <a:noFill/>
              <a:miter lim="800000"/>
              <a:headEnd/>
              <a:tailEnd/>
            </a:ln>
          </p:spPr>
          <p:txBody>
            <a:bodyPr wrap="none">
              <a:spAutoFit/>
            </a:bodyPr>
            <a:lstStyle/>
            <a:p>
              <a:r>
                <a:rPr lang="en-US" sz="2000" b="1">
                  <a:solidFill>
                    <a:srgbClr val="990033"/>
                  </a:solidFill>
                  <a:latin typeface="Lucida Sans Unicode" pitchFamily="34" charset="0"/>
                </a:rPr>
                <a:t>specific</a:t>
              </a:r>
              <a:endParaRPr lang="nl-NL" sz="2000" b="1">
                <a:solidFill>
                  <a:srgbClr val="990033"/>
                </a:solidFill>
                <a:latin typeface="Lucida Sans Unicode" pitchFamily="34" charset="0"/>
              </a:endParaRPr>
            </a:p>
          </p:txBody>
        </p:sp>
        <p:sp>
          <p:nvSpPr>
            <p:cNvPr id="47113" name="Line 6"/>
            <p:cNvSpPr>
              <a:spLocks noChangeShapeType="1"/>
            </p:cNvSpPr>
            <p:nvPr/>
          </p:nvSpPr>
          <p:spPr bwMode="auto">
            <a:xfrm>
              <a:off x="271" y="1298"/>
              <a:ext cx="0" cy="2041"/>
            </a:xfrm>
            <a:prstGeom prst="line">
              <a:avLst/>
            </a:prstGeom>
            <a:noFill/>
            <a:ln w="38100">
              <a:solidFill>
                <a:srgbClr val="990033"/>
              </a:solidFill>
              <a:round/>
              <a:headEnd type="triangle" w="lg" len="lg"/>
              <a:tailEnd type="triangle" w="lg" len="lg"/>
            </a:ln>
          </p:spPr>
          <p:txBody>
            <a:bodyPr/>
            <a:lstStyle/>
            <a:p>
              <a:endParaRPr lang="en-GB"/>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xfrm>
            <a:off x="6553200" y="6212160"/>
            <a:ext cx="2133600" cy="457200"/>
          </a:xfrm>
          <a:noFill/>
        </p:spPr>
        <p:txBody>
          <a:bodyPr/>
          <a:lstStyle/>
          <a:p>
            <a:fld id="{84C706C5-808E-4241-9B4D-E87ACC4CA2E1}" type="slidenum">
              <a:rPr lang="en-US" smtClean="0"/>
              <a:pPr/>
              <a:t>13</a:t>
            </a:fld>
            <a:endParaRPr lang="en-US" smtClean="0"/>
          </a:p>
        </p:txBody>
      </p:sp>
      <p:sp>
        <p:nvSpPr>
          <p:cNvPr id="48131" name="Footer Placeholder 4"/>
          <p:cNvSpPr>
            <a:spLocks noGrp="1"/>
          </p:cNvSpPr>
          <p:nvPr>
            <p:ph type="ftr" sz="quarter" idx="11"/>
          </p:nvPr>
        </p:nvSpPr>
        <p:spPr>
          <a:xfrm>
            <a:off x="881063" y="6213748"/>
            <a:ext cx="7380287" cy="449262"/>
          </a:xfrm>
          <a:noFill/>
        </p:spPr>
        <p:txBody>
          <a:bodyPr/>
          <a:lstStyle/>
          <a:p>
            <a:r>
              <a:rPr lang="en-US" dirty="0" smtClean="0"/>
              <a:t>MRV </a:t>
            </a:r>
            <a:r>
              <a:rPr lang="en-US" dirty="0" err="1" smtClean="0"/>
              <a:t>Chaudron</a:t>
            </a:r>
            <a:endParaRPr lang="en-US" dirty="0" smtClean="0"/>
          </a:p>
          <a:p>
            <a:r>
              <a:rPr lang="en-US" sz="1000" i="1" dirty="0" smtClean="0"/>
              <a:t>Sheet </a:t>
            </a:r>
            <a:fld id="{F0842C7C-F05A-49A3-8679-219E5B80E9D0}" type="slidenum">
              <a:rPr lang="en-US" sz="1000" i="1" smtClean="0"/>
              <a:pPr/>
              <a:t>13</a:t>
            </a:fld>
            <a:endParaRPr lang="en-US" sz="1000" i="1" dirty="0" smtClean="0"/>
          </a:p>
        </p:txBody>
      </p:sp>
      <p:sp>
        <p:nvSpPr>
          <p:cNvPr id="48132" name="Rectangle 2"/>
          <p:cNvSpPr>
            <a:spLocks noGrp="1" noChangeArrowheads="1"/>
          </p:cNvSpPr>
          <p:nvPr>
            <p:ph type="title"/>
          </p:nvPr>
        </p:nvSpPr>
        <p:spPr>
          <a:xfrm>
            <a:off x="484633" y="663476"/>
            <a:ext cx="8551863" cy="749300"/>
          </a:xfrm>
        </p:spPr>
        <p:txBody>
          <a:bodyPr/>
          <a:lstStyle/>
          <a:p>
            <a:pPr eaLnBrk="1" hangingPunct="1"/>
            <a:r>
              <a:rPr lang="nl-NL" dirty="0" smtClean="0"/>
              <a:t>Example</a:t>
            </a:r>
          </a:p>
        </p:txBody>
      </p:sp>
      <p:sp>
        <p:nvSpPr>
          <p:cNvPr id="48133" name="AutoShape 4"/>
          <p:cNvSpPr>
            <a:spLocks noChangeAspect="1" noChangeArrowheads="1" noTextEdit="1"/>
          </p:cNvSpPr>
          <p:nvPr/>
        </p:nvSpPr>
        <p:spPr bwMode="auto">
          <a:xfrm>
            <a:off x="2843808" y="654397"/>
            <a:ext cx="5180012" cy="5222875"/>
          </a:xfrm>
          <a:prstGeom prst="rect">
            <a:avLst/>
          </a:prstGeom>
          <a:noFill/>
          <a:ln w="9525">
            <a:noFill/>
            <a:miter lim="800000"/>
            <a:headEnd/>
            <a:tailEnd/>
          </a:ln>
        </p:spPr>
        <p:txBody>
          <a:bodyPr/>
          <a:lstStyle/>
          <a:p>
            <a:endParaRPr lang="en-GB"/>
          </a:p>
        </p:txBody>
      </p:sp>
      <p:sp>
        <p:nvSpPr>
          <p:cNvPr id="48134" name="Rectangle 5"/>
          <p:cNvSpPr>
            <a:spLocks noChangeArrowheads="1"/>
          </p:cNvSpPr>
          <p:nvPr/>
        </p:nvSpPr>
        <p:spPr bwMode="auto">
          <a:xfrm>
            <a:off x="2856508" y="2681634"/>
            <a:ext cx="1301750" cy="63500"/>
          </a:xfrm>
          <a:prstGeom prst="rect">
            <a:avLst/>
          </a:prstGeom>
          <a:solidFill>
            <a:srgbClr val="FFFFCC"/>
          </a:solidFill>
          <a:ln w="0">
            <a:solidFill>
              <a:srgbClr val="990033"/>
            </a:solidFill>
            <a:miter lim="800000"/>
            <a:headEnd/>
            <a:tailEnd/>
          </a:ln>
        </p:spPr>
        <p:txBody>
          <a:bodyPr/>
          <a:lstStyle/>
          <a:p>
            <a:endParaRPr lang="en-GB"/>
          </a:p>
        </p:txBody>
      </p:sp>
      <p:sp>
        <p:nvSpPr>
          <p:cNvPr id="48135" name="Rectangle 6"/>
          <p:cNvSpPr>
            <a:spLocks noChangeArrowheads="1"/>
          </p:cNvSpPr>
          <p:nvPr/>
        </p:nvSpPr>
        <p:spPr bwMode="auto">
          <a:xfrm>
            <a:off x="2856508" y="2740372"/>
            <a:ext cx="3262312" cy="1414462"/>
          </a:xfrm>
          <a:prstGeom prst="rect">
            <a:avLst/>
          </a:prstGeom>
          <a:solidFill>
            <a:srgbClr val="FFFFCC"/>
          </a:solidFill>
          <a:ln w="0">
            <a:solidFill>
              <a:srgbClr val="990033"/>
            </a:solidFill>
            <a:miter lim="800000"/>
            <a:headEnd/>
            <a:tailEnd/>
          </a:ln>
        </p:spPr>
        <p:txBody>
          <a:bodyPr/>
          <a:lstStyle/>
          <a:p>
            <a:endParaRPr lang="en-GB"/>
          </a:p>
        </p:txBody>
      </p:sp>
      <p:sp>
        <p:nvSpPr>
          <p:cNvPr id="48136" name="Rectangle 7"/>
          <p:cNvSpPr>
            <a:spLocks noChangeArrowheads="1"/>
          </p:cNvSpPr>
          <p:nvPr/>
        </p:nvSpPr>
        <p:spPr bwMode="auto">
          <a:xfrm>
            <a:off x="4343995" y="2808634"/>
            <a:ext cx="290513"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«layer»</a:t>
            </a:r>
            <a:endParaRPr lang="en-GB">
              <a:latin typeface="Times New Roman" pitchFamily="18" charset="0"/>
            </a:endParaRPr>
          </a:p>
        </p:txBody>
      </p:sp>
      <p:sp>
        <p:nvSpPr>
          <p:cNvPr id="48137" name="Rectangle 8"/>
          <p:cNvSpPr>
            <a:spLocks noChangeArrowheads="1"/>
          </p:cNvSpPr>
          <p:nvPr/>
        </p:nvSpPr>
        <p:spPr bwMode="auto">
          <a:xfrm>
            <a:off x="4086820" y="2894359"/>
            <a:ext cx="830263" cy="152400"/>
          </a:xfrm>
          <a:prstGeom prst="rect">
            <a:avLst/>
          </a:prstGeom>
          <a:noFill/>
          <a:ln w="9525">
            <a:noFill/>
            <a:miter lim="800000"/>
            <a:headEnd/>
            <a:tailEnd/>
          </a:ln>
        </p:spPr>
        <p:txBody>
          <a:bodyPr wrap="none" lIns="0" tIns="0" rIns="0" bIns="0">
            <a:spAutoFit/>
          </a:bodyPr>
          <a:lstStyle/>
          <a:p>
            <a:pPr algn="ctr" eaLnBrk="1" hangingPunct="1"/>
            <a:r>
              <a:rPr lang="en-GB" sz="1000">
                <a:solidFill>
                  <a:srgbClr val="000000"/>
                </a:solidFill>
                <a:latin typeface="Tahoma" pitchFamily="34" charset="0"/>
              </a:rPr>
              <a:t>Business Layer</a:t>
            </a:r>
          </a:p>
        </p:txBody>
      </p:sp>
      <p:sp>
        <p:nvSpPr>
          <p:cNvPr id="48138" name="Rectangle 9"/>
          <p:cNvSpPr>
            <a:spLocks noChangeArrowheads="1"/>
          </p:cNvSpPr>
          <p:nvPr/>
        </p:nvSpPr>
        <p:spPr bwMode="auto">
          <a:xfrm>
            <a:off x="6369645" y="665509"/>
            <a:ext cx="650875" cy="63500"/>
          </a:xfrm>
          <a:prstGeom prst="rect">
            <a:avLst/>
          </a:prstGeom>
          <a:solidFill>
            <a:srgbClr val="FFFFCC"/>
          </a:solidFill>
          <a:ln w="0">
            <a:solidFill>
              <a:srgbClr val="990033"/>
            </a:solidFill>
            <a:miter lim="800000"/>
            <a:headEnd/>
            <a:tailEnd/>
          </a:ln>
        </p:spPr>
        <p:txBody>
          <a:bodyPr/>
          <a:lstStyle/>
          <a:p>
            <a:endParaRPr lang="en-GB"/>
          </a:p>
        </p:txBody>
      </p:sp>
      <p:sp>
        <p:nvSpPr>
          <p:cNvPr id="48139" name="Rectangle 10"/>
          <p:cNvSpPr>
            <a:spLocks noChangeArrowheads="1"/>
          </p:cNvSpPr>
          <p:nvPr/>
        </p:nvSpPr>
        <p:spPr bwMode="auto">
          <a:xfrm>
            <a:off x="6369645" y="724247"/>
            <a:ext cx="1641475" cy="5137150"/>
          </a:xfrm>
          <a:prstGeom prst="rect">
            <a:avLst/>
          </a:prstGeom>
          <a:solidFill>
            <a:srgbClr val="FFFFCC"/>
          </a:solidFill>
          <a:ln w="0">
            <a:solidFill>
              <a:srgbClr val="990033"/>
            </a:solidFill>
            <a:miter lim="800000"/>
            <a:headEnd/>
            <a:tailEnd/>
          </a:ln>
        </p:spPr>
        <p:txBody>
          <a:bodyPr/>
          <a:lstStyle/>
          <a:p>
            <a:endParaRPr lang="en-GB"/>
          </a:p>
        </p:txBody>
      </p:sp>
      <p:sp>
        <p:nvSpPr>
          <p:cNvPr id="48140" name="Rectangle 11"/>
          <p:cNvSpPr>
            <a:spLocks noChangeArrowheads="1"/>
          </p:cNvSpPr>
          <p:nvPr/>
        </p:nvSpPr>
        <p:spPr bwMode="auto">
          <a:xfrm>
            <a:off x="7047508" y="792509"/>
            <a:ext cx="290512"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«layer»</a:t>
            </a:r>
            <a:endParaRPr lang="en-GB">
              <a:latin typeface="Times New Roman" pitchFamily="18" charset="0"/>
            </a:endParaRPr>
          </a:p>
        </p:txBody>
      </p:sp>
      <p:sp>
        <p:nvSpPr>
          <p:cNvPr id="48141" name="Rectangle 12"/>
          <p:cNvSpPr>
            <a:spLocks noChangeArrowheads="1"/>
          </p:cNvSpPr>
          <p:nvPr/>
        </p:nvSpPr>
        <p:spPr bwMode="auto">
          <a:xfrm>
            <a:off x="6683970" y="878234"/>
            <a:ext cx="1047750" cy="152400"/>
          </a:xfrm>
          <a:prstGeom prst="rect">
            <a:avLst/>
          </a:prstGeom>
          <a:noFill/>
          <a:ln w="9525" algn="ctr">
            <a:noFill/>
            <a:miter lim="800000"/>
            <a:headEnd/>
            <a:tailEnd/>
          </a:ln>
        </p:spPr>
        <p:txBody>
          <a:bodyPr wrap="none" lIns="0" tIns="0" rIns="0" bIns="0">
            <a:spAutoFit/>
          </a:bodyPr>
          <a:lstStyle/>
          <a:p>
            <a:pPr algn="ctr" eaLnBrk="1" hangingPunct="1"/>
            <a:r>
              <a:rPr lang="en-GB" sz="1000">
                <a:solidFill>
                  <a:srgbClr val="000000"/>
                </a:solidFill>
                <a:latin typeface="Tahoma" pitchFamily="34" charset="0"/>
              </a:rPr>
              <a:t>Common Elements</a:t>
            </a:r>
          </a:p>
        </p:txBody>
      </p:sp>
      <p:sp>
        <p:nvSpPr>
          <p:cNvPr id="48142" name="Line 13"/>
          <p:cNvSpPr>
            <a:spLocks noChangeShapeType="1"/>
          </p:cNvSpPr>
          <p:nvPr/>
        </p:nvSpPr>
        <p:spPr bwMode="auto">
          <a:xfrm>
            <a:off x="6118820" y="3524597"/>
            <a:ext cx="250825" cy="0"/>
          </a:xfrm>
          <a:prstGeom prst="line">
            <a:avLst/>
          </a:prstGeom>
          <a:noFill/>
          <a:ln w="7938">
            <a:solidFill>
              <a:srgbClr val="990033"/>
            </a:solidFill>
            <a:prstDash val="sysDot"/>
            <a:round/>
            <a:headEnd/>
            <a:tailEnd/>
          </a:ln>
        </p:spPr>
        <p:txBody>
          <a:bodyPr/>
          <a:lstStyle/>
          <a:p>
            <a:endParaRPr lang="en-GB"/>
          </a:p>
        </p:txBody>
      </p:sp>
      <p:sp>
        <p:nvSpPr>
          <p:cNvPr id="48143" name="Line 14"/>
          <p:cNvSpPr>
            <a:spLocks noChangeShapeType="1"/>
          </p:cNvSpPr>
          <p:nvPr/>
        </p:nvSpPr>
        <p:spPr bwMode="auto">
          <a:xfrm flipH="1" flipV="1">
            <a:off x="6317258" y="3503959"/>
            <a:ext cx="52387" cy="20638"/>
          </a:xfrm>
          <a:prstGeom prst="line">
            <a:avLst/>
          </a:prstGeom>
          <a:noFill/>
          <a:ln w="7938">
            <a:solidFill>
              <a:srgbClr val="990033"/>
            </a:solidFill>
            <a:round/>
            <a:headEnd/>
            <a:tailEnd/>
          </a:ln>
        </p:spPr>
        <p:txBody>
          <a:bodyPr/>
          <a:lstStyle/>
          <a:p>
            <a:endParaRPr lang="en-GB"/>
          </a:p>
        </p:txBody>
      </p:sp>
      <p:sp>
        <p:nvSpPr>
          <p:cNvPr id="48144" name="Line 15"/>
          <p:cNvSpPr>
            <a:spLocks noChangeShapeType="1"/>
          </p:cNvSpPr>
          <p:nvPr/>
        </p:nvSpPr>
        <p:spPr bwMode="auto">
          <a:xfrm flipH="1">
            <a:off x="6317258" y="3524597"/>
            <a:ext cx="52387" cy="22225"/>
          </a:xfrm>
          <a:prstGeom prst="line">
            <a:avLst/>
          </a:prstGeom>
          <a:noFill/>
          <a:ln w="7938">
            <a:solidFill>
              <a:srgbClr val="990033"/>
            </a:solidFill>
            <a:round/>
            <a:headEnd/>
            <a:tailEnd/>
          </a:ln>
        </p:spPr>
        <p:txBody>
          <a:bodyPr/>
          <a:lstStyle/>
          <a:p>
            <a:endParaRPr lang="en-GB"/>
          </a:p>
        </p:txBody>
      </p:sp>
      <p:sp>
        <p:nvSpPr>
          <p:cNvPr id="48145" name="Rectangle 16"/>
          <p:cNvSpPr>
            <a:spLocks noChangeArrowheads="1"/>
          </p:cNvSpPr>
          <p:nvPr/>
        </p:nvSpPr>
        <p:spPr bwMode="auto">
          <a:xfrm>
            <a:off x="2856508" y="665509"/>
            <a:ext cx="1301750" cy="63500"/>
          </a:xfrm>
          <a:prstGeom prst="rect">
            <a:avLst/>
          </a:prstGeom>
          <a:solidFill>
            <a:srgbClr val="FFFFCC"/>
          </a:solidFill>
          <a:ln w="0">
            <a:solidFill>
              <a:srgbClr val="990033"/>
            </a:solidFill>
            <a:miter lim="800000"/>
            <a:headEnd/>
            <a:tailEnd/>
          </a:ln>
        </p:spPr>
        <p:txBody>
          <a:bodyPr/>
          <a:lstStyle/>
          <a:p>
            <a:endParaRPr lang="en-GB"/>
          </a:p>
        </p:txBody>
      </p:sp>
      <p:sp>
        <p:nvSpPr>
          <p:cNvPr id="48146" name="Rectangle 17"/>
          <p:cNvSpPr>
            <a:spLocks noChangeArrowheads="1"/>
          </p:cNvSpPr>
          <p:nvPr/>
        </p:nvSpPr>
        <p:spPr bwMode="auto">
          <a:xfrm>
            <a:off x="2856508" y="724247"/>
            <a:ext cx="3262312" cy="1754187"/>
          </a:xfrm>
          <a:prstGeom prst="rect">
            <a:avLst/>
          </a:prstGeom>
          <a:solidFill>
            <a:srgbClr val="FFFFCC"/>
          </a:solidFill>
          <a:ln w="0">
            <a:solidFill>
              <a:srgbClr val="990033"/>
            </a:solidFill>
            <a:miter lim="800000"/>
            <a:headEnd/>
            <a:tailEnd/>
          </a:ln>
        </p:spPr>
        <p:txBody>
          <a:bodyPr/>
          <a:lstStyle/>
          <a:p>
            <a:endParaRPr lang="en-GB"/>
          </a:p>
        </p:txBody>
      </p:sp>
      <p:sp>
        <p:nvSpPr>
          <p:cNvPr id="48147" name="Rectangle 18"/>
          <p:cNvSpPr>
            <a:spLocks noChangeArrowheads="1"/>
          </p:cNvSpPr>
          <p:nvPr/>
        </p:nvSpPr>
        <p:spPr bwMode="auto">
          <a:xfrm>
            <a:off x="4097933" y="765522"/>
            <a:ext cx="290512" cy="106362"/>
          </a:xfrm>
          <a:prstGeom prst="rect">
            <a:avLst/>
          </a:prstGeom>
          <a:noFill/>
          <a:ln w="9525">
            <a:noFill/>
            <a:miter lim="800000"/>
            <a:headEnd/>
            <a:tailEnd/>
          </a:ln>
        </p:spPr>
        <p:txBody>
          <a:bodyPr wrap="none" lIns="0" tIns="0" rIns="0" bIns="0">
            <a:spAutoFit/>
          </a:bodyPr>
          <a:lstStyle/>
          <a:p>
            <a:pPr algn="ctr" eaLnBrk="1" hangingPunct="1"/>
            <a:r>
              <a:rPr lang="en-GB" sz="700">
                <a:solidFill>
                  <a:srgbClr val="000000"/>
                </a:solidFill>
                <a:latin typeface="Tahoma" pitchFamily="34" charset="0"/>
              </a:rPr>
              <a:t>«layer»</a:t>
            </a:r>
            <a:endParaRPr lang="en-GB">
              <a:latin typeface="Times New Roman" pitchFamily="18" charset="0"/>
            </a:endParaRPr>
          </a:p>
        </p:txBody>
      </p:sp>
      <p:sp>
        <p:nvSpPr>
          <p:cNvPr id="48148" name="Rectangle 19"/>
          <p:cNvSpPr>
            <a:spLocks noChangeArrowheads="1"/>
          </p:cNvSpPr>
          <p:nvPr/>
        </p:nvSpPr>
        <p:spPr bwMode="auto">
          <a:xfrm>
            <a:off x="3634383" y="851247"/>
            <a:ext cx="1817687" cy="152400"/>
          </a:xfrm>
          <a:prstGeom prst="rect">
            <a:avLst/>
          </a:prstGeom>
          <a:noFill/>
          <a:ln w="9525">
            <a:noFill/>
            <a:miter lim="800000"/>
            <a:headEnd/>
            <a:tailEnd/>
          </a:ln>
        </p:spPr>
        <p:txBody>
          <a:bodyPr wrap="none" lIns="0" tIns="0" rIns="0" bIns="0">
            <a:spAutoFit/>
          </a:bodyPr>
          <a:lstStyle/>
          <a:p>
            <a:pPr algn="ctr" eaLnBrk="1" hangingPunct="1"/>
            <a:r>
              <a:rPr lang="en-GB" sz="1000">
                <a:solidFill>
                  <a:srgbClr val="000000"/>
                </a:solidFill>
                <a:latin typeface="Tahoma" pitchFamily="34" charset="0"/>
              </a:rPr>
              <a:t>Presentation and Dialogue Layer</a:t>
            </a:r>
            <a:endParaRPr lang="en-GB" sz="3600">
              <a:latin typeface="Times New Roman" pitchFamily="18" charset="0"/>
            </a:endParaRPr>
          </a:p>
        </p:txBody>
      </p:sp>
      <p:sp>
        <p:nvSpPr>
          <p:cNvPr id="48149" name="Line 20"/>
          <p:cNvSpPr>
            <a:spLocks noChangeShapeType="1"/>
          </p:cNvSpPr>
          <p:nvPr/>
        </p:nvSpPr>
        <p:spPr bwMode="auto">
          <a:xfrm>
            <a:off x="4377333" y="2484784"/>
            <a:ext cx="1587" cy="266700"/>
          </a:xfrm>
          <a:prstGeom prst="line">
            <a:avLst/>
          </a:prstGeom>
          <a:noFill/>
          <a:ln w="7938">
            <a:solidFill>
              <a:srgbClr val="990033"/>
            </a:solidFill>
            <a:prstDash val="sysDot"/>
            <a:round/>
            <a:headEnd/>
            <a:tailEnd/>
          </a:ln>
        </p:spPr>
        <p:txBody>
          <a:bodyPr/>
          <a:lstStyle/>
          <a:p>
            <a:endParaRPr lang="en-GB"/>
          </a:p>
        </p:txBody>
      </p:sp>
      <p:sp>
        <p:nvSpPr>
          <p:cNvPr id="48150" name="Line 21"/>
          <p:cNvSpPr>
            <a:spLocks noChangeShapeType="1"/>
          </p:cNvSpPr>
          <p:nvPr/>
        </p:nvSpPr>
        <p:spPr bwMode="auto">
          <a:xfrm flipH="1" flipV="1">
            <a:off x="4351933" y="2708622"/>
            <a:ext cx="25400" cy="42862"/>
          </a:xfrm>
          <a:prstGeom prst="line">
            <a:avLst/>
          </a:prstGeom>
          <a:noFill/>
          <a:ln w="7938">
            <a:solidFill>
              <a:srgbClr val="990033"/>
            </a:solidFill>
            <a:round/>
            <a:headEnd/>
            <a:tailEnd/>
          </a:ln>
        </p:spPr>
        <p:txBody>
          <a:bodyPr/>
          <a:lstStyle/>
          <a:p>
            <a:endParaRPr lang="en-GB"/>
          </a:p>
        </p:txBody>
      </p:sp>
      <p:sp>
        <p:nvSpPr>
          <p:cNvPr id="48151" name="Line 22"/>
          <p:cNvSpPr>
            <a:spLocks noChangeShapeType="1"/>
          </p:cNvSpPr>
          <p:nvPr/>
        </p:nvSpPr>
        <p:spPr bwMode="auto">
          <a:xfrm flipV="1">
            <a:off x="4377333" y="2708622"/>
            <a:ext cx="26987" cy="42862"/>
          </a:xfrm>
          <a:prstGeom prst="line">
            <a:avLst/>
          </a:prstGeom>
          <a:noFill/>
          <a:ln w="7938">
            <a:solidFill>
              <a:srgbClr val="990033"/>
            </a:solidFill>
            <a:round/>
            <a:headEnd/>
            <a:tailEnd/>
          </a:ln>
        </p:spPr>
        <p:txBody>
          <a:bodyPr/>
          <a:lstStyle/>
          <a:p>
            <a:endParaRPr lang="en-GB"/>
          </a:p>
        </p:txBody>
      </p:sp>
      <p:sp>
        <p:nvSpPr>
          <p:cNvPr id="48152" name="Line 23"/>
          <p:cNvSpPr>
            <a:spLocks noChangeShapeType="1"/>
          </p:cNvSpPr>
          <p:nvPr/>
        </p:nvSpPr>
        <p:spPr bwMode="auto">
          <a:xfrm>
            <a:off x="6118820" y="1854547"/>
            <a:ext cx="250825" cy="1587"/>
          </a:xfrm>
          <a:prstGeom prst="line">
            <a:avLst/>
          </a:prstGeom>
          <a:noFill/>
          <a:ln w="7938">
            <a:solidFill>
              <a:srgbClr val="990033"/>
            </a:solidFill>
            <a:prstDash val="sysDot"/>
            <a:round/>
            <a:headEnd/>
            <a:tailEnd/>
          </a:ln>
        </p:spPr>
        <p:txBody>
          <a:bodyPr/>
          <a:lstStyle/>
          <a:p>
            <a:endParaRPr lang="en-GB"/>
          </a:p>
        </p:txBody>
      </p:sp>
      <p:sp>
        <p:nvSpPr>
          <p:cNvPr id="48153" name="Line 24"/>
          <p:cNvSpPr>
            <a:spLocks noChangeShapeType="1"/>
          </p:cNvSpPr>
          <p:nvPr/>
        </p:nvSpPr>
        <p:spPr bwMode="auto">
          <a:xfrm flipH="1" flipV="1">
            <a:off x="6317258" y="1833909"/>
            <a:ext cx="52387" cy="20638"/>
          </a:xfrm>
          <a:prstGeom prst="line">
            <a:avLst/>
          </a:prstGeom>
          <a:noFill/>
          <a:ln w="7938">
            <a:solidFill>
              <a:srgbClr val="990033"/>
            </a:solidFill>
            <a:round/>
            <a:headEnd/>
            <a:tailEnd/>
          </a:ln>
        </p:spPr>
        <p:txBody>
          <a:bodyPr/>
          <a:lstStyle/>
          <a:p>
            <a:endParaRPr lang="en-GB"/>
          </a:p>
        </p:txBody>
      </p:sp>
      <p:sp>
        <p:nvSpPr>
          <p:cNvPr id="48154" name="Line 25"/>
          <p:cNvSpPr>
            <a:spLocks noChangeShapeType="1"/>
          </p:cNvSpPr>
          <p:nvPr/>
        </p:nvSpPr>
        <p:spPr bwMode="auto">
          <a:xfrm flipH="1">
            <a:off x="6317258" y="1854547"/>
            <a:ext cx="52387" cy="22225"/>
          </a:xfrm>
          <a:prstGeom prst="line">
            <a:avLst/>
          </a:prstGeom>
          <a:noFill/>
          <a:ln w="7938">
            <a:solidFill>
              <a:srgbClr val="990033"/>
            </a:solidFill>
            <a:round/>
            <a:headEnd/>
            <a:tailEnd/>
          </a:ln>
        </p:spPr>
        <p:txBody>
          <a:bodyPr/>
          <a:lstStyle/>
          <a:p>
            <a:endParaRPr lang="en-GB"/>
          </a:p>
        </p:txBody>
      </p:sp>
      <p:sp>
        <p:nvSpPr>
          <p:cNvPr id="48155" name="Rectangle 26"/>
          <p:cNvSpPr>
            <a:spLocks noChangeArrowheads="1"/>
          </p:cNvSpPr>
          <p:nvPr/>
        </p:nvSpPr>
        <p:spPr bwMode="auto">
          <a:xfrm>
            <a:off x="2856508" y="4394547"/>
            <a:ext cx="1301750" cy="63500"/>
          </a:xfrm>
          <a:prstGeom prst="rect">
            <a:avLst/>
          </a:prstGeom>
          <a:solidFill>
            <a:srgbClr val="FFFFCC"/>
          </a:solidFill>
          <a:ln w="0">
            <a:solidFill>
              <a:srgbClr val="990033"/>
            </a:solidFill>
            <a:miter lim="800000"/>
            <a:headEnd/>
            <a:tailEnd/>
          </a:ln>
        </p:spPr>
        <p:txBody>
          <a:bodyPr/>
          <a:lstStyle/>
          <a:p>
            <a:endParaRPr lang="en-GB"/>
          </a:p>
        </p:txBody>
      </p:sp>
      <p:sp>
        <p:nvSpPr>
          <p:cNvPr id="48156" name="Rectangle 27"/>
          <p:cNvSpPr>
            <a:spLocks noChangeArrowheads="1"/>
          </p:cNvSpPr>
          <p:nvPr/>
        </p:nvSpPr>
        <p:spPr bwMode="auto">
          <a:xfrm>
            <a:off x="2856508" y="4453284"/>
            <a:ext cx="3262312" cy="1412875"/>
          </a:xfrm>
          <a:prstGeom prst="rect">
            <a:avLst/>
          </a:prstGeom>
          <a:solidFill>
            <a:srgbClr val="FFFFCC"/>
          </a:solidFill>
          <a:ln w="0">
            <a:solidFill>
              <a:srgbClr val="990033"/>
            </a:solidFill>
            <a:miter lim="800000"/>
            <a:headEnd/>
            <a:tailEnd/>
          </a:ln>
        </p:spPr>
        <p:txBody>
          <a:bodyPr/>
          <a:lstStyle/>
          <a:p>
            <a:endParaRPr lang="en-GB"/>
          </a:p>
        </p:txBody>
      </p:sp>
      <p:sp>
        <p:nvSpPr>
          <p:cNvPr id="48157" name="Rectangle 28"/>
          <p:cNvSpPr>
            <a:spLocks noChangeArrowheads="1"/>
          </p:cNvSpPr>
          <p:nvPr/>
        </p:nvSpPr>
        <p:spPr bwMode="auto">
          <a:xfrm>
            <a:off x="4343995" y="4521547"/>
            <a:ext cx="290513"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«layer»</a:t>
            </a:r>
            <a:endParaRPr lang="en-GB">
              <a:latin typeface="Times New Roman" pitchFamily="18" charset="0"/>
            </a:endParaRPr>
          </a:p>
        </p:txBody>
      </p:sp>
      <p:sp>
        <p:nvSpPr>
          <p:cNvPr id="48158" name="Rectangle 29"/>
          <p:cNvSpPr>
            <a:spLocks noChangeArrowheads="1"/>
          </p:cNvSpPr>
          <p:nvPr/>
        </p:nvSpPr>
        <p:spPr bwMode="auto">
          <a:xfrm>
            <a:off x="4010620" y="4607272"/>
            <a:ext cx="977900" cy="152400"/>
          </a:xfrm>
          <a:prstGeom prst="rect">
            <a:avLst/>
          </a:prstGeom>
          <a:noFill/>
          <a:ln w="9525">
            <a:noFill/>
            <a:miter lim="800000"/>
            <a:headEnd/>
            <a:tailEnd/>
          </a:ln>
        </p:spPr>
        <p:txBody>
          <a:bodyPr wrap="none" lIns="0" tIns="0" rIns="0" bIns="0">
            <a:spAutoFit/>
          </a:bodyPr>
          <a:lstStyle/>
          <a:p>
            <a:pPr algn="ctr" eaLnBrk="1" hangingPunct="1"/>
            <a:r>
              <a:rPr lang="en-GB" sz="1000">
                <a:solidFill>
                  <a:srgbClr val="000000"/>
                </a:solidFill>
                <a:latin typeface="Tahoma" pitchFamily="34" charset="0"/>
              </a:rPr>
              <a:t>Persistence Layer</a:t>
            </a:r>
          </a:p>
        </p:txBody>
      </p:sp>
      <p:sp>
        <p:nvSpPr>
          <p:cNvPr id="48159" name="Line 30"/>
          <p:cNvSpPr>
            <a:spLocks noChangeShapeType="1"/>
          </p:cNvSpPr>
          <p:nvPr/>
        </p:nvSpPr>
        <p:spPr bwMode="auto">
          <a:xfrm>
            <a:off x="6118820" y="5226397"/>
            <a:ext cx="250825" cy="0"/>
          </a:xfrm>
          <a:prstGeom prst="line">
            <a:avLst/>
          </a:prstGeom>
          <a:noFill/>
          <a:ln w="7938">
            <a:solidFill>
              <a:srgbClr val="990033"/>
            </a:solidFill>
            <a:prstDash val="sysDot"/>
            <a:round/>
            <a:headEnd/>
            <a:tailEnd/>
          </a:ln>
        </p:spPr>
        <p:txBody>
          <a:bodyPr/>
          <a:lstStyle/>
          <a:p>
            <a:endParaRPr lang="en-GB"/>
          </a:p>
        </p:txBody>
      </p:sp>
      <p:sp>
        <p:nvSpPr>
          <p:cNvPr id="48160" name="Line 31"/>
          <p:cNvSpPr>
            <a:spLocks noChangeShapeType="1"/>
          </p:cNvSpPr>
          <p:nvPr/>
        </p:nvSpPr>
        <p:spPr bwMode="auto">
          <a:xfrm flipH="1" flipV="1">
            <a:off x="6317258" y="5205759"/>
            <a:ext cx="52387" cy="20638"/>
          </a:xfrm>
          <a:prstGeom prst="line">
            <a:avLst/>
          </a:prstGeom>
          <a:noFill/>
          <a:ln w="7938">
            <a:solidFill>
              <a:srgbClr val="990033"/>
            </a:solidFill>
            <a:round/>
            <a:headEnd/>
            <a:tailEnd/>
          </a:ln>
        </p:spPr>
        <p:txBody>
          <a:bodyPr/>
          <a:lstStyle/>
          <a:p>
            <a:endParaRPr lang="en-GB"/>
          </a:p>
        </p:txBody>
      </p:sp>
      <p:sp>
        <p:nvSpPr>
          <p:cNvPr id="48161" name="Line 32"/>
          <p:cNvSpPr>
            <a:spLocks noChangeShapeType="1"/>
          </p:cNvSpPr>
          <p:nvPr/>
        </p:nvSpPr>
        <p:spPr bwMode="auto">
          <a:xfrm flipH="1">
            <a:off x="6317258" y="5226397"/>
            <a:ext cx="52387" cy="22225"/>
          </a:xfrm>
          <a:prstGeom prst="line">
            <a:avLst/>
          </a:prstGeom>
          <a:noFill/>
          <a:ln w="7938">
            <a:solidFill>
              <a:srgbClr val="990033"/>
            </a:solidFill>
            <a:round/>
            <a:headEnd/>
            <a:tailEnd/>
          </a:ln>
        </p:spPr>
        <p:txBody>
          <a:bodyPr/>
          <a:lstStyle/>
          <a:p>
            <a:endParaRPr lang="en-GB"/>
          </a:p>
        </p:txBody>
      </p:sp>
      <p:sp>
        <p:nvSpPr>
          <p:cNvPr id="48162" name="Line 33"/>
          <p:cNvSpPr>
            <a:spLocks noChangeShapeType="1"/>
          </p:cNvSpPr>
          <p:nvPr/>
        </p:nvSpPr>
        <p:spPr bwMode="auto">
          <a:xfrm>
            <a:off x="4391620" y="4159597"/>
            <a:ext cx="1588" cy="303212"/>
          </a:xfrm>
          <a:prstGeom prst="line">
            <a:avLst/>
          </a:prstGeom>
          <a:noFill/>
          <a:ln w="7938">
            <a:solidFill>
              <a:srgbClr val="990033"/>
            </a:solidFill>
            <a:prstDash val="sysDot"/>
            <a:round/>
            <a:headEnd/>
            <a:tailEnd/>
          </a:ln>
        </p:spPr>
        <p:txBody>
          <a:bodyPr/>
          <a:lstStyle/>
          <a:p>
            <a:endParaRPr lang="en-GB"/>
          </a:p>
        </p:txBody>
      </p:sp>
      <p:sp>
        <p:nvSpPr>
          <p:cNvPr id="48163" name="Line 34"/>
          <p:cNvSpPr>
            <a:spLocks noChangeShapeType="1"/>
          </p:cNvSpPr>
          <p:nvPr/>
        </p:nvSpPr>
        <p:spPr bwMode="auto">
          <a:xfrm flipH="1" flipV="1">
            <a:off x="4364633" y="4419947"/>
            <a:ext cx="26987" cy="42862"/>
          </a:xfrm>
          <a:prstGeom prst="line">
            <a:avLst/>
          </a:prstGeom>
          <a:noFill/>
          <a:ln w="7938">
            <a:solidFill>
              <a:srgbClr val="990033"/>
            </a:solidFill>
            <a:round/>
            <a:headEnd/>
            <a:tailEnd/>
          </a:ln>
        </p:spPr>
        <p:txBody>
          <a:bodyPr/>
          <a:lstStyle/>
          <a:p>
            <a:endParaRPr lang="en-GB"/>
          </a:p>
        </p:txBody>
      </p:sp>
      <p:sp>
        <p:nvSpPr>
          <p:cNvPr id="48164" name="Line 35"/>
          <p:cNvSpPr>
            <a:spLocks noChangeShapeType="1"/>
          </p:cNvSpPr>
          <p:nvPr/>
        </p:nvSpPr>
        <p:spPr bwMode="auto">
          <a:xfrm flipV="1">
            <a:off x="4391620" y="4419947"/>
            <a:ext cx="25400" cy="42862"/>
          </a:xfrm>
          <a:prstGeom prst="line">
            <a:avLst/>
          </a:prstGeom>
          <a:noFill/>
          <a:ln w="7938">
            <a:solidFill>
              <a:srgbClr val="990033"/>
            </a:solidFill>
            <a:round/>
            <a:headEnd/>
            <a:tailEnd/>
          </a:ln>
        </p:spPr>
        <p:txBody>
          <a:bodyPr/>
          <a:lstStyle/>
          <a:p>
            <a:endParaRPr lang="en-GB"/>
          </a:p>
        </p:txBody>
      </p:sp>
      <p:sp>
        <p:nvSpPr>
          <p:cNvPr id="48165" name="Rectangle 36"/>
          <p:cNvSpPr>
            <a:spLocks noChangeArrowheads="1"/>
          </p:cNvSpPr>
          <p:nvPr/>
        </p:nvSpPr>
        <p:spPr bwMode="auto">
          <a:xfrm>
            <a:off x="4239220" y="3086447"/>
            <a:ext cx="258763" cy="65087"/>
          </a:xfrm>
          <a:prstGeom prst="rect">
            <a:avLst/>
          </a:prstGeom>
          <a:solidFill>
            <a:srgbClr val="FFFFFF"/>
          </a:solidFill>
          <a:ln w="0">
            <a:solidFill>
              <a:srgbClr val="990033"/>
            </a:solidFill>
            <a:miter lim="800000"/>
            <a:headEnd/>
            <a:tailEnd/>
          </a:ln>
        </p:spPr>
        <p:txBody>
          <a:bodyPr/>
          <a:lstStyle/>
          <a:p>
            <a:endParaRPr lang="en-GB"/>
          </a:p>
        </p:txBody>
      </p:sp>
      <p:sp>
        <p:nvSpPr>
          <p:cNvPr id="48166" name="Rectangle 37"/>
          <p:cNvSpPr>
            <a:spLocks noChangeArrowheads="1"/>
          </p:cNvSpPr>
          <p:nvPr/>
        </p:nvSpPr>
        <p:spPr bwMode="auto">
          <a:xfrm>
            <a:off x="4239220" y="3145184"/>
            <a:ext cx="649288" cy="304800"/>
          </a:xfrm>
          <a:prstGeom prst="rect">
            <a:avLst/>
          </a:prstGeom>
          <a:solidFill>
            <a:srgbClr val="FFFFFF"/>
          </a:solidFill>
          <a:ln w="0">
            <a:solidFill>
              <a:srgbClr val="990033"/>
            </a:solidFill>
            <a:miter lim="800000"/>
            <a:headEnd/>
            <a:tailEnd/>
          </a:ln>
        </p:spPr>
        <p:txBody>
          <a:bodyPr/>
          <a:lstStyle/>
          <a:p>
            <a:endParaRPr lang="en-GB"/>
          </a:p>
        </p:txBody>
      </p:sp>
      <p:sp>
        <p:nvSpPr>
          <p:cNvPr id="48167" name="Rectangle 38"/>
          <p:cNvSpPr>
            <a:spLocks noChangeArrowheads="1"/>
          </p:cNvSpPr>
          <p:nvPr/>
        </p:nvSpPr>
        <p:spPr bwMode="auto">
          <a:xfrm>
            <a:off x="4317008" y="32150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68" name="Rectangle 39"/>
          <p:cNvSpPr>
            <a:spLocks noChangeArrowheads="1"/>
          </p:cNvSpPr>
          <p:nvPr/>
        </p:nvSpPr>
        <p:spPr bwMode="auto">
          <a:xfrm>
            <a:off x="4410670" y="3300759"/>
            <a:ext cx="58738"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P</a:t>
            </a:r>
            <a:endParaRPr lang="en-GB">
              <a:latin typeface="Times New Roman" pitchFamily="18" charset="0"/>
            </a:endParaRPr>
          </a:p>
        </p:txBody>
      </p:sp>
      <p:sp>
        <p:nvSpPr>
          <p:cNvPr id="48169" name="Rectangle 40"/>
          <p:cNvSpPr>
            <a:spLocks noChangeArrowheads="1"/>
          </p:cNvSpPr>
          <p:nvPr/>
        </p:nvSpPr>
        <p:spPr bwMode="auto">
          <a:xfrm>
            <a:off x="3235920" y="3086447"/>
            <a:ext cx="258763" cy="65087"/>
          </a:xfrm>
          <a:prstGeom prst="rect">
            <a:avLst/>
          </a:prstGeom>
          <a:solidFill>
            <a:srgbClr val="FFFFFF"/>
          </a:solidFill>
          <a:ln w="0">
            <a:solidFill>
              <a:srgbClr val="990033"/>
            </a:solidFill>
            <a:miter lim="800000"/>
            <a:headEnd/>
            <a:tailEnd/>
          </a:ln>
        </p:spPr>
        <p:txBody>
          <a:bodyPr/>
          <a:lstStyle/>
          <a:p>
            <a:endParaRPr lang="en-GB"/>
          </a:p>
        </p:txBody>
      </p:sp>
      <p:sp>
        <p:nvSpPr>
          <p:cNvPr id="48170" name="Rectangle 41"/>
          <p:cNvSpPr>
            <a:spLocks noChangeArrowheads="1"/>
          </p:cNvSpPr>
          <p:nvPr/>
        </p:nvSpPr>
        <p:spPr bwMode="auto">
          <a:xfrm>
            <a:off x="3235920" y="3145184"/>
            <a:ext cx="649288" cy="304800"/>
          </a:xfrm>
          <a:prstGeom prst="rect">
            <a:avLst/>
          </a:prstGeom>
          <a:solidFill>
            <a:srgbClr val="FFFFFF"/>
          </a:solidFill>
          <a:ln w="0">
            <a:solidFill>
              <a:srgbClr val="990033"/>
            </a:solidFill>
            <a:miter lim="800000"/>
            <a:headEnd/>
            <a:tailEnd/>
          </a:ln>
        </p:spPr>
        <p:txBody>
          <a:bodyPr/>
          <a:lstStyle/>
          <a:p>
            <a:endParaRPr lang="en-GB"/>
          </a:p>
        </p:txBody>
      </p:sp>
      <p:sp>
        <p:nvSpPr>
          <p:cNvPr id="48171" name="Rectangle 42"/>
          <p:cNvSpPr>
            <a:spLocks noChangeArrowheads="1"/>
          </p:cNvSpPr>
          <p:nvPr/>
        </p:nvSpPr>
        <p:spPr bwMode="auto">
          <a:xfrm>
            <a:off x="3315295" y="32150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72" name="Rectangle 43"/>
          <p:cNvSpPr>
            <a:spLocks noChangeArrowheads="1"/>
          </p:cNvSpPr>
          <p:nvPr/>
        </p:nvSpPr>
        <p:spPr bwMode="auto">
          <a:xfrm>
            <a:off x="3408958" y="3300759"/>
            <a:ext cx="793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173" name="Rectangle 44"/>
          <p:cNvSpPr>
            <a:spLocks noChangeArrowheads="1"/>
          </p:cNvSpPr>
          <p:nvPr/>
        </p:nvSpPr>
        <p:spPr bwMode="auto">
          <a:xfrm>
            <a:off x="5240933" y="3637309"/>
            <a:ext cx="258762" cy="63500"/>
          </a:xfrm>
          <a:prstGeom prst="rect">
            <a:avLst/>
          </a:prstGeom>
          <a:solidFill>
            <a:srgbClr val="FFFFFF"/>
          </a:solidFill>
          <a:ln w="0">
            <a:solidFill>
              <a:srgbClr val="990033"/>
            </a:solidFill>
            <a:miter lim="800000"/>
            <a:headEnd/>
            <a:tailEnd/>
          </a:ln>
        </p:spPr>
        <p:txBody>
          <a:bodyPr/>
          <a:lstStyle/>
          <a:p>
            <a:endParaRPr lang="en-GB"/>
          </a:p>
        </p:txBody>
      </p:sp>
      <p:sp>
        <p:nvSpPr>
          <p:cNvPr id="48174" name="Rectangle 45"/>
          <p:cNvSpPr>
            <a:spLocks noChangeArrowheads="1"/>
          </p:cNvSpPr>
          <p:nvPr/>
        </p:nvSpPr>
        <p:spPr bwMode="auto">
          <a:xfrm>
            <a:off x="5240933" y="3696047"/>
            <a:ext cx="652462" cy="303212"/>
          </a:xfrm>
          <a:prstGeom prst="rect">
            <a:avLst/>
          </a:prstGeom>
          <a:solidFill>
            <a:srgbClr val="FFFFFF"/>
          </a:solidFill>
          <a:ln w="0">
            <a:solidFill>
              <a:srgbClr val="990033"/>
            </a:solidFill>
            <a:miter lim="800000"/>
            <a:headEnd/>
            <a:tailEnd/>
          </a:ln>
        </p:spPr>
        <p:txBody>
          <a:bodyPr/>
          <a:lstStyle/>
          <a:p>
            <a:endParaRPr lang="en-GB"/>
          </a:p>
        </p:txBody>
      </p:sp>
      <p:sp>
        <p:nvSpPr>
          <p:cNvPr id="48175" name="Rectangle 46"/>
          <p:cNvSpPr>
            <a:spLocks noChangeArrowheads="1"/>
          </p:cNvSpPr>
          <p:nvPr/>
        </p:nvSpPr>
        <p:spPr bwMode="auto">
          <a:xfrm>
            <a:off x="5320308" y="376430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76" name="Rectangle 47"/>
          <p:cNvSpPr>
            <a:spLocks noChangeArrowheads="1"/>
          </p:cNvSpPr>
          <p:nvPr/>
        </p:nvSpPr>
        <p:spPr bwMode="auto">
          <a:xfrm>
            <a:off x="5393333" y="3850034"/>
            <a:ext cx="52387"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F</a:t>
            </a:r>
            <a:endParaRPr lang="en-GB">
              <a:latin typeface="Times New Roman" pitchFamily="18" charset="0"/>
            </a:endParaRPr>
          </a:p>
        </p:txBody>
      </p:sp>
      <p:sp>
        <p:nvSpPr>
          <p:cNvPr id="48177" name="Rectangle 48"/>
          <p:cNvSpPr>
            <a:spLocks noChangeArrowheads="1"/>
          </p:cNvSpPr>
          <p:nvPr/>
        </p:nvSpPr>
        <p:spPr bwMode="auto">
          <a:xfrm>
            <a:off x="4239220" y="3637309"/>
            <a:ext cx="258763" cy="63500"/>
          </a:xfrm>
          <a:prstGeom prst="rect">
            <a:avLst/>
          </a:prstGeom>
          <a:solidFill>
            <a:srgbClr val="FFFFFF"/>
          </a:solidFill>
          <a:ln w="0">
            <a:solidFill>
              <a:srgbClr val="990033"/>
            </a:solidFill>
            <a:miter lim="800000"/>
            <a:headEnd/>
            <a:tailEnd/>
          </a:ln>
        </p:spPr>
        <p:txBody>
          <a:bodyPr/>
          <a:lstStyle/>
          <a:p>
            <a:endParaRPr lang="en-GB"/>
          </a:p>
        </p:txBody>
      </p:sp>
      <p:sp>
        <p:nvSpPr>
          <p:cNvPr id="48178" name="Rectangle 49"/>
          <p:cNvSpPr>
            <a:spLocks noChangeArrowheads="1"/>
          </p:cNvSpPr>
          <p:nvPr/>
        </p:nvSpPr>
        <p:spPr bwMode="auto">
          <a:xfrm>
            <a:off x="4239220" y="3696047"/>
            <a:ext cx="649288" cy="303212"/>
          </a:xfrm>
          <a:prstGeom prst="rect">
            <a:avLst/>
          </a:prstGeom>
          <a:solidFill>
            <a:srgbClr val="FFFFFF"/>
          </a:solidFill>
          <a:ln w="0">
            <a:solidFill>
              <a:srgbClr val="990033"/>
            </a:solidFill>
            <a:miter lim="800000"/>
            <a:headEnd/>
            <a:tailEnd/>
          </a:ln>
        </p:spPr>
        <p:txBody>
          <a:bodyPr/>
          <a:lstStyle/>
          <a:p>
            <a:endParaRPr lang="en-GB"/>
          </a:p>
        </p:txBody>
      </p:sp>
      <p:sp>
        <p:nvSpPr>
          <p:cNvPr id="48179" name="Rectangle 50"/>
          <p:cNvSpPr>
            <a:spLocks noChangeArrowheads="1"/>
          </p:cNvSpPr>
          <p:nvPr/>
        </p:nvSpPr>
        <p:spPr bwMode="auto">
          <a:xfrm>
            <a:off x="4317008" y="376430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80" name="Rectangle 51"/>
          <p:cNvSpPr>
            <a:spLocks noChangeArrowheads="1"/>
          </p:cNvSpPr>
          <p:nvPr/>
        </p:nvSpPr>
        <p:spPr bwMode="auto">
          <a:xfrm>
            <a:off x="4458295" y="3850034"/>
            <a:ext cx="666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D</a:t>
            </a:r>
            <a:endParaRPr lang="en-GB">
              <a:latin typeface="Times New Roman" pitchFamily="18" charset="0"/>
            </a:endParaRPr>
          </a:p>
        </p:txBody>
      </p:sp>
      <p:sp>
        <p:nvSpPr>
          <p:cNvPr id="48181" name="Rectangle 52"/>
          <p:cNvSpPr>
            <a:spLocks noChangeArrowheads="1"/>
          </p:cNvSpPr>
          <p:nvPr/>
        </p:nvSpPr>
        <p:spPr bwMode="auto">
          <a:xfrm>
            <a:off x="3042245" y="3637309"/>
            <a:ext cx="346075" cy="63500"/>
          </a:xfrm>
          <a:prstGeom prst="rect">
            <a:avLst/>
          </a:prstGeom>
          <a:solidFill>
            <a:srgbClr val="FFFFFF"/>
          </a:solidFill>
          <a:ln w="0">
            <a:solidFill>
              <a:srgbClr val="990033"/>
            </a:solidFill>
            <a:miter lim="800000"/>
            <a:headEnd/>
            <a:tailEnd/>
          </a:ln>
        </p:spPr>
        <p:txBody>
          <a:bodyPr/>
          <a:lstStyle/>
          <a:p>
            <a:endParaRPr lang="en-GB"/>
          </a:p>
        </p:txBody>
      </p:sp>
      <p:sp>
        <p:nvSpPr>
          <p:cNvPr id="48182" name="Rectangle 53"/>
          <p:cNvSpPr>
            <a:spLocks noChangeArrowheads="1"/>
          </p:cNvSpPr>
          <p:nvPr/>
        </p:nvSpPr>
        <p:spPr bwMode="auto">
          <a:xfrm>
            <a:off x="3042245" y="3696047"/>
            <a:ext cx="877888" cy="303212"/>
          </a:xfrm>
          <a:prstGeom prst="rect">
            <a:avLst/>
          </a:prstGeom>
          <a:solidFill>
            <a:srgbClr val="FFFFFF"/>
          </a:solidFill>
          <a:ln w="0">
            <a:solidFill>
              <a:srgbClr val="990033"/>
            </a:solidFill>
            <a:miter lim="800000"/>
            <a:headEnd/>
            <a:tailEnd/>
          </a:ln>
        </p:spPr>
        <p:txBody>
          <a:bodyPr/>
          <a:lstStyle/>
          <a:p>
            <a:endParaRPr lang="en-GB"/>
          </a:p>
        </p:txBody>
      </p:sp>
      <p:sp>
        <p:nvSpPr>
          <p:cNvPr id="48183" name="Rectangle 54"/>
          <p:cNvSpPr>
            <a:spLocks noChangeArrowheads="1"/>
          </p:cNvSpPr>
          <p:nvPr/>
        </p:nvSpPr>
        <p:spPr bwMode="auto">
          <a:xfrm>
            <a:off x="3235920" y="376430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84" name="Rectangle 55"/>
          <p:cNvSpPr>
            <a:spLocks noChangeArrowheads="1"/>
          </p:cNvSpPr>
          <p:nvPr/>
        </p:nvSpPr>
        <p:spPr bwMode="auto">
          <a:xfrm>
            <a:off x="3135908" y="3850034"/>
            <a:ext cx="58737"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C</a:t>
            </a:r>
            <a:endParaRPr lang="en-GB">
              <a:latin typeface="Times New Roman" pitchFamily="18" charset="0"/>
            </a:endParaRPr>
          </a:p>
        </p:txBody>
      </p:sp>
      <p:sp>
        <p:nvSpPr>
          <p:cNvPr id="48185" name="Rectangle 56"/>
          <p:cNvSpPr>
            <a:spLocks noChangeArrowheads="1"/>
          </p:cNvSpPr>
          <p:nvPr/>
        </p:nvSpPr>
        <p:spPr bwMode="auto">
          <a:xfrm>
            <a:off x="5240933" y="3086447"/>
            <a:ext cx="285750" cy="65087"/>
          </a:xfrm>
          <a:prstGeom prst="rect">
            <a:avLst/>
          </a:prstGeom>
          <a:solidFill>
            <a:srgbClr val="FFFFFF"/>
          </a:solidFill>
          <a:ln w="0">
            <a:solidFill>
              <a:srgbClr val="990033"/>
            </a:solidFill>
            <a:miter lim="800000"/>
            <a:headEnd/>
            <a:tailEnd/>
          </a:ln>
        </p:spPr>
        <p:txBody>
          <a:bodyPr/>
          <a:lstStyle/>
          <a:p>
            <a:endParaRPr lang="en-GB"/>
          </a:p>
        </p:txBody>
      </p:sp>
      <p:sp>
        <p:nvSpPr>
          <p:cNvPr id="48186" name="Rectangle 57"/>
          <p:cNvSpPr>
            <a:spLocks noChangeArrowheads="1"/>
          </p:cNvSpPr>
          <p:nvPr/>
        </p:nvSpPr>
        <p:spPr bwMode="auto">
          <a:xfrm>
            <a:off x="5240933" y="3145184"/>
            <a:ext cx="723900" cy="304800"/>
          </a:xfrm>
          <a:prstGeom prst="rect">
            <a:avLst/>
          </a:prstGeom>
          <a:solidFill>
            <a:srgbClr val="FFFFFF"/>
          </a:solidFill>
          <a:ln w="0">
            <a:solidFill>
              <a:srgbClr val="990033"/>
            </a:solidFill>
            <a:miter lim="800000"/>
            <a:headEnd/>
            <a:tailEnd/>
          </a:ln>
        </p:spPr>
        <p:txBody>
          <a:bodyPr/>
          <a:lstStyle/>
          <a:p>
            <a:endParaRPr lang="en-GB"/>
          </a:p>
        </p:txBody>
      </p:sp>
      <p:sp>
        <p:nvSpPr>
          <p:cNvPr id="48187" name="Rectangle 58"/>
          <p:cNvSpPr>
            <a:spLocks noChangeArrowheads="1"/>
          </p:cNvSpPr>
          <p:nvPr/>
        </p:nvSpPr>
        <p:spPr bwMode="auto">
          <a:xfrm>
            <a:off x="5353645" y="32150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188" name="Rectangle 59"/>
          <p:cNvSpPr>
            <a:spLocks noChangeArrowheads="1"/>
          </p:cNvSpPr>
          <p:nvPr/>
        </p:nvSpPr>
        <p:spPr bwMode="auto">
          <a:xfrm>
            <a:off x="5333008" y="3300759"/>
            <a:ext cx="793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189" name="Line 60"/>
          <p:cNvSpPr>
            <a:spLocks noChangeShapeType="1"/>
          </p:cNvSpPr>
          <p:nvPr/>
        </p:nvSpPr>
        <p:spPr bwMode="auto">
          <a:xfrm flipH="1">
            <a:off x="3920133" y="3904009"/>
            <a:ext cx="319087" cy="1588"/>
          </a:xfrm>
          <a:prstGeom prst="line">
            <a:avLst/>
          </a:prstGeom>
          <a:noFill/>
          <a:ln w="7938">
            <a:solidFill>
              <a:srgbClr val="990033"/>
            </a:solidFill>
            <a:prstDash val="sysDot"/>
            <a:round/>
            <a:headEnd/>
            <a:tailEnd/>
          </a:ln>
        </p:spPr>
        <p:txBody>
          <a:bodyPr/>
          <a:lstStyle/>
          <a:p>
            <a:endParaRPr lang="en-GB"/>
          </a:p>
        </p:txBody>
      </p:sp>
      <p:sp>
        <p:nvSpPr>
          <p:cNvPr id="48190" name="Line 61"/>
          <p:cNvSpPr>
            <a:spLocks noChangeShapeType="1"/>
          </p:cNvSpPr>
          <p:nvPr/>
        </p:nvSpPr>
        <p:spPr bwMode="auto">
          <a:xfrm flipV="1">
            <a:off x="3920133" y="3881784"/>
            <a:ext cx="52387" cy="22225"/>
          </a:xfrm>
          <a:prstGeom prst="line">
            <a:avLst/>
          </a:prstGeom>
          <a:noFill/>
          <a:ln w="7938">
            <a:solidFill>
              <a:srgbClr val="990033"/>
            </a:solidFill>
            <a:round/>
            <a:headEnd/>
            <a:tailEnd/>
          </a:ln>
        </p:spPr>
        <p:txBody>
          <a:bodyPr/>
          <a:lstStyle/>
          <a:p>
            <a:endParaRPr lang="en-GB"/>
          </a:p>
        </p:txBody>
      </p:sp>
      <p:sp>
        <p:nvSpPr>
          <p:cNvPr id="48191" name="Line 62"/>
          <p:cNvSpPr>
            <a:spLocks noChangeShapeType="1"/>
          </p:cNvSpPr>
          <p:nvPr/>
        </p:nvSpPr>
        <p:spPr bwMode="auto">
          <a:xfrm>
            <a:off x="3920133" y="3904009"/>
            <a:ext cx="52387" cy="20638"/>
          </a:xfrm>
          <a:prstGeom prst="line">
            <a:avLst/>
          </a:prstGeom>
          <a:noFill/>
          <a:ln w="7938">
            <a:solidFill>
              <a:srgbClr val="990033"/>
            </a:solidFill>
            <a:round/>
            <a:headEnd/>
            <a:tailEnd/>
          </a:ln>
        </p:spPr>
        <p:txBody>
          <a:bodyPr/>
          <a:lstStyle/>
          <a:p>
            <a:endParaRPr lang="en-GB"/>
          </a:p>
        </p:txBody>
      </p:sp>
      <p:sp>
        <p:nvSpPr>
          <p:cNvPr id="48192" name="Line 63"/>
          <p:cNvSpPr>
            <a:spLocks noChangeShapeType="1"/>
          </p:cNvSpPr>
          <p:nvPr/>
        </p:nvSpPr>
        <p:spPr bwMode="auto">
          <a:xfrm>
            <a:off x="3513733" y="3445222"/>
            <a:ext cx="1587" cy="255587"/>
          </a:xfrm>
          <a:prstGeom prst="line">
            <a:avLst/>
          </a:prstGeom>
          <a:noFill/>
          <a:ln w="7938">
            <a:solidFill>
              <a:srgbClr val="990033"/>
            </a:solidFill>
            <a:prstDash val="sysDot"/>
            <a:round/>
            <a:headEnd/>
            <a:tailEnd/>
          </a:ln>
        </p:spPr>
        <p:txBody>
          <a:bodyPr/>
          <a:lstStyle/>
          <a:p>
            <a:endParaRPr lang="en-GB"/>
          </a:p>
        </p:txBody>
      </p:sp>
      <p:sp>
        <p:nvSpPr>
          <p:cNvPr id="48193" name="Line 64"/>
          <p:cNvSpPr>
            <a:spLocks noChangeShapeType="1"/>
          </p:cNvSpPr>
          <p:nvPr/>
        </p:nvSpPr>
        <p:spPr bwMode="auto">
          <a:xfrm flipH="1" flipV="1">
            <a:off x="3488333" y="3657947"/>
            <a:ext cx="25400" cy="42862"/>
          </a:xfrm>
          <a:prstGeom prst="line">
            <a:avLst/>
          </a:prstGeom>
          <a:noFill/>
          <a:ln w="7938">
            <a:solidFill>
              <a:srgbClr val="990033"/>
            </a:solidFill>
            <a:round/>
            <a:headEnd/>
            <a:tailEnd/>
          </a:ln>
        </p:spPr>
        <p:txBody>
          <a:bodyPr/>
          <a:lstStyle/>
          <a:p>
            <a:endParaRPr lang="en-GB"/>
          </a:p>
        </p:txBody>
      </p:sp>
      <p:sp>
        <p:nvSpPr>
          <p:cNvPr id="48194" name="Line 65"/>
          <p:cNvSpPr>
            <a:spLocks noChangeShapeType="1"/>
          </p:cNvSpPr>
          <p:nvPr/>
        </p:nvSpPr>
        <p:spPr bwMode="auto">
          <a:xfrm flipV="1">
            <a:off x="3513733" y="3657947"/>
            <a:ext cx="26987" cy="42862"/>
          </a:xfrm>
          <a:prstGeom prst="line">
            <a:avLst/>
          </a:prstGeom>
          <a:noFill/>
          <a:ln w="7938">
            <a:solidFill>
              <a:srgbClr val="990033"/>
            </a:solidFill>
            <a:round/>
            <a:headEnd/>
            <a:tailEnd/>
          </a:ln>
        </p:spPr>
        <p:txBody>
          <a:bodyPr/>
          <a:lstStyle/>
          <a:p>
            <a:endParaRPr lang="en-GB"/>
          </a:p>
        </p:txBody>
      </p:sp>
      <p:sp>
        <p:nvSpPr>
          <p:cNvPr id="48195" name="Line 66"/>
          <p:cNvSpPr>
            <a:spLocks noChangeShapeType="1"/>
          </p:cNvSpPr>
          <p:nvPr/>
        </p:nvSpPr>
        <p:spPr bwMode="auto">
          <a:xfrm>
            <a:off x="3880445" y="3445222"/>
            <a:ext cx="363538" cy="192087"/>
          </a:xfrm>
          <a:prstGeom prst="line">
            <a:avLst/>
          </a:prstGeom>
          <a:noFill/>
          <a:ln w="7938">
            <a:solidFill>
              <a:srgbClr val="990033"/>
            </a:solidFill>
            <a:prstDash val="sysDot"/>
            <a:round/>
            <a:headEnd/>
            <a:tailEnd/>
          </a:ln>
        </p:spPr>
        <p:txBody>
          <a:bodyPr/>
          <a:lstStyle/>
          <a:p>
            <a:endParaRPr lang="en-GB"/>
          </a:p>
        </p:txBody>
      </p:sp>
      <p:sp>
        <p:nvSpPr>
          <p:cNvPr id="48196" name="Line 67"/>
          <p:cNvSpPr>
            <a:spLocks noChangeShapeType="1"/>
          </p:cNvSpPr>
          <p:nvPr/>
        </p:nvSpPr>
        <p:spPr bwMode="auto">
          <a:xfrm flipH="1" flipV="1">
            <a:off x="4185245" y="3630959"/>
            <a:ext cx="58738" cy="6350"/>
          </a:xfrm>
          <a:prstGeom prst="line">
            <a:avLst/>
          </a:prstGeom>
          <a:noFill/>
          <a:ln w="7938">
            <a:solidFill>
              <a:srgbClr val="990033"/>
            </a:solidFill>
            <a:round/>
            <a:headEnd/>
            <a:tailEnd/>
          </a:ln>
        </p:spPr>
        <p:txBody>
          <a:bodyPr/>
          <a:lstStyle/>
          <a:p>
            <a:endParaRPr lang="en-GB"/>
          </a:p>
        </p:txBody>
      </p:sp>
      <p:sp>
        <p:nvSpPr>
          <p:cNvPr id="48197" name="Line 68"/>
          <p:cNvSpPr>
            <a:spLocks noChangeShapeType="1"/>
          </p:cNvSpPr>
          <p:nvPr/>
        </p:nvSpPr>
        <p:spPr bwMode="auto">
          <a:xfrm flipH="1" flipV="1">
            <a:off x="4212233" y="3594447"/>
            <a:ext cx="31750" cy="42862"/>
          </a:xfrm>
          <a:prstGeom prst="line">
            <a:avLst/>
          </a:prstGeom>
          <a:noFill/>
          <a:ln w="7938">
            <a:solidFill>
              <a:srgbClr val="990033"/>
            </a:solidFill>
            <a:round/>
            <a:headEnd/>
            <a:tailEnd/>
          </a:ln>
        </p:spPr>
        <p:txBody>
          <a:bodyPr/>
          <a:lstStyle/>
          <a:p>
            <a:endParaRPr lang="en-GB"/>
          </a:p>
        </p:txBody>
      </p:sp>
      <p:sp>
        <p:nvSpPr>
          <p:cNvPr id="48198" name="Line 69"/>
          <p:cNvSpPr>
            <a:spLocks noChangeShapeType="1"/>
          </p:cNvSpPr>
          <p:nvPr/>
        </p:nvSpPr>
        <p:spPr bwMode="auto">
          <a:xfrm>
            <a:off x="3885208" y="3295997"/>
            <a:ext cx="354012" cy="0"/>
          </a:xfrm>
          <a:prstGeom prst="line">
            <a:avLst/>
          </a:prstGeom>
          <a:noFill/>
          <a:ln w="7938">
            <a:solidFill>
              <a:srgbClr val="990033"/>
            </a:solidFill>
            <a:prstDash val="sysDot"/>
            <a:round/>
            <a:headEnd/>
            <a:tailEnd/>
          </a:ln>
        </p:spPr>
        <p:txBody>
          <a:bodyPr/>
          <a:lstStyle/>
          <a:p>
            <a:endParaRPr lang="en-GB"/>
          </a:p>
        </p:txBody>
      </p:sp>
      <p:sp>
        <p:nvSpPr>
          <p:cNvPr id="48199" name="Line 70"/>
          <p:cNvSpPr>
            <a:spLocks noChangeShapeType="1"/>
          </p:cNvSpPr>
          <p:nvPr/>
        </p:nvSpPr>
        <p:spPr bwMode="auto">
          <a:xfrm flipH="1" flipV="1">
            <a:off x="4185245" y="3273772"/>
            <a:ext cx="53975" cy="22225"/>
          </a:xfrm>
          <a:prstGeom prst="line">
            <a:avLst/>
          </a:prstGeom>
          <a:noFill/>
          <a:ln w="7938">
            <a:solidFill>
              <a:srgbClr val="990033"/>
            </a:solidFill>
            <a:round/>
            <a:headEnd/>
            <a:tailEnd/>
          </a:ln>
        </p:spPr>
        <p:txBody>
          <a:bodyPr/>
          <a:lstStyle/>
          <a:p>
            <a:endParaRPr lang="en-GB"/>
          </a:p>
        </p:txBody>
      </p:sp>
      <p:sp>
        <p:nvSpPr>
          <p:cNvPr id="48200" name="Line 71"/>
          <p:cNvSpPr>
            <a:spLocks noChangeShapeType="1"/>
          </p:cNvSpPr>
          <p:nvPr/>
        </p:nvSpPr>
        <p:spPr bwMode="auto">
          <a:xfrm flipH="1">
            <a:off x="4185245" y="3295997"/>
            <a:ext cx="53975" cy="20637"/>
          </a:xfrm>
          <a:prstGeom prst="line">
            <a:avLst/>
          </a:prstGeom>
          <a:noFill/>
          <a:ln w="7938">
            <a:solidFill>
              <a:srgbClr val="990033"/>
            </a:solidFill>
            <a:round/>
            <a:headEnd/>
            <a:tailEnd/>
          </a:ln>
        </p:spPr>
        <p:txBody>
          <a:bodyPr/>
          <a:lstStyle/>
          <a:p>
            <a:endParaRPr lang="en-GB"/>
          </a:p>
        </p:txBody>
      </p:sp>
      <p:sp>
        <p:nvSpPr>
          <p:cNvPr id="48201" name="Line 72"/>
          <p:cNvSpPr>
            <a:spLocks noChangeShapeType="1"/>
          </p:cNvSpPr>
          <p:nvPr/>
        </p:nvSpPr>
        <p:spPr bwMode="auto">
          <a:xfrm flipV="1">
            <a:off x="4497983" y="3449984"/>
            <a:ext cx="1587" cy="192088"/>
          </a:xfrm>
          <a:prstGeom prst="line">
            <a:avLst/>
          </a:prstGeom>
          <a:noFill/>
          <a:ln w="7938">
            <a:solidFill>
              <a:srgbClr val="990033"/>
            </a:solidFill>
            <a:prstDash val="sysDot"/>
            <a:round/>
            <a:headEnd/>
            <a:tailEnd/>
          </a:ln>
        </p:spPr>
        <p:txBody>
          <a:bodyPr/>
          <a:lstStyle/>
          <a:p>
            <a:endParaRPr lang="en-GB"/>
          </a:p>
        </p:txBody>
      </p:sp>
      <p:sp>
        <p:nvSpPr>
          <p:cNvPr id="48202" name="Line 73"/>
          <p:cNvSpPr>
            <a:spLocks noChangeShapeType="1"/>
          </p:cNvSpPr>
          <p:nvPr/>
        </p:nvSpPr>
        <p:spPr bwMode="auto">
          <a:xfrm flipH="1">
            <a:off x="4470995" y="3449984"/>
            <a:ext cx="26988" cy="42863"/>
          </a:xfrm>
          <a:prstGeom prst="line">
            <a:avLst/>
          </a:prstGeom>
          <a:noFill/>
          <a:ln w="7938">
            <a:solidFill>
              <a:srgbClr val="990033"/>
            </a:solidFill>
            <a:round/>
            <a:headEnd/>
            <a:tailEnd/>
          </a:ln>
        </p:spPr>
        <p:txBody>
          <a:bodyPr/>
          <a:lstStyle/>
          <a:p>
            <a:endParaRPr lang="en-GB"/>
          </a:p>
        </p:txBody>
      </p:sp>
      <p:sp>
        <p:nvSpPr>
          <p:cNvPr id="48203" name="Line 74"/>
          <p:cNvSpPr>
            <a:spLocks noChangeShapeType="1"/>
          </p:cNvSpPr>
          <p:nvPr/>
        </p:nvSpPr>
        <p:spPr bwMode="auto">
          <a:xfrm>
            <a:off x="4497983" y="3449984"/>
            <a:ext cx="25400" cy="42863"/>
          </a:xfrm>
          <a:prstGeom prst="line">
            <a:avLst/>
          </a:prstGeom>
          <a:noFill/>
          <a:ln w="7938">
            <a:solidFill>
              <a:srgbClr val="990033"/>
            </a:solidFill>
            <a:round/>
            <a:headEnd/>
            <a:tailEnd/>
          </a:ln>
        </p:spPr>
        <p:txBody>
          <a:bodyPr/>
          <a:lstStyle/>
          <a:p>
            <a:endParaRPr lang="en-GB"/>
          </a:p>
        </p:txBody>
      </p:sp>
      <p:sp>
        <p:nvSpPr>
          <p:cNvPr id="48204" name="Line 75"/>
          <p:cNvSpPr>
            <a:spLocks noChangeShapeType="1"/>
          </p:cNvSpPr>
          <p:nvPr/>
        </p:nvSpPr>
        <p:spPr bwMode="auto">
          <a:xfrm flipH="1" flipV="1">
            <a:off x="4875808" y="3445222"/>
            <a:ext cx="365125" cy="203200"/>
          </a:xfrm>
          <a:prstGeom prst="line">
            <a:avLst/>
          </a:prstGeom>
          <a:noFill/>
          <a:ln w="7938">
            <a:solidFill>
              <a:srgbClr val="990033"/>
            </a:solidFill>
            <a:prstDash val="sysDot"/>
            <a:round/>
            <a:headEnd/>
            <a:tailEnd/>
          </a:ln>
        </p:spPr>
        <p:txBody>
          <a:bodyPr/>
          <a:lstStyle/>
          <a:p>
            <a:endParaRPr lang="en-GB"/>
          </a:p>
        </p:txBody>
      </p:sp>
      <p:sp>
        <p:nvSpPr>
          <p:cNvPr id="48205" name="Line 76"/>
          <p:cNvSpPr>
            <a:spLocks noChangeShapeType="1"/>
          </p:cNvSpPr>
          <p:nvPr/>
        </p:nvSpPr>
        <p:spPr bwMode="auto">
          <a:xfrm>
            <a:off x="4875808" y="3445222"/>
            <a:ext cx="26987" cy="42862"/>
          </a:xfrm>
          <a:prstGeom prst="line">
            <a:avLst/>
          </a:prstGeom>
          <a:noFill/>
          <a:ln w="7938">
            <a:solidFill>
              <a:srgbClr val="990033"/>
            </a:solidFill>
            <a:round/>
            <a:headEnd/>
            <a:tailEnd/>
          </a:ln>
        </p:spPr>
        <p:txBody>
          <a:bodyPr/>
          <a:lstStyle/>
          <a:p>
            <a:endParaRPr lang="en-GB"/>
          </a:p>
        </p:txBody>
      </p:sp>
      <p:sp>
        <p:nvSpPr>
          <p:cNvPr id="48206" name="Line 77"/>
          <p:cNvSpPr>
            <a:spLocks noChangeShapeType="1"/>
          </p:cNvSpPr>
          <p:nvPr/>
        </p:nvSpPr>
        <p:spPr bwMode="auto">
          <a:xfrm>
            <a:off x="4875808" y="3445222"/>
            <a:ext cx="60325" cy="4762"/>
          </a:xfrm>
          <a:prstGeom prst="line">
            <a:avLst/>
          </a:prstGeom>
          <a:noFill/>
          <a:ln w="7938">
            <a:solidFill>
              <a:srgbClr val="990033"/>
            </a:solidFill>
            <a:round/>
            <a:headEnd/>
            <a:tailEnd/>
          </a:ln>
        </p:spPr>
        <p:txBody>
          <a:bodyPr/>
          <a:lstStyle/>
          <a:p>
            <a:endParaRPr lang="en-GB"/>
          </a:p>
        </p:txBody>
      </p:sp>
      <p:sp>
        <p:nvSpPr>
          <p:cNvPr id="48207" name="Line 78"/>
          <p:cNvSpPr>
            <a:spLocks noChangeShapeType="1"/>
          </p:cNvSpPr>
          <p:nvPr/>
        </p:nvSpPr>
        <p:spPr bwMode="auto">
          <a:xfrm flipH="1">
            <a:off x="4888508" y="3888134"/>
            <a:ext cx="352425" cy="1588"/>
          </a:xfrm>
          <a:prstGeom prst="line">
            <a:avLst/>
          </a:prstGeom>
          <a:noFill/>
          <a:ln w="7938">
            <a:solidFill>
              <a:srgbClr val="990033"/>
            </a:solidFill>
            <a:prstDash val="sysDot"/>
            <a:round/>
            <a:headEnd/>
            <a:tailEnd/>
          </a:ln>
        </p:spPr>
        <p:txBody>
          <a:bodyPr/>
          <a:lstStyle/>
          <a:p>
            <a:endParaRPr lang="en-GB"/>
          </a:p>
        </p:txBody>
      </p:sp>
      <p:sp>
        <p:nvSpPr>
          <p:cNvPr id="48208" name="Line 79"/>
          <p:cNvSpPr>
            <a:spLocks noChangeShapeType="1"/>
          </p:cNvSpPr>
          <p:nvPr/>
        </p:nvSpPr>
        <p:spPr bwMode="auto">
          <a:xfrm flipV="1">
            <a:off x="4888508" y="3865909"/>
            <a:ext cx="53975" cy="22225"/>
          </a:xfrm>
          <a:prstGeom prst="line">
            <a:avLst/>
          </a:prstGeom>
          <a:noFill/>
          <a:ln w="7938">
            <a:solidFill>
              <a:srgbClr val="990033"/>
            </a:solidFill>
            <a:round/>
            <a:headEnd/>
            <a:tailEnd/>
          </a:ln>
        </p:spPr>
        <p:txBody>
          <a:bodyPr/>
          <a:lstStyle/>
          <a:p>
            <a:endParaRPr lang="en-GB"/>
          </a:p>
        </p:txBody>
      </p:sp>
      <p:sp>
        <p:nvSpPr>
          <p:cNvPr id="48209" name="Line 80"/>
          <p:cNvSpPr>
            <a:spLocks noChangeShapeType="1"/>
          </p:cNvSpPr>
          <p:nvPr/>
        </p:nvSpPr>
        <p:spPr bwMode="auto">
          <a:xfrm>
            <a:off x="4888508" y="3888134"/>
            <a:ext cx="53975" cy="20638"/>
          </a:xfrm>
          <a:prstGeom prst="line">
            <a:avLst/>
          </a:prstGeom>
          <a:noFill/>
          <a:ln w="7938">
            <a:solidFill>
              <a:srgbClr val="990033"/>
            </a:solidFill>
            <a:round/>
            <a:headEnd/>
            <a:tailEnd/>
          </a:ln>
        </p:spPr>
        <p:txBody>
          <a:bodyPr/>
          <a:lstStyle/>
          <a:p>
            <a:endParaRPr lang="en-GB"/>
          </a:p>
        </p:txBody>
      </p:sp>
      <p:sp>
        <p:nvSpPr>
          <p:cNvPr id="48210" name="Rectangle 81"/>
          <p:cNvSpPr>
            <a:spLocks noChangeArrowheads="1"/>
          </p:cNvSpPr>
          <p:nvPr/>
        </p:nvSpPr>
        <p:spPr bwMode="auto">
          <a:xfrm>
            <a:off x="4239220" y="4846984"/>
            <a:ext cx="258763" cy="65088"/>
          </a:xfrm>
          <a:prstGeom prst="rect">
            <a:avLst/>
          </a:prstGeom>
          <a:solidFill>
            <a:srgbClr val="FFFFFF"/>
          </a:solidFill>
          <a:ln w="0">
            <a:solidFill>
              <a:srgbClr val="990033"/>
            </a:solidFill>
            <a:miter lim="800000"/>
            <a:headEnd/>
            <a:tailEnd/>
          </a:ln>
        </p:spPr>
        <p:txBody>
          <a:bodyPr/>
          <a:lstStyle/>
          <a:p>
            <a:endParaRPr lang="en-GB"/>
          </a:p>
        </p:txBody>
      </p:sp>
      <p:sp>
        <p:nvSpPr>
          <p:cNvPr id="48211" name="Rectangle 82"/>
          <p:cNvSpPr>
            <a:spLocks noChangeArrowheads="1"/>
          </p:cNvSpPr>
          <p:nvPr/>
        </p:nvSpPr>
        <p:spPr bwMode="auto">
          <a:xfrm>
            <a:off x="4239220" y="4905722"/>
            <a:ext cx="649288" cy="304800"/>
          </a:xfrm>
          <a:prstGeom prst="rect">
            <a:avLst/>
          </a:prstGeom>
          <a:solidFill>
            <a:srgbClr val="FFFFFF"/>
          </a:solidFill>
          <a:ln w="0">
            <a:solidFill>
              <a:srgbClr val="990033"/>
            </a:solidFill>
            <a:miter lim="800000"/>
            <a:headEnd/>
            <a:tailEnd/>
          </a:ln>
        </p:spPr>
        <p:txBody>
          <a:bodyPr/>
          <a:lstStyle/>
          <a:p>
            <a:endParaRPr lang="en-GB"/>
          </a:p>
        </p:txBody>
      </p:sp>
      <p:sp>
        <p:nvSpPr>
          <p:cNvPr id="48212" name="Rectangle 83"/>
          <p:cNvSpPr>
            <a:spLocks noChangeArrowheads="1"/>
          </p:cNvSpPr>
          <p:nvPr/>
        </p:nvSpPr>
        <p:spPr bwMode="auto">
          <a:xfrm>
            <a:off x="4317008" y="497557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13" name="Rectangle 84"/>
          <p:cNvSpPr>
            <a:spLocks noChangeArrowheads="1"/>
          </p:cNvSpPr>
          <p:nvPr/>
        </p:nvSpPr>
        <p:spPr bwMode="auto">
          <a:xfrm>
            <a:off x="4410670" y="5061297"/>
            <a:ext cx="58738"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P</a:t>
            </a:r>
            <a:endParaRPr lang="en-GB">
              <a:latin typeface="Times New Roman" pitchFamily="18" charset="0"/>
            </a:endParaRPr>
          </a:p>
        </p:txBody>
      </p:sp>
      <p:sp>
        <p:nvSpPr>
          <p:cNvPr id="48214" name="Rectangle 85"/>
          <p:cNvSpPr>
            <a:spLocks noChangeArrowheads="1"/>
          </p:cNvSpPr>
          <p:nvPr/>
        </p:nvSpPr>
        <p:spPr bwMode="auto">
          <a:xfrm>
            <a:off x="3361333" y="4948584"/>
            <a:ext cx="260350" cy="65088"/>
          </a:xfrm>
          <a:prstGeom prst="rect">
            <a:avLst/>
          </a:prstGeom>
          <a:solidFill>
            <a:srgbClr val="FFFFFF"/>
          </a:solidFill>
          <a:ln w="0">
            <a:solidFill>
              <a:srgbClr val="990033"/>
            </a:solidFill>
            <a:miter lim="800000"/>
            <a:headEnd/>
            <a:tailEnd/>
          </a:ln>
        </p:spPr>
        <p:txBody>
          <a:bodyPr/>
          <a:lstStyle/>
          <a:p>
            <a:endParaRPr lang="en-GB"/>
          </a:p>
        </p:txBody>
      </p:sp>
      <p:sp>
        <p:nvSpPr>
          <p:cNvPr id="48215" name="Rectangle 86"/>
          <p:cNvSpPr>
            <a:spLocks noChangeArrowheads="1"/>
          </p:cNvSpPr>
          <p:nvPr/>
        </p:nvSpPr>
        <p:spPr bwMode="auto">
          <a:xfrm>
            <a:off x="3361333" y="5007322"/>
            <a:ext cx="652462" cy="304800"/>
          </a:xfrm>
          <a:prstGeom prst="rect">
            <a:avLst/>
          </a:prstGeom>
          <a:solidFill>
            <a:srgbClr val="FFFFFF"/>
          </a:solidFill>
          <a:ln w="0">
            <a:solidFill>
              <a:srgbClr val="990033"/>
            </a:solidFill>
            <a:miter lim="800000"/>
            <a:headEnd/>
            <a:tailEnd/>
          </a:ln>
        </p:spPr>
        <p:txBody>
          <a:bodyPr/>
          <a:lstStyle/>
          <a:p>
            <a:endParaRPr lang="en-GB"/>
          </a:p>
        </p:txBody>
      </p:sp>
      <p:sp>
        <p:nvSpPr>
          <p:cNvPr id="48216" name="Rectangle 87"/>
          <p:cNvSpPr>
            <a:spLocks noChangeArrowheads="1"/>
          </p:cNvSpPr>
          <p:nvPr/>
        </p:nvSpPr>
        <p:spPr bwMode="auto">
          <a:xfrm>
            <a:off x="3440708" y="507717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17" name="Rectangle 88"/>
          <p:cNvSpPr>
            <a:spLocks noChangeArrowheads="1"/>
          </p:cNvSpPr>
          <p:nvPr/>
        </p:nvSpPr>
        <p:spPr bwMode="auto">
          <a:xfrm>
            <a:off x="3534370" y="5162897"/>
            <a:ext cx="79375"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218" name="Rectangle 89"/>
          <p:cNvSpPr>
            <a:spLocks noChangeArrowheads="1"/>
          </p:cNvSpPr>
          <p:nvPr/>
        </p:nvSpPr>
        <p:spPr bwMode="auto">
          <a:xfrm>
            <a:off x="5240933" y="5333007"/>
            <a:ext cx="258762" cy="63500"/>
          </a:xfrm>
          <a:prstGeom prst="rect">
            <a:avLst/>
          </a:prstGeom>
          <a:solidFill>
            <a:srgbClr val="FFFFFF"/>
          </a:solidFill>
          <a:ln w="0">
            <a:solidFill>
              <a:srgbClr val="990033"/>
            </a:solidFill>
            <a:miter lim="800000"/>
            <a:headEnd/>
            <a:tailEnd/>
          </a:ln>
        </p:spPr>
        <p:txBody>
          <a:bodyPr/>
          <a:lstStyle/>
          <a:p>
            <a:endParaRPr lang="en-GB"/>
          </a:p>
        </p:txBody>
      </p:sp>
      <p:sp>
        <p:nvSpPr>
          <p:cNvPr id="48219" name="Rectangle 90"/>
          <p:cNvSpPr>
            <a:spLocks noChangeArrowheads="1"/>
          </p:cNvSpPr>
          <p:nvPr/>
        </p:nvSpPr>
        <p:spPr bwMode="auto">
          <a:xfrm>
            <a:off x="5240933" y="5391745"/>
            <a:ext cx="652462" cy="303212"/>
          </a:xfrm>
          <a:prstGeom prst="rect">
            <a:avLst/>
          </a:prstGeom>
          <a:solidFill>
            <a:srgbClr val="FFFFFF"/>
          </a:solidFill>
          <a:ln w="0">
            <a:solidFill>
              <a:srgbClr val="990033"/>
            </a:solidFill>
            <a:miter lim="800000"/>
            <a:headEnd/>
            <a:tailEnd/>
          </a:ln>
        </p:spPr>
        <p:txBody>
          <a:bodyPr/>
          <a:lstStyle/>
          <a:p>
            <a:endParaRPr lang="en-GB"/>
          </a:p>
        </p:txBody>
      </p:sp>
      <p:sp>
        <p:nvSpPr>
          <p:cNvPr id="48220" name="Rectangle 91"/>
          <p:cNvSpPr>
            <a:spLocks noChangeArrowheads="1"/>
          </p:cNvSpPr>
          <p:nvPr/>
        </p:nvSpPr>
        <p:spPr bwMode="auto">
          <a:xfrm>
            <a:off x="5320308" y="5461595"/>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21" name="Rectangle 92"/>
          <p:cNvSpPr>
            <a:spLocks noChangeArrowheads="1"/>
          </p:cNvSpPr>
          <p:nvPr/>
        </p:nvSpPr>
        <p:spPr bwMode="auto">
          <a:xfrm>
            <a:off x="5393333" y="5545732"/>
            <a:ext cx="52387"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F</a:t>
            </a:r>
            <a:endParaRPr lang="en-GB">
              <a:latin typeface="Times New Roman" pitchFamily="18" charset="0"/>
            </a:endParaRPr>
          </a:p>
        </p:txBody>
      </p:sp>
      <p:sp>
        <p:nvSpPr>
          <p:cNvPr id="48222" name="Rectangle 93"/>
          <p:cNvSpPr>
            <a:spLocks noChangeArrowheads="1"/>
          </p:cNvSpPr>
          <p:nvPr/>
        </p:nvSpPr>
        <p:spPr bwMode="auto">
          <a:xfrm>
            <a:off x="4239220" y="5333007"/>
            <a:ext cx="258763" cy="63500"/>
          </a:xfrm>
          <a:prstGeom prst="rect">
            <a:avLst/>
          </a:prstGeom>
          <a:solidFill>
            <a:srgbClr val="FFFFFF"/>
          </a:solidFill>
          <a:ln w="0">
            <a:solidFill>
              <a:srgbClr val="990033"/>
            </a:solidFill>
            <a:miter lim="800000"/>
            <a:headEnd/>
            <a:tailEnd/>
          </a:ln>
        </p:spPr>
        <p:txBody>
          <a:bodyPr/>
          <a:lstStyle/>
          <a:p>
            <a:endParaRPr lang="en-GB"/>
          </a:p>
        </p:txBody>
      </p:sp>
      <p:sp>
        <p:nvSpPr>
          <p:cNvPr id="48223" name="Rectangle 94"/>
          <p:cNvSpPr>
            <a:spLocks noChangeArrowheads="1"/>
          </p:cNvSpPr>
          <p:nvPr/>
        </p:nvSpPr>
        <p:spPr bwMode="auto">
          <a:xfrm>
            <a:off x="4239220" y="5391745"/>
            <a:ext cx="649288" cy="303212"/>
          </a:xfrm>
          <a:prstGeom prst="rect">
            <a:avLst/>
          </a:prstGeom>
          <a:solidFill>
            <a:srgbClr val="FFFFFF"/>
          </a:solidFill>
          <a:ln w="0">
            <a:solidFill>
              <a:srgbClr val="990033"/>
            </a:solidFill>
            <a:miter lim="800000"/>
            <a:headEnd/>
            <a:tailEnd/>
          </a:ln>
        </p:spPr>
        <p:txBody>
          <a:bodyPr/>
          <a:lstStyle/>
          <a:p>
            <a:endParaRPr lang="en-GB"/>
          </a:p>
        </p:txBody>
      </p:sp>
      <p:sp>
        <p:nvSpPr>
          <p:cNvPr id="48224" name="Rectangle 95"/>
          <p:cNvSpPr>
            <a:spLocks noChangeArrowheads="1"/>
          </p:cNvSpPr>
          <p:nvPr/>
        </p:nvSpPr>
        <p:spPr bwMode="auto">
          <a:xfrm>
            <a:off x="4317008" y="5461595"/>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25" name="Rectangle 96"/>
          <p:cNvSpPr>
            <a:spLocks noChangeArrowheads="1"/>
          </p:cNvSpPr>
          <p:nvPr/>
        </p:nvSpPr>
        <p:spPr bwMode="auto">
          <a:xfrm>
            <a:off x="4458295" y="5545732"/>
            <a:ext cx="666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D</a:t>
            </a:r>
            <a:endParaRPr lang="en-GB">
              <a:latin typeface="Times New Roman" pitchFamily="18" charset="0"/>
            </a:endParaRPr>
          </a:p>
        </p:txBody>
      </p:sp>
      <p:sp>
        <p:nvSpPr>
          <p:cNvPr id="48226" name="Rectangle 97"/>
          <p:cNvSpPr>
            <a:spLocks noChangeArrowheads="1"/>
          </p:cNvSpPr>
          <p:nvPr/>
        </p:nvSpPr>
        <p:spPr bwMode="auto">
          <a:xfrm>
            <a:off x="3042245" y="5380632"/>
            <a:ext cx="346075" cy="63500"/>
          </a:xfrm>
          <a:prstGeom prst="rect">
            <a:avLst/>
          </a:prstGeom>
          <a:solidFill>
            <a:srgbClr val="FFFFFF"/>
          </a:solidFill>
          <a:ln w="0">
            <a:solidFill>
              <a:srgbClr val="990033"/>
            </a:solidFill>
            <a:miter lim="800000"/>
            <a:headEnd/>
            <a:tailEnd/>
          </a:ln>
        </p:spPr>
        <p:txBody>
          <a:bodyPr/>
          <a:lstStyle/>
          <a:p>
            <a:endParaRPr lang="en-GB"/>
          </a:p>
        </p:txBody>
      </p:sp>
      <p:sp>
        <p:nvSpPr>
          <p:cNvPr id="48227" name="Rectangle 98"/>
          <p:cNvSpPr>
            <a:spLocks noChangeArrowheads="1"/>
          </p:cNvSpPr>
          <p:nvPr/>
        </p:nvSpPr>
        <p:spPr bwMode="auto">
          <a:xfrm>
            <a:off x="3042245" y="5439370"/>
            <a:ext cx="877888" cy="303212"/>
          </a:xfrm>
          <a:prstGeom prst="rect">
            <a:avLst/>
          </a:prstGeom>
          <a:solidFill>
            <a:srgbClr val="FFFFFF"/>
          </a:solidFill>
          <a:ln w="0">
            <a:solidFill>
              <a:srgbClr val="990033"/>
            </a:solidFill>
            <a:miter lim="800000"/>
            <a:headEnd/>
            <a:tailEnd/>
          </a:ln>
        </p:spPr>
        <p:txBody>
          <a:bodyPr/>
          <a:lstStyle/>
          <a:p>
            <a:endParaRPr lang="en-GB"/>
          </a:p>
        </p:txBody>
      </p:sp>
      <p:sp>
        <p:nvSpPr>
          <p:cNvPr id="48228" name="Rectangle 99"/>
          <p:cNvSpPr>
            <a:spLocks noChangeArrowheads="1"/>
          </p:cNvSpPr>
          <p:nvPr/>
        </p:nvSpPr>
        <p:spPr bwMode="auto">
          <a:xfrm>
            <a:off x="3235920" y="5509220"/>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29" name="Rectangle 100"/>
          <p:cNvSpPr>
            <a:spLocks noChangeArrowheads="1"/>
          </p:cNvSpPr>
          <p:nvPr/>
        </p:nvSpPr>
        <p:spPr bwMode="auto">
          <a:xfrm>
            <a:off x="3135908" y="5593357"/>
            <a:ext cx="58737"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C</a:t>
            </a:r>
            <a:endParaRPr lang="en-GB">
              <a:latin typeface="Times New Roman" pitchFamily="18" charset="0"/>
            </a:endParaRPr>
          </a:p>
        </p:txBody>
      </p:sp>
      <p:sp>
        <p:nvSpPr>
          <p:cNvPr id="48230" name="Rectangle 101"/>
          <p:cNvSpPr>
            <a:spLocks noChangeArrowheads="1"/>
          </p:cNvSpPr>
          <p:nvPr/>
        </p:nvSpPr>
        <p:spPr bwMode="auto">
          <a:xfrm>
            <a:off x="5240933" y="4799359"/>
            <a:ext cx="285750" cy="63500"/>
          </a:xfrm>
          <a:prstGeom prst="rect">
            <a:avLst/>
          </a:prstGeom>
          <a:solidFill>
            <a:srgbClr val="FFFFFF"/>
          </a:solidFill>
          <a:ln w="0">
            <a:solidFill>
              <a:srgbClr val="990033"/>
            </a:solidFill>
            <a:miter lim="800000"/>
            <a:headEnd/>
            <a:tailEnd/>
          </a:ln>
        </p:spPr>
        <p:txBody>
          <a:bodyPr/>
          <a:lstStyle/>
          <a:p>
            <a:endParaRPr lang="en-GB"/>
          </a:p>
        </p:txBody>
      </p:sp>
      <p:sp>
        <p:nvSpPr>
          <p:cNvPr id="48231" name="Rectangle 102"/>
          <p:cNvSpPr>
            <a:spLocks noChangeArrowheads="1"/>
          </p:cNvSpPr>
          <p:nvPr/>
        </p:nvSpPr>
        <p:spPr bwMode="auto">
          <a:xfrm>
            <a:off x="5240933" y="4858097"/>
            <a:ext cx="723900" cy="304800"/>
          </a:xfrm>
          <a:prstGeom prst="rect">
            <a:avLst/>
          </a:prstGeom>
          <a:solidFill>
            <a:srgbClr val="FFFFFF"/>
          </a:solidFill>
          <a:ln w="0">
            <a:solidFill>
              <a:srgbClr val="990033"/>
            </a:solidFill>
            <a:miter lim="800000"/>
            <a:headEnd/>
            <a:tailEnd/>
          </a:ln>
        </p:spPr>
        <p:txBody>
          <a:bodyPr/>
          <a:lstStyle/>
          <a:p>
            <a:endParaRPr lang="en-GB"/>
          </a:p>
        </p:txBody>
      </p:sp>
      <p:sp>
        <p:nvSpPr>
          <p:cNvPr id="48232" name="Rectangle 103"/>
          <p:cNvSpPr>
            <a:spLocks noChangeArrowheads="1"/>
          </p:cNvSpPr>
          <p:nvPr/>
        </p:nvSpPr>
        <p:spPr bwMode="auto">
          <a:xfrm>
            <a:off x="5353645" y="4927947"/>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33" name="Rectangle 104"/>
          <p:cNvSpPr>
            <a:spLocks noChangeArrowheads="1"/>
          </p:cNvSpPr>
          <p:nvPr/>
        </p:nvSpPr>
        <p:spPr bwMode="auto">
          <a:xfrm>
            <a:off x="5333008" y="5013672"/>
            <a:ext cx="79375"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234" name="Rectangle 105"/>
          <p:cNvSpPr>
            <a:spLocks noChangeArrowheads="1"/>
          </p:cNvSpPr>
          <p:nvPr/>
        </p:nvSpPr>
        <p:spPr bwMode="auto">
          <a:xfrm>
            <a:off x="4239220" y="1470372"/>
            <a:ext cx="258763" cy="65087"/>
          </a:xfrm>
          <a:prstGeom prst="rect">
            <a:avLst/>
          </a:prstGeom>
          <a:solidFill>
            <a:srgbClr val="FFFFFF"/>
          </a:solidFill>
          <a:ln w="0">
            <a:solidFill>
              <a:srgbClr val="990033"/>
            </a:solidFill>
            <a:miter lim="800000"/>
            <a:headEnd/>
            <a:tailEnd/>
          </a:ln>
        </p:spPr>
        <p:txBody>
          <a:bodyPr/>
          <a:lstStyle/>
          <a:p>
            <a:endParaRPr lang="en-GB"/>
          </a:p>
        </p:txBody>
      </p:sp>
      <p:sp>
        <p:nvSpPr>
          <p:cNvPr id="48235" name="Rectangle 106"/>
          <p:cNvSpPr>
            <a:spLocks noChangeArrowheads="1"/>
          </p:cNvSpPr>
          <p:nvPr/>
        </p:nvSpPr>
        <p:spPr bwMode="auto">
          <a:xfrm>
            <a:off x="4239220" y="1529109"/>
            <a:ext cx="649288" cy="304800"/>
          </a:xfrm>
          <a:prstGeom prst="rect">
            <a:avLst/>
          </a:prstGeom>
          <a:solidFill>
            <a:srgbClr val="FFFFFF"/>
          </a:solidFill>
          <a:ln w="0">
            <a:solidFill>
              <a:srgbClr val="990033"/>
            </a:solidFill>
            <a:miter lim="800000"/>
            <a:headEnd/>
            <a:tailEnd/>
          </a:ln>
        </p:spPr>
        <p:txBody>
          <a:bodyPr/>
          <a:lstStyle/>
          <a:p>
            <a:endParaRPr lang="en-GB"/>
          </a:p>
        </p:txBody>
      </p:sp>
      <p:sp>
        <p:nvSpPr>
          <p:cNvPr id="48236" name="Rectangle 107"/>
          <p:cNvSpPr>
            <a:spLocks noChangeArrowheads="1"/>
          </p:cNvSpPr>
          <p:nvPr/>
        </p:nvSpPr>
        <p:spPr bwMode="auto">
          <a:xfrm>
            <a:off x="4317008" y="159895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37" name="Rectangle 108"/>
          <p:cNvSpPr>
            <a:spLocks noChangeArrowheads="1"/>
          </p:cNvSpPr>
          <p:nvPr/>
        </p:nvSpPr>
        <p:spPr bwMode="auto">
          <a:xfrm>
            <a:off x="4410670" y="1684684"/>
            <a:ext cx="58738"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P</a:t>
            </a:r>
            <a:endParaRPr lang="en-GB">
              <a:latin typeface="Times New Roman" pitchFamily="18" charset="0"/>
            </a:endParaRPr>
          </a:p>
        </p:txBody>
      </p:sp>
      <p:sp>
        <p:nvSpPr>
          <p:cNvPr id="48238" name="Rectangle 109"/>
          <p:cNvSpPr>
            <a:spLocks noChangeArrowheads="1"/>
          </p:cNvSpPr>
          <p:nvPr/>
        </p:nvSpPr>
        <p:spPr bwMode="auto">
          <a:xfrm>
            <a:off x="4239220" y="1978372"/>
            <a:ext cx="258763" cy="63500"/>
          </a:xfrm>
          <a:prstGeom prst="rect">
            <a:avLst/>
          </a:prstGeom>
          <a:solidFill>
            <a:srgbClr val="FFFFFF"/>
          </a:solidFill>
          <a:ln w="0">
            <a:solidFill>
              <a:srgbClr val="990033"/>
            </a:solidFill>
            <a:miter lim="800000"/>
            <a:headEnd/>
            <a:tailEnd/>
          </a:ln>
        </p:spPr>
        <p:txBody>
          <a:bodyPr/>
          <a:lstStyle/>
          <a:p>
            <a:endParaRPr lang="en-GB"/>
          </a:p>
        </p:txBody>
      </p:sp>
      <p:sp>
        <p:nvSpPr>
          <p:cNvPr id="48239" name="Rectangle 110"/>
          <p:cNvSpPr>
            <a:spLocks noChangeArrowheads="1"/>
          </p:cNvSpPr>
          <p:nvPr/>
        </p:nvSpPr>
        <p:spPr bwMode="auto">
          <a:xfrm>
            <a:off x="4239220" y="2037109"/>
            <a:ext cx="649288" cy="303213"/>
          </a:xfrm>
          <a:prstGeom prst="rect">
            <a:avLst/>
          </a:prstGeom>
          <a:solidFill>
            <a:srgbClr val="FFFFFF"/>
          </a:solidFill>
          <a:ln w="0">
            <a:solidFill>
              <a:srgbClr val="990033"/>
            </a:solidFill>
            <a:miter lim="800000"/>
            <a:headEnd/>
            <a:tailEnd/>
          </a:ln>
        </p:spPr>
        <p:txBody>
          <a:bodyPr/>
          <a:lstStyle/>
          <a:p>
            <a:endParaRPr lang="en-GB"/>
          </a:p>
        </p:txBody>
      </p:sp>
      <p:sp>
        <p:nvSpPr>
          <p:cNvPr id="48240" name="Rectangle 111"/>
          <p:cNvSpPr>
            <a:spLocks noChangeArrowheads="1"/>
          </p:cNvSpPr>
          <p:nvPr/>
        </p:nvSpPr>
        <p:spPr bwMode="auto">
          <a:xfrm>
            <a:off x="4317008" y="210537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41" name="Rectangle 112"/>
          <p:cNvSpPr>
            <a:spLocks noChangeArrowheads="1"/>
          </p:cNvSpPr>
          <p:nvPr/>
        </p:nvSpPr>
        <p:spPr bwMode="auto">
          <a:xfrm>
            <a:off x="4458295" y="2191097"/>
            <a:ext cx="66675"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D</a:t>
            </a:r>
            <a:endParaRPr lang="en-GB">
              <a:latin typeface="Times New Roman" pitchFamily="18" charset="0"/>
            </a:endParaRPr>
          </a:p>
        </p:txBody>
      </p:sp>
      <p:sp>
        <p:nvSpPr>
          <p:cNvPr id="48242" name="Rectangle 113"/>
          <p:cNvSpPr>
            <a:spLocks noChangeArrowheads="1"/>
          </p:cNvSpPr>
          <p:nvPr/>
        </p:nvSpPr>
        <p:spPr bwMode="auto">
          <a:xfrm>
            <a:off x="3235920" y="1470372"/>
            <a:ext cx="258763" cy="65087"/>
          </a:xfrm>
          <a:prstGeom prst="rect">
            <a:avLst/>
          </a:prstGeom>
          <a:solidFill>
            <a:srgbClr val="FFFFFF"/>
          </a:solidFill>
          <a:ln w="0">
            <a:solidFill>
              <a:srgbClr val="990033"/>
            </a:solidFill>
            <a:miter lim="800000"/>
            <a:headEnd/>
            <a:tailEnd/>
          </a:ln>
        </p:spPr>
        <p:txBody>
          <a:bodyPr/>
          <a:lstStyle/>
          <a:p>
            <a:endParaRPr lang="en-GB"/>
          </a:p>
        </p:txBody>
      </p:sp>
      <p:sp>
        <p:nvSpPr>
          <p:cNvPr id="48243" name="Rectangle 114"/>
          <p:cNvSpPr>
            <a:spLocks noChangeArrowheads="1"/>
          </p:cNvSpPr>
          <p:nvPr/>
        </p:nvSpPr>
        <p:spPr bwMode="auto">
          <a:xfrm>
            <a:off x="3235920" y="1529109"/>
            <a:ext cx="649288" cy="304800"/>
          </a:xfrm>
          <a:prstGeom prst="rect">
            <a:avLst/>
          </a:prstGeom>
          <a:solidFill>
            <a:srgbClr val="FFFFFF"/>
          </a:solidFill>
          <a:ln w="0">
            <a:solidFill>
              <a:srgbClr val="990033"/>
            </a:solidFill>
            <a:miter lim="800000"/>
            <a:headEnd/>
            <a:tailEnd/>
          </a:ln>
        </p:spPr>
        <p:txBody>
          <a:bodyPr/>
          <a:lstStyle/>
          <a:p>
            <a:endParaRPr lang="en-GB"/>
          </a:p>
        </p:txBody>
      </p:sp>
      <p:sp>
        <p:nvSpPr>
          <p:cNvPr id="48244" name="Rectangle 115"/>
          <p:cNvSpPr>
            <a:spLocks noChangeArrowheads="1"/>
          </p:cNvSpPr>
          <p:nvPr/>
        </p:nvSpPr>
        <p:spPr bwMode="auto">
          <a:xfrm>
            <a:off x="3315295" y="159895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45" name="Rectangle 116"/>
          <p:cNvSpPr>
            <a:spLocks noChangeArrowheads="1"/>
          </p:cNvSpPr>
          <p:nvPr/>
        </p:nvSpPr>
        <p:spPr bwMode="auto">
          <a:xfrm>
            <a:off x="3408958" y="1684684"/>
            <a:ext cx="793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246" name="Rectangle 117"/>
          <p:cNvSpPr>
            <a:spLocks noChangeArrowheads="1"/>
          </p:cNvSpPr>
          <p:nvPr/>
        </p:nvSpPr>
        <p:spPr bwMode="auto">
          <a:xfrm>
            <a:off x="5240933" y="1978372"/>
            <a:ext cx="258762" cy="63500"/>
          </a:xfrm>
          <a:prstGeom prst="rect">
            <a:avLst/>
          </a:prstGeom>
          <a:solidFill>
            <a:srgbClr val="FFFFFF"/>
          </a:solidFill>
          <a:ln w="0">
            <a:solidFill>
              <a:srgbClr val="990033"/>
            </a:solidFill>
            <a:miter lim="800000"/>
            <a:headEnd/>
            <a:tailEnd/>
          </a:ln>
        </p:spPr>
        <p:txBody>
          <a:bodyPr/>
          <a:lstStyle/>
          <a:p>
            <a:endParaRPr lang="en-GB"/>
          </a:p>
        </p:txBody>
      </p:sp>
      <p:sp>
        <p:nvSpPr>
          <p:cNvPr id="48247" name="Rectangle 118"/>
          <p:cNvSpPr>
            <a:spLocks noChangeArrowheads="1"/>
          </p:cNvSpPr>
          <p:nvPr/>
        </p:nvSpPr>
        <p:spPr bwMode="auto">
          <a:xfrm>
            <a:off x="5240933" y="2037109"/>
            <a:ext cx="652462" cy="303213"/>
          </a:xfrm>
          <a:prstGeom prst="rect">
            <a:avLst/>
          </a:prstGeom>
          <a:solidFill>
            <a:srgbClr val="FFFFFF"/>
          </a:solidFill>
          <a:ln w="0">
            <a:solidFill>
              <a:srgbClr val="990033"/>
            </a:solidFill>
            <a:miter lim="800000"/>
            <a:headEnd/>
            <a:tailEnd/>
          </a:ln>
        </p:spPr>
        <p:txBody>
          <a:bodyPr/>
          <a:lstStyle/>
          <a:p>
            <a:endParaRPr lang="en-GB"/>
          </a:p>
        </p:txBody>
      </p:sp>
      <p:sp>
        <p:nvSpPr>
          <p:cNvPr id="48248" name="Rectangle 119"/>
          <p:cNvSpPr>
            <a:spLocks noChangeArrowheads="1"/>
          </p:cNvSpPr>
          <p:nvPr/>
        </p:nvSpPr>
        <p:spPr bwMode="auto">
          <a:xfrm>
            <a:off x="5320308" y="210537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49" name="Rectangle 120"/>
          <p:cNvSpPr>
            <a:spLocks noChangeArrowheads="1"/>
          </p:cNvSpPr>
          <p:nvPr/>
        </p:nvSpPr>
        <p:spPr bwMode="auto">
          <a:xfrm>
            <a:off x="5393333" y="2191097"/>
            <a:ext cx="52387"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F</a:t>
            </a:r>
            <a:endParaRPr lang="en-GB">
              <a:latin typeface="Times New Roman" pitchFamily="18" charset="0"/>
            </a:endParaRPr>
          </a:p>
        </p:txBody>
      </p:sp>
      <p:sp>
        <p:nvSpPr>
          <p:cNvPr id="48250" name="Rectangle 121"/>
          <p:cNvSpPr>
            <a:spLocks noChangeArrowheads="1"/>
          </p:cNvSpPr>
          <p:nvPr/>
        </p:nvSpPr>
        <p:spPr bwMode="auto">
          <a:xfrm>
            <a:off x="3042245" y="1978372"/>
            <a:ext cx="346075" cy="63500"/>
          </a:xfrm>
          <a:prstGeom prst="rect">
            <a:avLst/>
          </a:prstGeom>
          <a:solidFill>
            <a:srgbClr val="FFFFFF"/>
          </a:solidFill>
          <a:ln w="0">
            <a:solidFill>
              <a:srgbClr val="990033"/>
            </a:solidFill>
            <a:miter lim="800000"/>
            <a:headEnd/>
            <a:tailEnd/>
          </a:ln>
        </p:spPr>
        <p:txBody>
          <a:bodyPr/>
          <a:lstStyle/>
          <a:p>
            <a:endParaRPr lang="en-GB"/>
          </a:p>
        </p:txBody>
      </p:sp>
      <p:sp>
        <p:nvSpPr>
          <p:cNvPr id="48251" name="Rectangle 122"/>
          <p:cNvSpPr>
            <a:spLocks noChangeArrowheads="1"/>
          </p:cNvSpPr>
          <p:nvPr/>
        </p:nvSpPr>
        <p:spPr bwMode="auto">
          <a:xfrm>
            <a:off x="3042245" y="2037109"/>
            <a:ext cx="877888" cy="303213"/>
          </a:xfrm>
          <a:prstGeom prst="rect">
            <a:avLst/>
          </a:prstGeom>
          <a:solidFill>
            <a:srgbClr val="FFFFFF"/>
          </a:solidFill>
          <a:ln w="0">
            <a:solidFill>
              <a:srgbClr val="990033"/>
            </a:solidFill>
            <a:miter lim="800000"/>
            <a:headEnd/>
            <a:tailEnd/>
          </a:ln>
        </p:spPr>
        <p:txBody>
          <a:bodyPr/>
          <a:lstStyle/>
          <a:p>
            <a:endParaRPr lang="en-GB"/>
          </a:p>
        </p:txBody>
      </p:sp>
      <p:sp>
        <p:nvSpPr>
          <p:cNvPr id="48252" name="Rectangle 123"/>
          <p:cNvSpPr>
            <a:spLocks noChangeArrowheads="1"/>
          </p:cNvSpPr>
          <p:nvPr/>
        </p:nvSpPr>
        <p:spPr bwMode="auto">
          <a:xfrm>
            <a:off x="3235920" y="210537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53" name="Rectangle 124"/>
          <p:cNvSpPr>
            <a:spLocks noChangeArrowheads="1"/>
          </p:cNvSpPr>
          <p:nvPr/>
        </p:nvSpPr>
        <p:spPr bwMode="auto">
          <a:xfrm>
            <a:off x="3135908" y="2191097"/>
            <a:ext cx="58737" cy="106362"/>
          </a:xfrm>
          <a:prstGeom prst="rect">
            <a:avLst/>
          </a:prstGeom>
          <a:noFill/>
          <a:ln w="9525">
            <a:noFill/>
            <a:miter lim="800000"/>
            <a:headEnd/>
            <a:tailEnd/>
          </a:ln>
        </p:spPr>
        <p:txBody>
          <a:bodyPr wrap="none" lIns="0" tIns="0" rIns="0" bIns="0">
            <a:spAutoFit/>
          </a:bodyPr>
          <a:lstStyle/>
          <a:p>
            <a:pPr eaLnBrk="1" hangingPunct="1"/>
            <a:r>
              <a:rPr lang="en-GB" sz="700" b="1" dirty="0">
                <a:solidFill>
                  <a:srgbClr val="000000"/>
                </a:solidFill>
                <a:latin typeface="Tahoma" pitchFamily="34" charset="0"/>
              </a:rPr>
              <a:t>C</a:t>
            </a:r>
            <a:endParaRPr lang="en-GB" dirty="0">
              <a:latin typeface="Times New Roman" pitchFamily="18" charset="0"/>
            </a:endParaRPr>
          </a:p>
        </p:txBody>
      </p:sp>
      <p:sp>
        <p:nvSpPr>
          <p:cNvPr id="48254" name="Rectangle 125"/>
          <p:cNvSpPr>
            <a:spLocks noChangeArrowheads="1"/>
          </p:cNvSpPr>
          <p:nvPr/>
        </p:nvSpPr>
        <p:spPr bwMode="auto">
          <a:xfrm>
            <a:off x="5180608" y="1470372"/>
            <a:ext cx="285750" cy="65087"/>
          </a:xfrm>
          <a:prstGeom prst="rect">
            <a:avLst/>
          </a:prstGeom>
          <a:solidFill>
            <a:srgbClr val="FFFFFF"/>
          </a:solidFill>
          <a:ln w="0">
            <a:solidFill>
              <a:srgbClr val="990033"/>
            </a:solidFill>
            <a:miter lim="800000"/>
            <a:headEnd/>
            <a:tailEnd/>
          </a:ln>
        </p:spPr>
        <p:txBody>
          <a:bodyPr/>
          <a:lstStyle/>
          <a:p>
            <a:endParaRPr lang="en-GB"/>
          </a:p>
        </p:txBody>
      </p:sp>
      <p:sp>
        <p:nvSpPr>
          <p:cNvPr id="48255" name="Rectangle 126"/>
          <p:cNvSpPr>
            <a:spLocks noChangeArrowheads="1"/>
          </p:cNvSpPr>
          <p:nvPr/>
        </p:nvSpPr>
        <p:spPr bwMode="auto">
          <a:xfrm>
            <a:off x="5180608" y="1529109"/>
            <a:ext cx="725487" cy="304800"/>
          </a:xfrm>
          <a:prstGeom prst="rect">
            <a:avLst/>
          </a:prstGeom>
          <a:solidFill>
            <a:srgbClr val="FFFFFF"/>
          </a:solidFill>
          <a:ln w="0">
            <a:solidFill>
              <a:srgbClr val="990033"/>
            </a:solidFill>
            <a:miter lim="800000"/>
            <a:headEnd/>
            <a:tailEnd/>
          </a:ln>
        </p:spPr>
        <p:txBody>
          <a:bodyPr/>
          <a:lstStyle/>
          <a:p>
            <a:endParaRPr lang="en-GB"/>
          </a:p>
        </p:txBody>
      </p:sp>
      <p:sp>
        <p:nvSpPr>
          <p:cNvPr id="48256" name="Rectangle 127"/>
          <p:cNvSpPr>
            <a:spLocks noChangeArrowheads="1"/>
          </p:cNvSpPr>
          <p:nvPr/>
        </p:nvSpPr>
        <p:spPr bwMode="auto">
          <a:xfrm>
            <a:off x="5293320" y="159895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57" name="Rectangle 128"/>
          <p:cNvSpPr>
            <a:spLocks noChangeArrowheads="1"/>
          </p:cNvSpPr>
          <p:nvPr/>
        </p:nvSpPr>
        <p:spPr bwMode="auto">
          <a:xfrm>
            <a:off x="5274270" y="1684684"/>
            <a:ext cx="7937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M</a:t>
            </a:r>
            <a:endParaRPr lang="en-GB">
              <a:latin typeface="Times New Roman" pitchFamily="18" charset="0"/>
            </a:endParaRPr>
          </a:p>
        </p:txBody>
      </p:sp>
      <p:sp>
        <p:nvSpPr>
          <p:cNvPr id="48258" name="Rectangle 129"/>
          <p:cNvSpPr>
            <a:spLocks noChangeArrowheads="1"/>
          </p:cNvSpPr>
          <p:nvPr/>
        </p:nvSpPr>
        <p:spPr bwMode="auto">
          <a:xfrm>
            <a:off x="3042245" y="968722"/>
            <a:ext cx="346075" cy="63500"/>
          </a:xfrm>
          <a:prstGeom prst="rect">
            <a:avLst/>
          </a:prstGeom>
          <a:solidFill>
            <a:srgbClr val="FFFFFF"/>
          </a:solidFill>
          <a:ln w="0">
            <a:solidFill>
              <a:srgbClr val="990033"/>
            </a:solidFill>
            <a:miter lim="800000"/>
            <a:headEnd/>
            <a:tailEnd/>
          </a:ln>
        </p:spPr>
        <p:txBody>
          <a:bodyPr/>
          <a:lstStyle/>
          <a:p>
            <a:endParaRPr lang="en-GB"/>
          </a:p>
        </p:txBody>
      </p:sp>
      <p:sp>
        <p:nvSpPr>
          <p:cNvPr id="48259" name="Rectangle 130"/>
          <p:cNvSpPr>
            <a:spLocks noChangeArrowheads="1"/>
          </p:cNvSpPr>
          <p:nvPr/>
        </p:nvSpPr>
        <p:spPr bwMode="auto">
          <a:xfrm>
            <a:off x="3042245" y="1027459"/>
            <a:ext cx="877888" cy="303213"/>
          </a:xfrm>
          <a:prstGeom prst="rect">
            <a:avLst/>
          </a:prstGeom>
          <a:solidFill>
            <a:srgbClr val="FFFFFF"/>
          </a:solidFill>
          <a:ln w="0">
            <a:solidFill>
              <a:srgbClr val="990033"/>
            </a:solidFill>
            <a:miter lim="800000"/>
            <a:headEnd/>
            <a:tailEnd/>
          </a:ln>
        </p:spPr>
        <p:txBody>
          <a:bodyPr/>
          <a:lstStyle/>
          <a:p>
            <a:endParaRPr lang="en-GB"/>
          </a:p>
        </p:txBody>
      </p:sp>
      <p:sp>
        <p:nvSpPr>
          <p:cNvPr id="48260" name="Rectangle 131"/>
          <p:cNvSpPr>
            <a:spLocks noChangeArrowheads="1"/>
          </p:cNvSpPr>
          <p:nvPr/>
        </p:nvSpPr>
        <p:spPr bwMode="auto">
          <a:xfrm>
            <a:off x="3235920" y="1097309"/>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61" name="Rectangle 132"/>
          <p:cNvSpPr>
            <a:spLocks noChangeArrowheads="1"/>
          </p:cNvSpPr>
          <p:nvPr/>
        </p:nvSpPr>
        <p:spPr bwMode="auto">
          <a:xfrm>
            <a:off x="3135908" y="1181447"/>
            <a:ext cx="730250"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Client / Browser</a:t>
            </a:r>
            <a:endParaRPr lang="en-GB">
              <a:latin typeface="Times New Roman" pitchFamily="18" charset="0"/>
            </a:endParaRPr>
          </a:p>
        </p:txBody>
      </p:sp>
      <p:sp>
        <p:nvSpPr>
          <p:cNvPr id="48262" name="Rectangle 133"/>
          <p:cNvSpPr>
            <a:spLocks noChangeArrowheads="1"/>
          </p:cNvSpPr>
          <p:nvPr/>
        </p:nvSpPr>
        <p:spPr bwMode="auto">
          <a:xfrm>
            <a:off x="6874470" y="2127597"/>
            <a:ext cx="258763" cy="63500"/>
          </a:xfrm>
          <a:prstGeom prst="rect">
            <a:avLst/>
          </a:prstGeom>
          <a:solidFill>
            <a:srgbClr val="FFFFFF"/>
          </a:solidFill>
          <a:ln w="0">
            <a:solidFill>
              <a:srgbClr val="990033"/>
            </a:solidFill>
            <a:miter lim="800000"/>
            <a:headEnd/>
            <a:tailEnd/>
          </a:ln>
        </p:spPr>
        <p:txBody>
          <a:bodyPr/>
          <a:lstStyle/>
          <a:p>
            <a:endParaRPr lang="en-GB"/>
          </a:p>
        </p:txBody>
      </p:sp>
      <p:sp>
        <p:nvSpPr>
          <p:cNvPr id="48263" name="Rectangle 134"/>
          <p:cNvSpPr>
            <a:spLocks noChangeArrowheads="1"/>
          </p:cNvSpPr>
          <p:nvPr/>
        </p:nvSpPr>
        <p:spPr bwMode="auto">
          <a:xfrm>
            <a:off x="6874470" y="2186334"/>
            <a:ext cx="652463" cy="303213"/>
          </a:xfrm>
          <a:prstGeom prst="rect">
            <a:avLst/>
          </a:prstGeom>
          <a:solidFill>
            <a:srgbClr val="FFFFFF"/>
          </a:solidFill>
          <a:ln w="0">
            <a:solidFill>
              <a:srgbClr val="990033"/>
            </a:solidFill>
            <a:miter lim="800000"/>
            <a:headEnd/>
            <a:tailEnd/>
          </a:ln>
        </p:spPr>
        <p:txBody>
          <a:bodyPr/>
          <a:lstStyle/>
          <a:p>
            <a:endParaRPr lang="en-GB"/>
          </a:p>
        </p:txBody>
      </p:sp>
      <p:sp>
        <p:nvSpPr>
          <p:cNvPr id="48264" name="Rectangle 135"/>
          <p:cNvSpPr>
            <a:spLocks noChangeArrowheads="1"/>
          </p:cNvSpPr>
          <p:nvPr/>
        </p:nvSpPr>
        <p:spPr bwMode="auto">
          <a:xfrm>
            <a:off x="6955433" y="2254597"/>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65" name="Rectangle 136"/>
          <p:cNvSpPr>
            <a:spLocks noChangeArrowheads="1"/>
          </p:cNvSpPr>
          <p:nvPr/>
        </p:nvSpPr>
        <p:spPr bwMode="auto">
          <a:xfrm>
            <a:off x="7047508" y="2340322"/>
            <a:ext cx="53975"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E</a:t>
            </a:r>
            <a:endParaRPr lang="en-GB">
              <a:latin typeface="Times New Roman" pitchFamily="18" charset="0"/>
            </a:endParaRPr>
          </a:p>
        </p:txBody>
      </p:sp>
      <p:sp>
        <p:nvSpPr>
          <p:cNvPr id="48266" name="Rectangle 137"/>
          <p:cNvSpPr>
            <a:spLocks noChangeArrowheads="1"/>
          </p:cNvSpPr>
          <p:nvPr/>
        </p:nvSpPr>
        <p:spPr bwMode="auto">
          <a:xfrm>
            <a:off x="6495058" y="3689697"/>
            <a:ext cx="546100" cy="65087"/>
          </a:xfrm>
          <a:prstGeom prst="rect">
            <a:avLst/>
          </a:prstGeom>
          <a:solidFill>
            <a:srgbClr val="FFFFFF"/>
          </a:solidFill>
          <a:ln w="0">
            <a:solidFill>
              <a:srgbClr val="990033"/>
            </a:solidFill>
            <a:miter lim="800000"/>
            <a:headEnd/>
            <a:tailEnd/>
          </a:ln>
        </p:spPr>
        <p:txBody>
          <a:bodyPr/>
          <a:lstStyle/>
          <a:p>
            <a:endParaRPr lang="en-GB"/>
          </a:p>
        </p:txBody>
      </p:sp>
      <p:sp>
        <p:nvSpPr>
          <p:cNvPr id="48267" name="Rectangle 138"/>
          <p:cNvSpPr>
            <a:spLocks noChangeArrowheads="1"/>
          </p:cNvSpPr>
          <p:nvPr/>
        </p:nvSpPr>
        <p:spPr bwMode="auto">
          <a:xfrm>
            <a:off x="6495058" y="3748434"/>
            <a:ext cx="1363662" cy="304800"/>
          </a:xfrm>
          <a:prstGeom prst="rect">
            <a:avLst/>
          </a:prstGeom>
          <a:solidFill>
            <a:srgbClr val="FFFFFF"/>
          </a:solidFill>
          <a:ln w="0">
            <a:solidFill>
              <a:srgbClr val="990033"/>
            </a:solidFill>
            <a:miter lim="800000"/>
            <a:headEnd/>
            <a:tailEnd/>
          </a:ln>
        </p:spPr>
        <p:txBody>
          <a:bodyPr/>
          <a:lstStyle/>
          <a:p>
            <a:endParaRPr lang="en-GB"/>
          </a:p>
        </p:txBody>
      </p:sp>
      <p:sp>
        <p:nvSpPr>
          <p:cNvPr id="48268" name="Rectangle 139"/>
          <p:cNvSpPr>
            <a:spLocks noChangeArrowheads="1"/>
          </p:cNvSpPr>
          <p:nvPr/>
        </p:nvSpPr>
        <p:spPr bwMode="auto">
          <a:xfrm>
            <a:off x="6926858" y="381828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69" name="Rectangle 140"/>
          <p:cNvSpPr>
            <a:spLocks noChangeArrowheads="1"/>
          </p:cNvSpPr>
          <p:nvPr/>
        </p:nvSpPr>
        <p:spPr bwMode="auto">
          <a:xfrm>
            <a:off x="6995120" y="3904009"/>
            <a:ext cx="35242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Apache </a:t>
            </a:r>
            <a:endParaRPr lang="en-GB">
              <a:latin typeface="Times New Roman" pitchFamily="18" charset="0"/>
            </a:endParaRPr>
          </a:p>
        </p:txBody>
      </p:sp>
      <p:sp>
        <p:nvSpPr>
          <p:cNvPr id="48270" name="Rectangle 141"/>
          <p:cNvSpPr>
            <a:spLocks noChangeArrowheads="1"/>
          </p:cNvSpPr>
          <p:nvPr/>
        </p:nvSpPr>
        <p:spPr bwMode="auto">
          <a:xfrm>
            <a:off x="6749058" y="4446934"/>
            <a:ext cx="346075" cy="63500"/>
          </a:xfrm>
          <a:prstGeom prst="rect">
            <a:avLst/>
          </a:prstGeom>
          <a:solidFill>
            <a:srgbClr val="FFFFFF"/>
          </a:solidFill>
          <a:ln w="0">
            <a:solidFill>
              <a:srgbClr val="990033"/>
            </a:solidFill>
            <a:miter lim="800000"/>
            <a:headEnd/>
            <a:tailEnd/>
          </a:ln>
        </p:spPr>
        <p:txBody>
          <a:bodyPr/>
          <a:lstStyle/>
          <a:p>
            <a:endParaRPr lang="en-GB"/>
          </a:p>
        </p:txBody>
      </p:sp>
      <p:sp>
        <p:nvSpPr>
          <p:cNvPr id="48271" name="Rectangle 142"/>
          <p:cNvSpPr>
            <a:spLocks noChangeArrowheads="1"/>
          </p:cNvSpPr>
          <p:nvPr/>
        </p:nvSpPr>
        <p:spPr bwMode="auto">
          <a:xfrm>
            <a:off x="6749058" y="4505672"/>
            <a:ext cx="876300" cy="304800"/>
          </a:xfrm>
          <a:prstGeom prst="rect">
            <a:avLst/>
          </a:prstGeom>
          <a:solidFill>
            <a:srgbClr val="FFFFFF"/>
          </a:solidFill>
          <a:ln w="0">
            <a:solidFill>
              <a:srgbClr val="990033"/>
            </a:solidFill>
            <a:miter lim="800000"/>
            <a:headEnd/>
            <a:tailEnd/>
          </a:ln>
        </p:spPr>
        <p:txBody>
          <a:bodyPr/>
          <a:lstStyle/>
          <a:p>
            <a:endParaRPr lang="en-GB"/>
          </a:p>
        </p:txBody>
      </p:sp>
      <p:sp>
        <p:nvSpPr>
          <p:cNvPr id="48272" name="Rectangle 143"/>
          <p:cNvSpPr>
            <a:spLocks noChangeArrowheads="1"/>
          </p:cNvSpPr>
          <p:nvPr/>
        </p:nvSpPr>
        <p:spPr bwMode="auto">
          <a:xfrm>
            <a:off x="6941145" y="4575522"/>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73" name="Rectangle 144"/>
          <p:cNvSpPr>
            <a:spLocks noChangeArrowheads="1"/>
          </p:cNvSpPr>
          <p:nvPr/>
        </p:nvSpPr>
        <p:spPr bwMode="auto">
          <a:xfrm>
            <a:off x="6841133" y="4659659"/>
            <a:ext cx="123825"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RC</a:t>
            </a:r>
            <a:endParaRPr lang="en-GB">
              <a:latin typeface="Times New Roman" pitchFamily="18" charset="0"/>
            </a:endParaRPr>
          </a:p>
        </p:txBody>
      </p:sp>
      <p:sp>
        <p:nvSpPr>
          <p:cNvPr id="48274" name="Rectangle 145"/>
          <p:cNvSpPr>
            <a:spLocks noChangeArrowheads="1"/>
          </p:cNvSpPr>
          <p:nvPr/>
        </p:nvSpPr>
        <p:spPr bwMode="auto">
          <a:xfrm>
            <a:off x="6809383" y="2883247"/>
            <a:ext cx="331787" cy="65087"/>
          </a:xfrm>
          <a:prstGeom prst="rect">
            <a:avLst/>
          </a:prstGeom>
          <a:solidFill>
            <a:srgbClr val="FFFFFF"/>
          </a:solidFill>
          <a:ln w="0">
            <a:solidFill>
              <a:srgbClr val="990033"/>
            </a:solidFill>
            <a:miter lim="800000"/>
            <a:headEnd/>
            <a:tailEnd/>
          </a:ln>
        </p:spPr>
        <p:txBody>
          <a:bodyPr/>
          <a:lstStyle/>
          <a:p>
            <a:endParaRPr lang="en-GB"/>
          </a:p>
        </p:txBody>
      </p:sp>
      <p:sp>
        <p:nvSpPr>
          <p:cNvPr id="48275" name="Rectangle 146"/>
          <p:cNvSpPr>
            <a:spLocks noChangeArrowheads="1"/>
          </p:cNvSpPr>
          <p:nvPr/>
        </p:nvSpPr>
        <p:spPr bwMode="auto">
          <a:xfrm>
            <a:off x="6809383" y="2941984"/>
            <a:ext cx="830262" cy="304800"/>
          </a:xfrm>
          <a:prstGeom prst="rect">
            <a:avLst/>
          </a:prstGeom>
          <a:solidFill>
            <a:srgbClr val="FFFFFF"/>
          </a:solidFill>
          <a:ln w="0">
            <a:solidFill>
              <a:srgbClr val="990033"/>
            </a:solidFill>
            <a:miter lim="800000"/>
            <a:headEnd/>
            <a:tailEnd/>
          </a:ln>
        </p:spPr>
        <p:txBody>
          <a:bodyPr/>
          <a:lstStyle/>
          <a:p>
            <a:endParaRPr lang="en-GB"/>
          </a:p>
        </p:txBody>
      </p:sp>
      <p:sp>
        <p:nvSpPr>
          <p:cNvPr id="48276" name="Rectangle 147"/>
          <p:cNvSpPr>
            <a:spLocks noChangeArrowheads="1"/>
          </p:cNvSpPr>
          <p:nvPr/>
        </p:nvSpPr>
        <p:spPr bwMode="auto">
          <a:xfrm>
            <a:off x="6974483" y="30118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77" name="Rectangle 148"/>
          <p:cNvSpPr>
            <a:spLocks noChangeArrowheads="1"/>
          </p:cNvSpPr>
          <p:nvPr/>
        </p:nvSpPr>
        <p:spPr bwMode="auto">
          <a:xfrm>
            <a:off x="6901458" y="3097559"/>
            <a:ext cx="109537"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JR</a:t>
            </a:r>
            <a:endParaRPr lang="en-GB">
              <a:latin typeface="Times New Roman" pitchFamily="18" charset="0"/>
            </a:endParaRPr>
          </a:p>
        </p:txBody>
      </p:sp>
      <p:sp>
        <p:nvSpPr>
          <p:cNvPr id="48278" name="Rectangle 149"/>
          <p:cNvSpPr>
            <a:spLocks noChangeArrowheads="1"/>
          </p:cNvSpPr>
          <p:nvPr/>
        </p:nvSpPr>
        <p:spPr bwMode="auto">
          <a:xfrm>
            <a:off x="6749058" y="5200997"/>
            <a:ext cx="358775" cy="63500"/>
          </a:xfrm>
          <a:prstGeom prst="rect">
            <a:avLst/>
          </a:prstGeom>
          <a:solidFill>
            <a:srgbClr val="FFFFFF"/>
          </a:solidFill>
          <a:ln w="0">
            <a:solidFill>
              <a:srgbClr val="990033"/>
            </a:solidFill>
            <a:miter lim="800000"/>
            <a:headEnd/>
            <a:tailEnd/>
          </a:ln>
        </p:spPr>
        <p:txBody>
          <a:bodyPr/>
          <a:lstStyle/>
          <a:p>
            <a:endParaRPr lang="en-GB"/>
          </a:p>
        </p:txBody>
      </p:sp>
      <p:sp>
        <p:nvSpPr>
          <p:cNvPr id="48279" name="Rectangle 150"/>
          <p:cNvSpPr>
            <a:spLocks noChangeArrowheads="1"/>
          </p:cNvSpPr>
          <p:nvPr/>
        </p:nvSpPr>
        <p:spPr bwMode="auto">
          <a:xfrm>
            <a:off x="6749058" y="5237757"/>
            <a:ext cx="903287" cy="303213"/>
          </a:xfrm>
          <a:prstGeom prst="rect">
            <a:avLst/>
          </a:prstGeom>
          <a:solidFill>
            <a:srgbClr val="FFFFFF"/>
          </a:solidFill>
          <a:ln w="0">
            <a:solidFill>
              <a:srgbClr val="990033"/>
            </a:solidFill>
            <a:miter lim="800000"/>
            <a:headEnd/>
            <a:tailEnd/>
          </a:ln>
        </p:spPr>
        <p:txBody>
          <a:bodyPr/>
          <a:lstStyle/>
          <a:p>
            <a:endParaRPr lang="en-GB"/>
          </a:p>
        </p:txBody>
      </p:sp>
      <p:sp>
        <p:nvSpPr>
          <p:cNvPr id="48280" name="Rectangle 151"/>
          <p:cNvSpPr>
            <a:spLocks noChangeArrowheads="1"/>
          </p:cNvSpPr>
          <p:nvPr/>
        </p:nvSpPr>
        <p:spPr bwMode="auto">
          <a:xfrm>
            <a:off x="6955433" y="5306020"/>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81" name="Rectangle 152"/>
          <p:cNvSpPr>
            <a:spLocks noChangeArrowheads="1"/>
          </p:cNvSpPr>
          <p:nvPr/>
        </p:nvSpPr>
        <p:spPr bwMode="auto">
          <a:xfrm>
            <a:off x="6841133" y="5391745"/>
            <a:ext cx="109537"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PL</a:t>
            </a:r>
            <a:endParaRPr lang="en-GB">
              <a:latin typeface="Times New Roman" pitchFamily="18" charset="0"/>
            </a:endParaRPr>
          </a:p>
        </p:txBody>
      </p:sp>
      <p:sp>
        <p:nvSpPr>
          <p:cNvPr id="48282" name="Rectangle 153"/>
          <p:cNvSpPr>
            <a:spLocks noChangeArrowheads="1"/>
          </p:cNvSpPr>
          <p:nvPr/>
        </p:nvSpPr>
        <p:spPr bwMode="auto">
          <a:xfrm>
            <a:off x="6874470" y="1321147"/>
            <a:ext cx="258763" cy="63500"/>
          </a:xfrm>
          <a:prstGeom prst="rect">
            <a:avLst/>
          </a:prstGeom>
          <a:solidFill>
            <a:srgbClr val="FFFFFF"/>
          </a:solidFill>
          <a:ln w="0">
            <a:solidFill>
              <a:srgbClr val="990033"/>
            </a:solidFill>
            <a:miter lim="800000"/>
            <a:headEnd/>
            <a:tailEnd/>
          </a:ln>
        </p:spPr>
        <p:txBody>
          <a:bodyPr/>
          <a:lstStyle/>
          <a:p>
            <a:endParaRPr lang="en-GB"/>
          </a:p>
        </p:txBody>
      </p:sp>
      <p:sp>
        <p:nvSpPr>
          <p:cNvPr id="48283" name="Rectangle 154"/>
          <p:cNvSpPr>
            <a:spLocks noChangeArrowheads="1"/>
          </p:cNvSpPr>
          <p:nvPr/>
        </p:nvSpPr>
        <p:spPr bwMode="auto">
          <a:xfrm>
            <a:off x="6874470" y="1379884"/>
            <a:ext cx="652463" cy="304800"/>
          </a:xfrm>
          <a:prstGeom prst="rect">
            <a:avLst/>
          </a:prstGeom>
          <a:solidFill>
            <a:srgbClr val="FFFFFF"/>
          </a:solidFill>
          <a:ln w="0">
            <a:solidFill>
              <a:srgbClr val="990033"/>
            </a:solidFill>
            <a:miter lim="800000"/>
            <a:headEnd/>
            <a:tailEnd/>
          </a:ln>
        </p:spPr>
        <p:txBody>
          <a:bodyPr/>
          <a:lstStyle/>
          <a:p>
            <a:endParaRPr lang="en-GB"/>
          </a:p>
        </p:txBody>
      </p:sp>
      <p:sp>
        <p:nvSpPr>
          <p:cNvPr id="48284" name="Rectangle 155"/>
          <p:cNvSpPr>
            <a:spLocks noChangeArrowheads="1"/>
          </p:cNvSpPr>
          <p:nvPr/>
        </p:nvSpPr>
        <p:spPr bwMode="auto">
          <a:xfrm>
            <a:off x="6955433" y="14497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85" name="Rectangle 156"/>
          <p:cNvSpPr>
            <a:spLocks noChangeArrowheads="1"/>
          </p:cNvSpPr>
          <p:nvPr/>
        </p:nvSpPr>
        <p:spPr bwMode="auto">
          <a:xfrm>
            <a:off x="7068145" y="1535459"/>
            <a:ext cx="55563"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S</a:t>
            </a:r>
            <a:endParaRPr lang="en-GB">
              <a:latin typeface="Times New Roman" pitchFamily="18" charset="0"/>
            </a:endParaRPr>
          </a:p>
        </p:txBody>
      </p:sp>
      <p:sp>
        <p:nvSpPr>
          <p:cNvPr id="48286" name="Rectangle 157"/>
          <p:cNvSpPr>
            <a:spLocks noChangeArrowheads="1"/>
          </p:cNvSpPr>
          <p:nvPr/>
        </p:nvSpPr>
        <p:spPr bwMode="auto">
          <a:xfrm>
            <a:off x="4929783" y="1016347"/>
            <a:ext cx="431800" cy="65087"/>
          </a:xfrm>
          <a:prstGeom prst="rect">
            <a:avLst/>
          </a:prstGeom>
          <a:solidFill>
            <a:srgbClr val="FFFFFF"/>
          </a:solidFill>
          <a:ln w="0">
            <a:solidFill>
              <a:srgbClr val="990033"/>
            </a:solidFill>
            <a:miter lim="800000"/>
            <a:headEnd/>
            <a:tailEnd/>
          </a:ln>
        </p:spPr>
        <p:txBody>
          <a:bodyPr/>
          <a:lstStyle/>
          <a:p>
            <a:endParaRPr lang="en-GB"/>
          </a:p>
        </p:txBody>
      </p:sp>
      <p:sp>
        <p:nvSpPr>
          <p:cNvPr id="48287" name="Rectangle 158"/>
          <p:cNvSpPr>
            <a:spLocks noChangeArrowheads="1"/>
          </p:cNvSpPr>
          <p:nvPr/>
        </p:nvSpPr>
        <p:spPr bwMode="auto">
          <a:xfrm>
            <a:off x="4929783" y="1075084"/>
            <a:ext cx="1081087" cy="304800"/>
          </a:xfrm>
          <a:prstGeom prst="rect">
            <a:avLst/>
          </a:prstGeom>
          <a:solidFill>
            <a:srgbClr val="FFFFFF"/>
          </a:solidFill>
          <a:ln w="0">
            <a:solidFill>
              <a:srgbClr val="990033"/>
            </a:solidFill>
            <a:miter lim="800000"/>
            <a:headEnd/>
            <a:tailEnd/>
          </a:ln>
        </p:spPr>
        <p:txBody>
          <a:bodyPr/>
          <a:lstStyle/>
          <a:p>
            <a:endParaRPr lang="en-GB"/>
          </a:p>
        </p:txBody>
      </p:sp>
      <p:sp>
        <p:nvSpPr>
          <p:cNvPr id="48288" name="Rectangle 159"/>
          <p:cNvSpPr>
            <a:spLocks noChangeArrowheads="1"/>
          </p:cNvSpPr>
          <p:nvPr/>
        </p:nvSpPr>
        <p:spPr bwMode="auto">
          <a:xfrm>
            <a:off x="5220295" y="1144934"/>
            <a:ext cx="514350" cy="106363"/>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89" name="Rectangle 160"/>
          <p:cNvSpPr>
            <a:spLocks noChangeArrowheads="1"/>
          </p:cNvSpPr>
          <p:nvPr/>
        </p:nvSpPr>
        <p:spPr bwMode="auto">
          <a:xfrm>
            <a:off x="5021858" y="1230659"/>
            <a:ext cx="946150" cy="106363"/>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Client Authentication</a:t>
            </a:r>
            <a:endParaRPr lang="en-GB">
              <a:latin typeface="Times New Roman" pitchFamily="18" charset="0"/>
            </a:endParaRPr>
          </a:p>
        </p:txBody>
      </p:sp>
      <p:sp>
        <p:nvSpPr>
          <p:cNvPr id="48290" name="Rectangle 161"/>
          <p:cNvSpPr>
            <a:spLocks noChangeArrowheads="1"/>
          </p:cNvSpPr>
          <p:nvPr/>
        </p:nvSpPr>
        <p:spPr bwMode="auto">
          <a:xfrm>
            <a:off x="3108920" y="4494559"/>
            <a:ext cx="306388" cy="65088"/>
          </a:xfrm>
          <a:prstGeom prst="rect">
            <a:avLst/>
          </a:prstGeom>
          <a:solidFill>
            <a:srgbClr val="FFFFFF"/>
          </a:solidFill>
          <a:ln w="0">
            <a:solidFill>
              <a:srgbClr val="990033"/>
            </a:solidFill>
            <a:miter lim="800000"/>
            <a:headEnd/>
            <a:tailEnd/>
          </a:ln>
        </p:spPr>
        <p:txBody>
          <a:bodyPr/>
          <a:lstStyle/>
          <a:p>
            <a:endParaRPr lang="en-GB"/>
          </a:p>
        </p:txBody>
      </p:sp>
      <p:sp>
        <p:nvSpPr>
          <p:cNvPr id="48291" name="Rectangle 162"/>
          <p:cNvSpPr>
            <a:spLocks noChangeArrowheads="1"/>
          </p:cNvSpPr>
          <p:nvPr/>
        </p:nvSpPr>
        <p:spPr bwMode="auto">
          <a:xfrm>
            <a:off x="3108920" y="4553297"/>
            <a:ext cx="763588" cy="304800"/>
          </a:xfrm>
          <a:prstGeom prst="rect">
            <a:avLst/>
          </a:prstGeom>
          <a:solidFill>
            <a:srgbClr val="FFFFFF"/>
          </a:solidFill>
          <a:ln w="0">
            <a:solidFill>
              <a:srgbClr val="990033"/>
            </a:solidFill>
            <a:miter lim="800000"/>
            <a:headEnd/>
            <a:tailEnd/>
          </a:ln>
        </p:spPr>
        <p:txBody>
          <a:bodyPr/>
          <a:lstStyle/>
          <a:p>
            <a:endParaRPr lang="en-GB"/>
          </a:p>
        </p:txBody>
      </p:sp>
      <p:sp>
        <p:nvSpPr>
          <p:cNvPr id="48292" name="Rectangle 163"/>
          <p:cNvSpPr>
            <a:spLocks noChangeArrowheads="1"/>
          </p:cNvSpPr>
          <p:nvPr/>
        </p:nvSpPr>
        <p:spPr bwMode="auto">
          <a:xfrm>
            <a:off x="3242270" y="4623147"/>
            <a:ext cx="514350" cy="106362"/>
          </a:xfrm>
          <a:prstGeom prst="rect">
            <a:avLst/>
          </a:prstGeom>
          <a:noFill/>
          <a:ln w="9525">
            <a:noFill/>
            <a:miter lim="800000"/>
            <a:headEnd/>
            <a:tailEnd/>
          </a:ln>
        </p:spPr>
        <p:txBody>
          <a:bodyPr wrap="none" lIns="0" tIns="0" rIns="0" bIns="0">
            <a:spAutoFit/>
          </a:bodyPr>
          <a:lstStyle/>
          <a:p>
            <a:pPr eaLnBrk="1" hangingPunct="1"/>
            <a:r>
              <a:rPr lang="en-GB" sz="700">
                <a:solidFill>
                  <a:srgbClr val="000000"/>
                </a:solidFill>
                <a:latin typeface="Tahoma" pitchFamily="34" charset="0"/>
              </a:rPr>
              <a:t>«subsystem»</a:t>
            </a:r>
            <a:endParaRPr lang="en-GB">
              <a:latin typeface="Times New Roman" pitchFamily="18" charset="0"/>
            </a:endParaRPr>
          </a:p>
        </p:txBody>
      </p:sp>
      <p:sp>
        <p:nvSpPr>
          <p:cNvPr id="48293" name="Rectangle 164"/>
          <p:cNvSpPr>
            <a:spLocks noChangeArrowheads="1"/>
          </p:cNvSpPr>
          <p:nvPr/>
        </p:nvSpPr>
        <p:spPr bwMode="auto">
          <a:xfrm>
            <a:off x="3202583" y="4708872"/>
            <a:ext cx="601662" cy="106362"/>
          </a:xfrm>
          <a:prstGeom prst="rect">
            <a:avLst/>
          </a:prstGeom>
          <a:noFill/>
          <a:ln w="9525">
            <a:noFill/>
            <a:miter lim="800000"/>
            <a:headEnd/>
            <a:tailEnd/>
          </a:ln>
        </p:spPr>
        <p:txBody>
          <a:bodyPr wrap="none" lIns="0" tIns="0" rIns="0" bIns="0">
            <a:spAutoFit/>
          </a:bodyPr>
          <a:lstStyle/>
          <a:p>
            <a:pPr eaLnBrk="1" hangingPunct="1"/>
            <a:r>
              <a:rPr lang="en-GB" sz="700" b="1">
                <a:solidFill>
                  <a:srgbClr val="000000"/>
                </a:solidFill>
                <a:latin typeface="Tahoma" pitchFamily="34" charset="0"/>
              </a:rPr>
              <a:t>Data Security</a:t>
            </a:r>
            <a:endParaRPr lang="en-GB">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Reference Architecture</a:t>
            </a:r>
            <a:endParaRPr lang="en-GB" dirty="0">
              <a:latin typeface="Calibri" panose="020F0502020204030204" pitchFamily="34" charset="0"/>
            </a:endParaRPr>
          </a:p>
        </p:txBody>
      </p:sp>
      <p:sp>
        <p:nvSpPr>
          <p:cNvPr id="3" name="Content Placeholder 2"/>
          <p:cNvSpPr>
            <a:spLocks noGrp="1"/>
          </p:cNvSpPr>
          <p:nvPr>
            <p:ph idx="1"/>
          </p:nvPr>
        </p:nvSpPr>
        <p:spPr>
          <a:xfrm>
            <a:off x="4932040" y="1355725"/>
            <a:ext cx="4104456" cy="4778375"/>
          </a:xfrm>
        </p:spPr>
        <p:txBody>
          <a:bodyPr/>
          <a:lstStyle/>
          <a:p>
            <a:r>
              <a:rPr lang="en-US" sz="2400" dirty="0" smtClean="0">
                <a:latin typeface="Calibri" panose="020F0502020204030204" pitchFamily="34" charset="0"/>
              </a:rPr>
              <a:t>Generic (i.e. not application-specific) Design.</a:t>
            </a:r>
          </a:p>
          <a:p>
            <a:endParaRPr lang="en-US" sz="2400" dirty="0">
              <a:latin typeface="Calibri" panose="020F0502020204030204" pitchFamily="34" charset="0"/>
            </a:endParaRPr>
          </a:p>
          <a:p>
            <a:r>
              <a:rPr lang="en-US" sz="2400" dirty="0" smtClean="0">
                <a:latin typeface="Calibri" panose="020F0502020204030204" pitchFamily="34" charset="0"/>
              </a:rPr>
              <a:t>Generally believed for Information Systems</a:t>
            </a:r>
          </a:p>
          <a:p>
            <a:r>
              <a:rPr lang="en-US" sz="2400" dirty="0" smtClean="0">
                <a:latin typeface="Calibri" panose="020F0502020204030204" pitchFamily="34" charset="0"/>
              </a:rPr>
              <a:t>Not so very different for embedded systems</a:t>
            </a:r>
          </a:p>
          <a:p>
            <a:endParaRPr lang="en-US" sz="2400" dirty="0">
              <a:latin typeface="Calibri" panose="020F0502020204030204" pitchFamily="34" charset="0"/>
            </a:endParaRPr>
          </a:p>
          <a:p>
            <a:r>
              <a:rPr lang="en-US" sz="2400" dirty="0" smtClean="0">
                <a:latin typeface="Calibri" panose="020F0502020204030204" pitchFamily="34" charset="0"/>
              </a:rPr>
              <a:t>From: </a:t>
            </a:r>
            <a:r>
              <a:rPr lang="sv-SE" sz="2400" dirty="0">
                <a:latin typeface="Calibri" panose="020F0502020204030204" pitchFamily="34" charset="0"/>
              </a:rPr>
              <a:t>Microsoft </a:t>
            </a:r>
            <a:r>
              <a:rPr lang="sv-SE" sz="2400" dirty="0" err="1">
                <a:latin typeface="Calibri" panose="020F0502020204030204" pitchFamily="34" charset="0"/>
              </a:rPr>
              <a:t>Application</a:t>
            </a:r>
            <a:r>
              <a:rPr lang="sv-SE" sz="2400" dirty="0">
                <a:latin typeface="Calibri" panose="020F0502020204030204" pitchFamily="34" charset="0"/>
              </a:rPr>
              <a:t> </a:t>
            </a:r>
            <a:r>
              <a:rPr lang="sv-SE" sz="2400" dirty="0" err="1">
                <a:latin typeface="Calibri" panose="020F0502020204030204" pitchFamily="34" charset="0"/>
              </a:rPr>
              <a:t>Architecture</a:t>
            </a:r>
            <a:r>
              <a:rPr lang="sv-SE" sz="2400" dirty="0">
                <a:latin typeface="Calibri" panose="020F0502020204030204" pitchFamily="34" charset="0"/>
              </a:rPr>
              <a:t> Guide, 2nd </a:t>
            </a:r>
            <a:r>
              <a:rPr lang="sv-SE" sz="2400" dirty="0" smtClean="0">
                <a:latin typeface="Calibri" panose="020F0502020204030204" pitchFamily="34" charset="0"/>
              </a:rPr>
              <a:t>Edition</a:t>
            </a:r>
            <a:endParaRPr lang="sv-SE" sz="2400" dirty="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6CF5587C-60D7-410D-967F-4D4375984EC8}" type="slidenum">
              <a:rPr lang="en-US" smtClean="0">
                <a:latin typeface="Calibri" panose="020F0502020204030204" pitchFamily="34" charset="0"/>
              </a:rPr>
              <a:pPr/>
              <a:t>14</a:t>
            </a:fld>
            <a:endParaRPr lang="en-US">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smtClean="0">
                <a:latin typeface="Calibri" panose="020F0502020204030204" pitchFamily="34" charset="0"/>
              </a:rPr>
              <a:t>MRV Chaudron</a:t>
            </a:r>
          </a:p>
          <a:p>
            <a:r>
              <a:rPr lang="en-US" smtClean="0">
                <a:latin typeface="Calibri" panose="020F0502020204030204" pitchFamily="34" charset="0"/>
              </a:rPr>
              <a:t>Sheet </a:t>
            </a:r>
            <a:fld id="{3DA61EB7-B0F2-4238-B7B8-169D16BBE77D}" type="slidenum">
              <a:rPr lang="en-US" smtClean="0">
                <a:latin typeface="Calibri" panose="020F0502020204030204" pitchFamily="34" charset="0"/>
              </a:rPr>
              <a:pPr/>
              <a:t>14</a:t>
            </a:fld>
            <a:endParaRPr lang="en-US">
              <a:latin typeface="Calibri" panose="020F0502020204030204" pitchFamily="34" charset="0"/>
            </a:endParaRPr>
          </a:p>
        </p:txBody>
      </p:sp>
      <p:pic>
        <p:nvPicPr>
          <p:cNvPr id="1025026" name="Picture 2" descr="Ee658124.b8220f0d-f76a-40d6-8b1b-5279f7cdcee9(en-us,PandP.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4570031" cy="47316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04048" y="5877272"/>
            <a:ext cx="4176464" cy="307777"/>
          </a:xfrm>
          <a:prstGeom prst="rect">
            <a:avLst/>
          </a:prstGeom>
        </p:spPr>
        <p:txBody>
          <a:bodyPr wrap="square">
            <a:spAutoFit/>
          </a:bodyPr>
          <a:lstStyle/>
          <a:p>
            <a:r>
              <a:rPr lang="en-GB" sz="1400" dirty="0">
                <a:hlinkClick r:id="rId3"/>
              </a:rPr>
              <a:t>http://</a:t>
            </a:r>
            <a:r>
              <a:rPr lang="en-GB" sz="1400" dirty="0" smtClean="0">
                <a:hlinkClick r:id="rId3"/>
              </a:rPr>
              <a:t>msdn.microsoft.com/en-us/library/ff650706.aspx</a:t>
            </a:r>
            <a:r>
              <a:rPr lang="en-GB" sz="1400" dirty="0" smtClean="0"/>
              <a:t> </a:t>
            </a:r>
            <a:endParaRPr lang="en-GB" sz="1400" dirty="0"/>
          </a:p>
        </p:txBody>
      </p:sp>
    </p:spTree>
    <p:extLst>
      <p:ext uri="{BB962C8B-B14F-4D97-AF65-F5344CB8AC3E}">
        <p14:creationId xmlns:p14="http://schemas.microsoft.com/office/powerpoint/2010/main" val="14198184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E1F57D08-98DC-486B-B6BC-C2421AD4A5E8}" type="slidenum">
              <a:rPr lang="en-US" smtClean="0">
                <a:latin typeface="Calibri" panose="020F0502020204030204" pitchFamily="34" charset="0"/>
              </a:rPr>
              <a:pPr/>
              <a:t>15</a:t>
            </a:fld>
            <a:endParaRPr lang="en-US" smtClean="0">
              <a:latin typeface="Calibri" panose="020F0502020204030204" pitchFamily="34" charset="0"/>
            </a:endParaRPr>
          </a:p>
        </p:txBody>
      </p:sp>
      <p:sp>
        <p:nvSpPr>
          <p:cNvPr id="52227" name="Footer Placeholder 4"/>
          <p:cNvSpPr>
            <a:spLocks noGrp="1"/>
          </p:cNvSpPr>
          <p:nvPr>
            <p:ph type="ftr" sz="quarter" idx="11"/>
          </p:nvPr>
        </p:nvSpPr>
        <p:spPr>
          <a:noFill/>
        </p:spPr>
        <p:txBody>
          <a:bodyPr/>
          <a:lstStyle/>
          <a:p>
            <a:r>
              <a:rPr lang="en-US" smtClean="0">
                <a:latin typeface="Calibri" panose="020F0502020204030204" pitchFamily="34" charset="0"/>
              </a:rPr>
              <a:t>MRV Chaudron</a:t>
            </a:r>
          </a:p>
          <a:p>
            <a:r>
              <a:rPr lang="en-US" sz="1000" i="1" smtClean="0">
                <a:latin typeface="Calibri" panose="020F0502020204030204" pitchFamily="34" charset="0"/>
              </a:rPr>
              <a:t>Sheet </a:t>
            </a:r>
            <a:fld id="{38D55D98-9F58-415D-A0B9-B253790862BA}" type="slidenum">
              <a:rPr lang="en-US" sz="1000" i="1" smtClean="0">
                <a:latin typeface="Calibri" panose="020F0502020204030204" pitchFamily="34" charset="0"/>
              </a:rPr>
              <a:pPr/>
              <a:t>15</a:t>
            </a:fld>
            <a:endParaRPr lang="en-US" sz="1000" i="1" smtClean="0">
              <a:latin typeface="Calibri" panose="020F0502020204030204" pitchFamily="34" charset="0"/>
            </a:endParaRPr>
          </a:p>
        </p:txBody>
      </p:sp>
      <p:sp>
        <p:nvSpPr>
          <p:cNvPr id="52228" name="Rectangle 2"/>
          <p:cNvSpPr>
            <a:spLocks noGrp="1" noChangeArrowheads="1"/>
          </p:cNvSpPr>
          <p:nvPr>
            <p:ph type="title"/>
          </p:nvPr>
        </p:nvSpPr>
        <p:spPr>
          <a:xfrm>
            <a:off x="342900" y="404664"/>
            <a:ext cx="8551863" cy="749300"/>
          </a:xfrm>
        </p:spPr>
        <p:txBody>
          <a:bodyPr/>
          <a:lstStyle/>
          <a:p>
            <a:pPr eaLnBrk="1" hangingPunct="1"/>
            <a:r>
              <a:rPr lang="en-US" dirty="0" smtClean="0">
                <a:latin typeface="Calibri" panose="020F0502020204030204" pitchFamily="34" charset="0"/>
              </a:rPr>
              <a:t>What is a dependency?</a:t>
            </a:r>
            <a:endParaRPr lang="nl-NL" dirty="0" smtClean="0">
              <a:latin typeface="Calibri" panose="020F0502020204030204" pitchFamily="34" charset="0"/>
            </a:endParaRPr>
          </a:p>
        </p:txBody>
      </p:sp>
      <p:sp>
        <p:nvSpPr>
          <p:cNvPr id="52229" name="Rectangle 3"/>
          <p:cNvSpPr>
            <a:spLocks noGrp="1" noChangeArrowheads="1"/>
          </p:cNvSpPr>
          <p:nvPr>
            <p:ph type="body" idx="1"/>
          </p:nvPr>
        </p:nvSpPr>
        <p:spPr>
          <a:xfrm>
            <a:off x="251520" y="2323033"/>
            <a:ext cx="8551863" cy="4778375"/>
          </a:xfrm>
        </p:spPr>
        <p:txBody>
          <a:bodyPr/>
          <a:lstStyle/>
          <a:p>
            <a:pPr eaLnBrk="1" hangingPunct="1"/>
            <a:r>
              <a:rPr lang="en-US" dirty="0" smtClean="0">
                <a:latin typeface="Calibri" panose="020F0502020204030204" pitchFamily="34" charset="0"/>
              </a:rPr>
              <a:t>Component A requires B for it to </a:t>
            </a:r>
            <a:r>
              <a:rPr lang="en-US" i="1" dirty="0" smtClean="0">
                <a:latin typeface="Calibri" panose="020F0502020204030204" pitchFamily="34" charset="0"/>
              </a:rPr>
              <a:t>work</a:t>
            </a:r>
          </a:p>
          <a:p>
            <a:pPr lvl="1" eaLnBrk="1" hangingPunct="1"/>
            <a:r>
              <a:rPr lang="en-US" dirty="0" smtClean="0">
                <a:latin typeface="Calibri" panose="020F0502020204030204" pitchFamily="34" charset="0"/>
              </a:rPr>
              <a:t>Functional coupling</a:t>
            </a:r>
            <a:br>
              <a:rPr lang="en-US" dirty="0" smtClean="0">
                <a:latin typeface="Calibri" panose="020F0502020204030204" pitchFamily="34" charset="0"/>
              </a:rPr>
            </a:br>
            <a:endParaRPr lang="en-US" dirty="0" smtClean="0">
              <a:latin typeface="Calibri" panose="020F0502020204030204" pitchFamily="34" charset="0"/>
            </a:endParaRPr>
          </a:p>
          <a:p>
            <a:pPr eaLnBrk="1" hangingPunct="1"/>
            <a:r>
              <a:rPr lang="en-US" dirty="0" smtClean="0">
                <a:latin typeface="Calibri" panose="020F0502020204030204" pitchFamily="34" charset="0"/>
              </a:rPr>
              <a:t>A change in module B requires a change in module A</a:t>
            </a:r>
          </a:p>
          <a:p>
            <a:pPr lvl="1" eaLnBrk="1" hangingPunct="1"/>
            <a:r>
              <a:rPr lang="en-US" dirty="0" smtClean="0">
                <a:latin typeface="Calibri" panose="020F0502020204030204" pitchFamily="34" charset="0"/>
              </a:rPr>
              <a:t>Implementation coupling </a:t>
            </a:r>
          </a:p>
          <a:p>
            <a:pPr lvl="1" eaLnBrk="1" hangingPunct="1"/>
            <a:r>
              <a:rPr lang="en-US" dirty="0" smtClean="0">
                <a:latin typeface="Calibri" panose="020F0502020204030204" pitchFamily="34" charset="0"/>
              </a:rPr>
              <a:t>Typically requires: re-testing A &amp; B</a:t>
            </a:r>
            <a:endParaRPr lang="nl-NL" dirty="0" smtClean="0">
              <a:latin typeface="Calibri" panose="020F0502020204030204" pitchFamily="34" charset="0"/>
            </a:endParaRPr>
          </a:p>
        </p:txBody>
      </p:sp>
      <p:sp>
        <p:nvSpPr>
          <p:cNvPr id="814084" name="Text Box 4"/>
          <p:cNvSpPr txBox="1">
            <a:spLocks noChangeArrowheads="1"/>
          </p:cNvSpPr>
          <p:nvPr/>
        </p:nvSpPr>
        <p:spPr bwMode="auto">
          <a:xfrm>
            <a:off x="7262922" y="2420888"/>
            <a:ext cx="1053494" cy="397032"/>
          </a:xfrm>
          <a:prstGeom prst="rect">
            <a:avLst/>
          </a:prstGeom>
          <a:solidFill>
            <a:schemeClr val="bg1"/>
          </a:solidFill>
          <a:ln w="9525">
            <a:solidFill>
              <a:schemeClr val="tx1"/>
            </a:solidFill>
            <a:miter lim="800000"/>
            <a:headEnd/>
            <a:tailEnd/>
          </a:ln>
          <a:effectLst>
            <a:outerShdw dist="107763" dir="8100000" algn="ctr" rotWithShape="0">
              <a:schemeClr val="bg2">
                <a:alpha val="50000"/>
              </a:schemeClr>
            </a:outerShdw>
          </a:effectLst>
        </p:spPr>
        <p:txBody>
          <a:bodyPr wrap="none">
            <a:spAutoFit/>
          </a:bodyPr>
          <a:lstStyle/>
          <a:p>
            <a:pPr>
              <a:lnSpc>
                <a:spcPct val="110000"/>
              </a:lnSpc>
              <a:defRPr/>
            </a:pPr>
            <a:r>
              <a:rPr lang="en-US" sz="1800">
                <a:latin typeface="Calibri" panose="020F0502020204030204" pitchFamily="34" charset="0"/>
              </a:rPr>
              <a:t>Run-time</a:t>
            </a:r>
            <a:endParaRPr lang="nl-NL" sz="1800">
              <a:latin typeface="Calibri" panose="020F0502020204030204" pitchFamily="34" charset="0"/>
            </a:endParaRPr>
          </a:p>
        </p:txBody>
      </p:sp>
      <p:sp>
        <p:nvSpPr>
          <p:cNvPr id="814085" name="Text Box 5"/>
          <p:cNvSpPr txBox="1">
            <a:spLocks noChangeArrowheads="1"/>
          </p:cNvSpPr>
          <p:nvPr/>
        </p:nvSpPr>
        <p:spPr bwMode="auto">
          <a:xfrm>
            <a:off x="6804248" y="4509120"/>
            <a:ext cx="1952073" cy="397032"/>
          </a:xfrm>
          <a:prstGeom prst="rect">
            <a:avLst/>
          </a:prstGeom>
          <a:solidFill>
            <a:schemeClr val="bg1"/>
          </a:solidFill>
          <a:ln w="9525">
            <a:solidFill>
              <a:schemeClr val="tx1"/>
            </a:solidFill>
            <a:miter lim="800000"/>
            <a:headEnd/>
            <a:tailEnd/>
          </a:ln>
          <a:effectLst>
            <a:outerShdw dist="107763" dir="8100000" algn="ctr" rotWithShape="0">
              <a:schemeClr val="bg2">
                <a:alpha val="50000"/>
              </a:schemeClr>
            </a:outerShdw>
          </a:effectLst>
        </p:spPr>
        <p:txBody>
          <a:bodyPr wrap="none">
            <a:spAutoFit/>
          </a:bodyPr>
          <a:lstStyle/>
          <a:p>
            <a:pPr>
              <a:lnSpc>
                <a:spcPct val="110000"/>
              </a:lnSpc>
              <a:defRPr/>
            </a:pPr>
            <a:r>
              <a:rPr lang="en-US" sz="1800" dirty="0">
                <a:latin typeface="Calibri" panose="020F0502020204030204" pitchFamily="34" charset="0"/>
              </a:rPr>
              <a:t>Development-time</a:t>
            </a:r>
            <a:endParaRPr lang="nl-NL" sz="1800" dirty="0">
              <a:latin typeface="Calibri" panose="020F0502020204030204" pitchFamily="34" charset="0"/>
            </a:endParaRPr>
          </a:p>
        </p:txBody>
      </p:sp>
      <p:grpSp>
        <p:nvGrpSpPr>
          <p:cNvPr id="8" name="Group 7"/>
          <p:cNvGrpSpPr/>
          <p:nvPr/>
        </p:nvGrpSpPr>
        <p:grpSpPr>
          <a:xfrm>
            <a:off x="5220072" y="548680"/>
            <a:ext cx="823125" cy="1649740"/>
            <a:chOff x="1357290" y="2643182"/>
            <a:chExt cx="1644662" cy="2428892"/>
          </a:xfrm>
        </p:grpSpPr>
        <p:sp>
          <p:nvSpPr>
            <p:cNvPr id="9" name="Rectangle 8"/>
            <p:cNvSpPr/>
            <p:nvPr/>
          </p:nvSpPr>
          <p:spPr bwMode="auto">
            <a:xfrm>
              <a:off x="1357290" y="2643182"/>
              <a:ext cx="1644662"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rPr>
                <a:t>A</a:t>
              </a:r>
              <a:endParaRPr kumimoji="0" lang="en-GB" sz="2400" b="1" i="0" u="none" strike="noStrike" cap="none" normalizeH="0" baseline="0" dirty="0" smtClean="0">
                <a:ln>
                  <a:noFill/>
                </a:ln>
                <a:solidFill>
                  <a:schemeClr val="tx1"/>
                </a:solidFill>
                <a:effectLst/>
                <a:latin typeface="Calibri" pitchFamily="34" charset="0"/>
              </a:endParaRPr>
            </a:p>
          </p:txBody>
        </p:sp>
        <p:sp>
          <p:nvSpPr>
            <p:cNvPr id="10" name="Rectangle 9"/>
            <p:cNvSpPr/>
            <p:nvPr/>
          </p:nvSpPr>
          <p:spPr bwMode="auto">
            <a:xfrm>
              <a:off x="1357290" y="4214818"/>
              <a:ext cx="1644662"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rPr>
                <a:t>B</a:t>
              </a:r>
              <a:endParaRPr kumimoji="0" lang="en-GB" sz="2400" b="1" i="0" u="none" strike="noStrike" cap="none" normalizeH="0" baseline="0" dirty="0" smtClean="0">
                <a:ln>
                  <a:noFill/>
                </a:ln>
                <a:solidFill>
                  <a:schemeClr val="tx1"/>
                </a:solidFill>
                <a:effectLst/>
                <a:latin typeface="Calibri" pitchFamily="34" charset="0"/>
              </a:endParaRPr>
            </a:p>
          </p:txBody>
        </p:sp>
        <p:cxnSp>
          <p:nvCxnSpPr>
            <p:cNvPr id="11" name="Curved Connector 10"/>
            <p:cNvCxnSpPr>
              <a:stCxn id="9" idx="2"/>
              <a:endCxn id="10" idx="0"/>
            </p:cNvCxnSpPr>
            <p:nvPr/>
          </p:nvCxnSpPr>
          <p:spPr bwMode="auto">
            <a:xfrm rot="5400000">
              <a:off x="1822431" y="3857628"/>
              <a:ext cx="714380" cy="1588"/>
            </a:xfrm>
            <a:prstGeom prst="curvedConnector3">
              <a:avLst>
                <a:gd name="adj1" fmla="val 50000"/>
              </a:avLst>
            </a:prstGeom>
            <a:solidFill>
              <a:schemeClr val="accent1"/>
            </a:solidFill>
            <a:ln w="25400" cap="flat" cmpd="sng" algn="ctr">
              <a:solidFill>
                <a:schemeClr val="tx1"/>
              </a:solidFill>
              <a:prstDash val="solid"/>
              <a:round/>
              <a:headEnd type="none" w="med" len="med"/>
              <a:tailEnd type="triangle" w="lg" len="lg"/>
            </a:ln>
            <a:effectLst/>
          </p:spPr>
        </p:cxnSp>
      </p:grpSp>
      <p:sp>
        <p:nvSpPr>
          <p:cNvPr id="2" name="TextBox 1"/>
          <p:cNvSpPr txBox="1"/>
          <p:nvPr/>
        </p:nvSpPr>
        <p:spPr>
          <a:xfrm>
            <a:off x="6167236" y="1130941"/>
            <a:ext cx="2142574" cy="461665"/>
          </a:xfrm>
          <a:prstGeom prst="rect">
            <a:avLst/>
          </a:prstGeom>
          <a:noFill/>
        </p:spPr>
        <p:txBody>
          <a:bodyPr wrap="none" rtlCol="0">
            <a:spAutoFit/>
          </a:bodyPr>
          <a:lstStyle/>
          <a:p>
            <a:r>
              <a:rPr lang="en-US" i="1" dirty="0" smtClean="0">
                <a:latin typeface="Calibri" panose="020F0502020204030204" pitchFamily="34" charset="0"/>
              </a:rPr>
              <a:t>A depends on B</a:t>
            </a:r>
            <a:endParaRPr lang="en-GB" i="1" dirty="0">
              <a:latin typeface="Calibri" panose="020F0502020204030204" pitchFamily="34" charset="0"/>
            </a:endParaRPr>
          </a:p>
        </p:txBody>
      </p:sp>
    </p:spTree>
    <p:extLst>
      <p:ext uri="{BB962C8B-B14F-4D97-AF65-F5344CB8AC3E}">
        <p14:creationId xmlns:p14="http://schemas.microsoft.com/office/powerpoint/2010/main" val="9967857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000" dirty="0" smtClean="0">
                <a:latin typeface="Calibri" pitchFamily="34" charset="0"/>
              </a:rPr>
              <a:t>Dependency/Coupling</a:t>
            </a:r>
            <a:endParaRPr lang="en-GB" sz="4000" dirty="0">
              <a:latin typeface="Calibri" pitchFamily="34" charset="0"/>
            </a:endParaRPr>
          </a:p>
        </p:txBody>
      </p:sp>
      <p:sp>
        <p:nvSpPr>
          <p:cNvPr id="816131" name="Rectangle 3"/>
          <p:cNvSpPr>
            <a:spLocks noGrp="1" noChangeArrowheads="1"/>
          </p:cNvSpPr>
          <p:nvPr>
            <p:ph idx="1"/>
          </p:nvPr>
        </p:nvSpPr>
        <p:spPr/>
        <p:txBody>
          <a:bodyPr/>
          <a:lstStyle/>
          <a:p>
            <a:pPr marL="0" indent="0">
              <a:buNone/>
            </a:pPr>
            <a:r>
              <a:rPr lang="nl-NL" dirty="0">
                <a:latin typeface="Calibri" pitchFamily="34" charset="0"/>
              </a:rPr>
              <a:t>There is coupling between </a:t>
            </a:r>
            <a:r>
              <a:rPr lang="nl-NL" dirty="0" smtClean="0">
                <a:latin typeface="Calibri" pitchFamily="34" charset="0"/>
              </a:rPr>
              <a:t>two </a:t>
            </a:r>
            <a:r>
              <a:rPr lang="nl-NL" dirty="0">
                <a:latin typeface="Calibri" pitchFamily="34" charset="0"/>
              </a:rPr>
              <a:t>classes </a:t>
            </a:r>
            <a:r>
              <a:rPr lang="nl-NL" b="1" i="1" dirty="0">
                <a:latin typeface="Calibri" pitchFamily="34" charset="0"/>
              </a:rPr>
              <a:t>A</a:t>
            </a:r>
            <a:r>
              <a:rPr lang="nl-NL" dirty="0">
                <a:latin typeface="Calibri" pitchFamily="34" charset="0"/>
              </a:rPr>
              <a:t> and </a:t>
            </a:r>
            <a:r>
              <a:rPr lang="nl-NL" b="1" i="1" dirty="0">
                <a:latin typeface="Calibri" pitchFamily="34" charset="0"/>
              </a:rPr>
              <a:t>B</a:t>
            </a:r>
            <a:r>
              <a:rPr lang="nl-NL" dirty="0">
                <a:latin typeface="Calibri" pitchFamily="34" charset="0"/>
              </a:rPr>
              <a:t> if:</a:t>
            </a:r>
          </a:p>
          <a:p>
            <a:pPr lvl="1">
              <a:buFont typeface="Arial" pitchFamily="34" charset="0"/>
              <a:buChar char="•"/>
            </a:pPr>
            <a:r>
              <a:rPr lang="nl-NL" sz="3200" b="1" i="1" dirty="0">
                <a:latin typeface="Calibri" pitchFamily="34" charset="0"/>
              </a:rPr>
              <a:t>A</a:t>
            </a:r>
            <a:r>
              <a:rPr lang="nl-NL" sz="3200" dirty="0">
                <a:latin typeface="Calibri" pitchFamily="34" charset="0"/>
              </a:rPr>
              <a:t> calls </a:t>
            </a:r>
            <a:r>
              <a:rPr lang="nl-NL" sz="3200" dirty="0" smtClean="0">
                <a:latin typeface="Calibri" pitchFamily="34" charset="0"/>
              </a:rPr>
              <a:t>a service </a:t>
            </a:r>
            <a:r>
              <a:rPr lang="nl-NL" sz="3200" dirty="0">
                <a:latin typeface="Calibri" pitchFamily="34" charset="0"/>
              </a:rPr>
              <a:t>of an object </a:t>
            </a:r>
            <a:r>
              <a:rPr lang="nl-NL" sz="3200" b="1" i="1" dirty="0">
                <a:latin typeface="Calibri" pitchFamily="34" charset="0"/>
              </a:rPr>
              <a:t>B</a:t>
            </a:r>
            <a:endParaRPr lang="nl-NL" sz="3200" dirty="0">
              <a:latin typeface="Calibri" pitchFamily="34" charset="0"/>
            </a:endParaRPr>
          </a:p>
          <a:p>
            <a:pPr lvl="1">
              <a:buFont typeface="Arial" pitchFamily="34" charset="0"/>
              <a:buChar char="•"/>
            </a:pPr>
            <a:r>
              <a:rPr lang="nl-NL" sz="3200" b="1" i="1" dirty="0">
                <a:latin typeface="Calibri" pitchFamily="34" charset="0"/>
              </a:rPr>
              <a:t>A</a:t>
            </a:r>
            <a:r>
              <a:rPr lang="nl-NL" sz="3200" dirty="0">
                <a:latin typeface="Calibri" pitchFamily="34" charset="0"/>
              </a:rPr>
              <a:t> has a method which references </a:t>
            </a:r>
            <a:r>
              <a:rPr lang="nl-NL" sz="3200" b="1" i="1" dirty="0">
                <a:latin typeface="Calibri" pitchFamily="34" charset="0"/>
              </a:rPr>
              <a:t>B</a:t>
            </a:r>
            <a:r>
              <a:rPr lang="nl-NL" sz="3200" dirty="0">
                <a:latin typeface="Calibri" pitchFamily="34" charset="0"/>
              </a:rPr>
              <a:t> </a:t>
            </a:r>
          </a:p>
          <a:p>
            <a:pPr marL="457200" lvl="1" indent="0">
              <a:buNone/>
            </a:pPr>
            <a:r>
              <a:rPr lang="nl-NL" sz="3200" dirty="0">
                <a:latin typeface="Calibri" pitchFamily="34" charset="0"/>
              </a:rPr>
              <a:t>	(via return type or parameter)</a:t>
            </a:r>
          </a:p>
          <a:p>
            <a:pPr lvl="1">
              <a:buFont typeface="Arial" pitchFamily="34" charset="0"/>
              <a:buChar char="•"/>
            </a:pPr>
            <a:r>
              <a:rPr lang="nl-NL" sz="3200" b="1" i="1" dirty="0" smtClean="0">
                <a:latin typeface="Calibri" pitchFamily="34" charset="0"/>
              </a:rPr>
              <a:t>A</a:t>
            </a:r>
            <a:r>
              <a:rPr lang="nl-NL" sz="3200" dirty="0" smtClean="0">
                <a:latin typeface="Calibri" pitchFamily="34" charset="0"/>
              </a:rPr>
              <a:t> </a:t>
            </a:r>
            <a:r>
              <a:rPr lang="nl-NL" sz="3200" dirty="0">
                <a:latin typeface="Calibri" pitchFamily="34" charset="0"/>
              </a:rPr>
              <a:t>has an attribute that refers to </a:t>
            </a:r>
            <a:r>
              <a:rPr lang="nl-NL" sz="3200" b="1" i="1" dirty="0" smtClean="0">
                <a:latin typeface="Calibri" pitchFamily="34" charset="0"/>
              </a:rPr>
              <a:t>B</a:t>
            </a:r>
            <a:r>
              <a:rPr lang="nl-NL" sz="3200" dirty="0" smtClean="0">
                <a:latin typeface="Calibri" pitchFamily="34" charset="0"/>
              </a:rPr>
              <a:t> </a:t>
            </a:r>
            <a:endParaRPr lang="nl-NL" sz="3200" dirty="0">
              <a:latin typeface="Calibri" pitchFamily="34" charset="0"/>
            </a:endParaRPr>
          </a:p>
          <a:p>
            <a:pPr lvl="1">
              <a:buFont typeface="Arial" pitchFamily="34" charset="0"/>
              <a:buChar char="•"/>
            </a:pPr>
            <a:r>
              <a:rPr lang="nl-NL" sz="3200" b="1" i="1" dirty="0">
                <a:latin typeface="Calibri" pitchFamily="34" charset="0"/>
              </a:rPr>
              <a:t>A</a:t>
            </a:r>
            <a:r>
              <a:rPr lang="nl-NL" sz="3200" dirty="0">
                <a:latin typeface="Calibri" pitchFamily="34" charset="0"/>
              </a:rPr>
              <a:t> </a:t>
            </a:r>
            <a:r>
              <a:rPr lang="nl-NL" sz="3200" dirty="0" smtClean="0">
                <a:latin typeface="Calibri" pitchFamily="34" charset="0"/>
              </a:rPr>
              <a:t>is </a:t>
            </a:r>
            <a:r>
              <a:rPr lang="nl-NL" sz="3200" dirty="0">
                <a:latin typeface="Calibri" pitchFamily="34" charset="0"/>
              </a:rPr>
              <a:t>of </a:t>
            </a:r>
            <a:r>
              <a:rPr lang="nl-NL" sz="3200" dirty="0" smtClean="0">
                <a:latin typeface="Calibri" pitchFamily="34" charset="0"/>
              </a:rPr>
              <a:t>type (inherits from) </a:t>
            </a:r>
            <a:r>
              <a:rPr lang="nl-NL" sz="3200" b="1" i="1" dirty="0">
                <a:latin typeface="Calibri" pitchFamily="34" charset="0"/>
              </a:rPr>
              <a:t>B</a:t>
            </a:r>
            <a:r>
              <a:rPr lang="nl-NL" sz="3200" dirty="0">
                <a:latin typeface="Calibri" pitchFamily="34" charset="0"/>
              </a:rPr>
              <a:t> </a:t>
            </a:r>
          </a:p>
          <a:p>
            <a:pPr lvl="2">
              <a:buFont typeface="Arial" pitchFamily="34" charset="0"/>
              <a:buChar char="•"/>
            </a:pPr>
            <a:r>
              <a:rPr lang="nl-NL" b="1" i="1" dirty="0" smtClean="0">
                <a:latin typeface="Calibri" pitchFamily="34" charset="0"/>
              </a:rPr>
              <a:t>A</a:t>
            </a:r>
            <a:r>
              <a:rPr lang="nl-NL" dirty="0" smtClean="0">
                <a:latin typeface="Calibri" pitchFamily="34" charset="0"/>
              </a:rPr>
              <a:t> is a subclass </a:t>
            </a:r>
            <a:r>
              <a:rPr lang="nl-NL" dirty="0">
                <a:latin typeface="Calibri" pitchFamily="34" charset="0"/>
              </a:rPr>
              <a:t>of (or implements) class </a:t>
            </a:r>
            <a:r>
              <a:rPr lang="nl-NL" b="1" i="1" dirty="0" smtClean="0">
                <a:latin typeface="Calibri" pitchFamily="34" charset="0"/>
              </a:rPr>
              <a:t>B</a:t>
            </a:r>
            <a:endParaRPr lang="nl-NL" dirty="0">
              <a:latin typeface="Calibri" pitchFamily="34" charset="0"/>
            </a:endParaRPr>
          </a:p>
          <a:p>
            <a:endParaRPr lang="nl-NL" dirty="0">
              <a:latin typeface="Calibri" pitchFamily="34" charset="0"/>
            </a:endParaRPr>
          </a:p>
        </p:txBody>
      </p:sp>
      <p:sp>
        <p:nvSpPr>
          <p:cNvPr id="7" name="Slide Number Placeholder 5"/>
          <p:cNvSpPr>
            <a:spLocks noGrp="1"/>
          </p:cNvSpPr>
          <p:nvPr>
            <p:ph type="sldNum" sz="quarter" idx="10"/>
          </p:nvPr>
        </p:nvSpPr>
        <p:spPr/>
        <p:txBody>
          <a:bodyPr/>
          <a:lstStyle/>
          <a:p>
            <a:fld id="{953AF0EA-6919-4424-A36F-E0D39FB145C8}" type="slidenum">
              <a:rPr lang="en-GB" sz="1400">
                <a:latin typeface="Calibri" pitchFamily="34" charset="0"/>
              </a:rPr>
              <a:pPr/>
              <a:t>16</a:t>
            </a:fld>
            <a:endParaRPr lang="en-GB" sz="1400" dirty="0">
              <a:latin typeface="Calibri" pitchFamily="34" charset="0"/>
            </a:endParaRPr>
          </a:p>
        </p:txBody>
      </p:sp>
      <p:sp>
        <p:nvSpPr>
          <p:cNvPr id="816132" name="Text Box 4"/>
          <p:cNvSpPr txBox="1">
            <a:spLocks noChangeArrowheads="1"/>
          </p:cNvSpPr>
          <p:nvPr/>
        </p:nvSpPr>
        <p:spPr bwMode="auto">
          <a:xfrm>
            <a:off x="571472" y="5357826"/>
            <a:ext cx="5221173" cy="523220"/>
          </a:xfrm>
          <a:prstGeom prst="rect">
            <a:avLst/>
          </a:prstGeom>
          <a:noFill/>
          <a:ln w="9525">
            <a:noFill/>
            <a:miter lim="800000"/>
            <a:headEnd/>
            <a:tailEnd/>
          </a:ln>
          <a:effectLst/>
        </p:spPr>
        <p:txBody>
          <a:bodyPr wrap="none">
            <a:spAutoFit/>
          </a:bodyPr>
          <a:lstStyle/>
          <a:p>
            <a:pPr eaLnBrk="1" hangingPunct="1"/>
            <a:r>
              <a:rPr lang="en-US" sz="2800" dirty="0">
                <a:latin typeface="Calibri" pitchFamily="34" charset="0"/>
              </a:rPr>
              <a:t>This is not an exhaustive </a:t>
            </a:r>
            <a:r>
              <a:rPr lang="en-US" sz="2800" dirty="0" smtClean="0">
                <a:latin typeface="Calibri" pitchFamily="34" charset="0"/>
              </a:rPr>
              <a:t>definition</a:t>
            </a:r>
            <a:endParaRPr lang="nl-NL" sz="2800" dirty="0">
              <a:latin typeface="Calibri" pitchFamily="34" charset="0"/>
            </a:endParaRPr>
          </a:p>
        </p:txBody>
      </p:sp>
      <p:sp>
        <p:nvSpPr>
          <p:cNvPr id="2" name="TextBox 1"/>
          <p:cNvSpPr txBox="1"/>
          <p:nvPr/>
        </p:nvSpPr>
        <p:spPr>
          <a:xfrm>
            <a:off x="6828457" y="5241974"/>
            <a:ext cx="2243691" cy="923330"/>
          </a:xfrm>
          <a:prstGeom prst="rect">
            <a:avLst/>
          </a:prstGeom>
          <a:noFill/>
        </p:spPr>
        <p:txBody>
          <a:bodyPr wrap="none" rtlCol="0">
            <a:spAutoFit/>
          </a:bodyPr>
          <a:lstStyle/>
          <a:p>
            <a:pPr algn="ctr"/>
            <a:r>
              <a:rPr lang="en-US" sz="1800" dirty="0" smtClean="0">
                <a:latin typeface="Calibri" panose="020F0502020204030204" pitchFamily="34" charset="0"/>
              </a:rPr>
              <a:t>A may depend on </a:t>
            </a:r>
            <a:br>
              <a:rPr lang="en-US" sz="1800" dirty="0" smtClean="0">
                <a:latin typeface="Calibri" panose="020F0502020204030204" pitchFamily="34" charset="0"/>
              </a:rPr>
            </a:br>
            <a:r>
              <a:rPr lang="en-US" sz="1800" dirty="0" smtClean="0">
                <a:latin typeface="Calibri" panose="020F0502020204030204" pitchFamily="34" charset="0"/>
              </a:rPr>
              <a:t>some assumption on </a:t>
            </a:r>
            <a:br>
              <a:rPr lang="en-US" sz="1800" dirty="0" smtClean="0">
                <a:latin typeface="Calibri" panose="020F0502020204030204" pitchFamily="34" charset="0"/>
              </a:rPr>
            </a:br>
            <a:r>
              <a:rPr lang="en-US" sz="1800" dirty="0" smtClean="0">
                <a:latin typeface="Calibri" panose="020F0502020204030204" pitchFamily="34" charset="0"/>
              </a:rPr>
              <a:t>another component B</a:t>
            </a:r>
            <a:endParaRPr lang="sv-SE" sz="1800" dirty="0">
              <a:latin typeface="Calibri" panose="020F0502020204030204" pitchFamily="34" charset="0"/>
            </a:endParaRPr>
          </a:p>
        </p:txBody>
      </p:sp>
    </p:spTree>
    <p:extLst>
      <p:ext uri="{BB962C8B-B14F-4D97-AF65-F5344CB8AC3E}">
        <p14:creationId xmlns:p14="http://schemas.microsoft.com/office/powerpoint/2010/main" val="32985765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Calibri" pitchFamily="34" charset="0"/>
              </a:rPr>
              <a:t>Architecture Design Principles</a:t>
            </a:r>
            <a:endParaRPr lang="en-GB" dirty="0">
              <a:latin typeface="Calibri" pitchFamily="34" charset="0"/>
            </a:endParaRPr>
          </a:p>
        </p:txBody>
      </p:sp>
      <p:sp>
        <p:nvSpPr>
          <p:cNvPr id="5" name="Content Placeholder 4"/>
          <p:cNvSpPr>
            <a:spLocks noGrp="1"/>
          </p:cNvSpPr>
          <p:nvPr>
            <p:ph idx="1"/>
          </p:nvPr>
        </p:nvSpPr>
        <p:spPr/>
        <p:txBody>
          <a:bodyPr/>
          <a:lstStyle/>
          <a:p>
            <a:r>
              <a:rPr lang="en-US" dirty="0" smtClean="0">
                <a:latin typeface="Calibri" pitchFamily="34" charset="0"/>
              </a:rPr>
              <a:t>Dependencies direct in the direction of </a:t>
            </a:r>
            <a:r>
              <a:rPr lang="en-US" b="1" dirty="0" smtClean="0">
                <a:latin typeface="Calibri" pitchFamily="34" charset="0"/>
              </a:rPr>
              <a:t>stability</a:t>
            </a:r>
          </a:p>
        </p:txBody>
      </p:sp>
      <p:sp>
        <p:nvSpPr>
          <p:cNvPr id="2" name="Slide Number Placeholder 1"/>
          <p:cNvSpPr>
            <a:spLocks noGrp="1"/>
          </p:cNvSpPr>
          <p:nvPr>
            <p:ph type="sldNum" sz="quarter" idx="10"/>
          </p:nvPr>
        </p:nvSpPr>
        <p:spPr/>
        <p:txBody>
          <a:bodyPr/>
          <a:lstStyle/>
          <a:p>
            <a:fld id="{1062E1C1-F333-4CEC-86E1-87EB36840A24}" type="slidenum">
              <a:rPr lang="en-US" smtClean="0">
                <a:latin typeface="Calibri" pitchFamily="34" charset="0"/>
              </a:rPr>
              <a:pPr/>
              <a:t>17</a:t>
            </a:fld>
            <a:endParaRPr lang="en-US">
              <a:latin typeface="Calibri" pitchFamily="34" charset="0"/>
            </a:endParaRPr>
          </a:p>
        </p:txBody>
      </p:sp>
      <p:sp>
        <p:nvSpPr>
          <p:cNvPr id="3" name="Footer Placeholder 2"/>
          <p:cNvSpPr>
            <a:spLocks noGrp="1"/>
          </p:cNvSpPr>
          <p:nvPr>
            <p:ph type="ftr" sz="quarter" idx="11"/>
          </p:nvPr>
        </p:nvSpPr>
        <p:spPr/>
        <p:txBody>
          <a:bodyPr/>
          <a:lstStyle/>
          <a:p>
            <a:r>
              <a:rPr lang="en-US" dirty="0" smtClean="0">
                <a:latin typeface="Calibri" pitchFamily="34" charset="0"/>
              </a:rPr>
              <a:t>MRV </a:t>
            </a:r>
            <a:r>
              <a:rPr lang="en-US" dirty="0" err="1" smtClean="0">
                <a:latin typeface="Calibri" pitchFamily="34" charset="0"/>
              </a:rPr>
              <a:t>Chaudron</a:t>
            </a:r>
            <a:endParaRPr lang="en-US" dirty="0" smtClean="0">
              <a:latin typeface="Calibri" pitchFamily="34" charset="0"/>
            </a:endParaRPr>
          </a:p>
          <a:p>
            <a:r>
              <a:rPr lang="en-US" dirty="0" smtClean="0">
                <a:latin typeface="Calibri" pitchFamily="34" charset="0"/>
              </a:rPr>
              <a:t>Sheet </a:t>
            </a:r>
            <a:fld id="{54F55826-2444-46BD-9B15-FBE46B7C1BAB}" type="slidenum">
              <a:rPr lang="en-US" smtClean="0">
                <a:latin typeface="Calibri" pitchFamily="34" charset="0"/>
              </a:rPr>
              <a:pPr/>
              <a:t>17</a:t>
            </a:fld>
            <a:endParaRPr lang="en-US" dirty="0">
              <a:latin typeface="Calibri" pitchFamily="34" charset="0"/>
            </a:endParaRPr>
          </a:p>
        </p:txBody>
      </p:sp>
      <p:sp>
        <p:nvSpPr>
          <p:cNvPr id="6" name="Rectangle 5"/>
          <p:cNvSpPr/>
          <p:nvPr/>
        </p:nvSpPr>
        <p:spPr bwMode="auto">
          <a:xfrm>
            <a:off x="1357290" y="2643182"/>
            <a:ext cx="1644662"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rPr>
              <a:t>A</a:t>
            </a:r>
            <a:endParaRPr kumimoji="0" lang="en-GB" sz="2400" b="1" i="0" u="none" strike="noStrike" cap="none" normalizeH="0" baseline="0" dirty="0" smtClean="0">
              <a:ln>
                <a:noFill/>
              </a:ln>
              <a:solidFill>
                <a:schemeClr val="tx1"/>
              </a:solidFill>
              <a:effectLst/>
              <a:latin typeface="Calibri" pitchFamily="34" charset="0"/>
            </a:endParaRPr>
          </a:p>
        </p:txBody>
      </p:sp>
      <p:sp>
        <p:nvSpPr>
          <p:cNvPr id="7" name="Rectangle 6"/>
          <p:cNvSpPr/>
          <p:nvPr/>
        </p:nvSpPr>
        <p:spPr bwMode="auto">
          <a:xfrm>
            <a:off x="1357290" y="4214818"/>
            <a:ext cx="1644662" cy="8572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pitchFamily="34" charset="0"/>
              </a:rPr>
              <a:t>B</a:t>
            </a:r>
            <a:endParaRPr kumimoji="0" lang="en-GB" sz="2400" b="1" i="0" u="none" strike="noStrike" cap="none" normalizeH="0" baseline="0" dirty="0" smtClean="0">
              <a:ln>
                <a:noFill/>
              </a:ln>
              <a:solidFill>
                <a:schemeClr val="tx1"/>
              </a:solidFill>
              <a:effectLst/>
              <a:latin typeface="Calibri" pitchFamily="34" charset="0"/>
            </a:endParaRPr>
          </a:p>
        </p:txBody>
      </p:sp>
      <p:cxnSp>
        <p:nvCxnSpPr>
          <p:cNvPr id="9" name="Curved Connector 8"/>
          <p:cNvCxnSpPr>
            <a:stCxn id="6" idx="2"/>
            <a:endCxn id="7" idx="0"/>
          </p:cNvCxnSpPr>
          <p:nvPr/>
        </p:nvCxnSpPr>
        <p:spPr bwMode="auto">
          <a:xfrm rot="5400000">
            <a:off x="1822431" y="3857628"/>
            <a:ext cx="714380" cy="1588"/>
          </a:xfrm>
          <a:prstGeom prst="curvedConnector3">
            <a:avLst>
              <a:gd name="adj1" fmla="val 50000"/>
            </a:avLst>
          </a:prstGeom>
          <a:solidFill>
            <a:schemeClr val="accent1"/>
          </a:solidFill>
          <a:ln w="31750" cap="flat" cmpd="sng" algn="ctr">
            <a:solidFill>
              <a:schemeClr val="tx1"/>
            </a:solidFill>
            <a:prstDash val="solid"/>
            <a:round/>
            <a:headEnd type="none" w="med" len="med"/>
            <a:tailEnd type="triangle" w="lg" len="lg"/>
          </a:ln>
          <a:effectLst/>
        </p:spPr>
      </p:cxnSp>
      <p:sp>
        <p:nvSpPr>
          <p:cNvPr id="16" name="TextBox 15"/>
          <p:cNvSpPr txBox="1"/>
          <p:nvPr/>
        </p:nvSpPr>
        <p:spPr>
          <a:xfrm>
            <a:off x="3643274" y="3500438"/>
            <a:ext cx="5357850" cy="523220"/>
          </a:xfrm>
          <a:prstGeom prst="rect">
            <a:avLst/>
          </a:prstGeom>
          <a:noFill/>
        </p:spPr>
        <p:txBody>
          <a:bodyPr wrap="square" rtlCol="0">
            <a:spAutoFit/>
          </a:bodyPr>
          <a:lstStyle/>
          <a:p>
            <a:r>
              <a:rPr lang="en-US" sz="2800" dirty="0" smtClean="0">
                <a:latin typeface="Calibri" pitchFamily="34" charset="0"/>
              </a:rPr>
              <a:t>B is less likely to change than A</a:t>
            </a:r>
            <a:endParaRPr lang="en-GB" sz="2800" dirty="0">
              <a:latin typeface="Calibri" pitchFamily="34" charset="0"/>
            </a:endParaRPr>
          </a:p>
        </p:txBody>
      </p:sp>
    </p:spTree>
    <p:extLst>
      <p:ext uri="{BB962C8B-B14F-4D97-AF65-F5344CB8AC3E}">
        <p14:creationId xmlns:p14="http://schemas.microsoft.com/office/powerpoint/2010/main" val="5295447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p:txBody>
          <a:bodyPr/>
          <a:lstStyle/>
          <a:p>
            <a:r>
              <a:rPr lang="en-US"/>
              <a:t>Dependency: Coupling</a:t>
            </a:r>
            <a:endParaRPr lang="en-GB"/>
          </a:p>
        </p:txBody>
      </p:sp>
      <p:sp>
        <p:nvSpPr>
          <p:cNvPr id="29" name="Slide Number Placeholder 4"/>
          <p:cNvSpPr>
            <a:spLocks noGrp="1"/>
          </p:cNvSpPr>
          <p:nvPr>
            <p:ph type="sldNum" sz="quarter" idx="10"/>
          </p:nvPr>
        </p:nvSpPr>
        <p:spPr/>
        <p:txBody>
          <a:bodyPr/>
          <a:lstStyle/>
          <a:p>
            <a:fld id="{C3E08094-CD5D-4A3C-AE2E-3242CFA6A63A}" type="slidenum">
              <a:rPr lang="en-GB"/>
              <a:pPr/>
              <a:t>18</a:t>
            </a:fld>
            <a:endParaRPr lang="en-GB"/>
          </a:p>
        </p:txBody>
      </p:sp>
      <p:sp>
        <p:nvSpPr>
          <p:cNvPr id="28" name="Footer Placeholder 3"/>
          <p:cNvSpPr>
            <a:spLocks noGrp="1"/>
          </p:cNvSpPr>
          <p:nvPr>
            <p:ph type="ftr" sz="quarter" idx="11"/>
          </p:nvPr>
        </p:nvSpPr>
        <p:spPr/>
        <p:txBody>
          <a:bodyPr/>
          <a:lstStyle/>
          <a:p>
            <a:r>
              <a:rPr lang="en-GB"/>
              <a:t>Chapter 9: Architecting and designing software</a:t>
            </a:r>
          </a:p>
        </p:txBody>
      </p:sp>
      <p:sp>
        <p:nvSpPr>
          <p:cNvPr id="818179" name="Text Box 3"/>
          <p:cNvSpPr txBox="1">
            <a:spLocks noChangeArrowheads="1"/>
          </p:cNvSpPr>
          <p:nvPr/>
        </p:nvSpPr>
        <p:spPr bwMode="auto">
          <a:xfrm>
            <a:off x="609600" y="1447800"/>
            <a:ext cx="6516688" cy="822325"/>
          </a:xfrm>
          <a:prstGeom prst="rect">
            <a:avLst/>
          </a:prstGeom>
          <a:noFill/>
          <a:ln w="9525">
            <a:noFill/>
            <a:miter lim="800000"/>
            <a:headEnd/>
            <a:tailEnd/>
          </a:ln>
          <a:effectLst/>
        </p:spPr>
        <p:txBody>
          <a:bodyPr wrap="none">
            <a:spAutoFit/>
          </a:bodyPr>
          <a:lstStyle/>
          <a:p>
            <a:r>
              <a:rPr lang="en-US">
                <a:latin typeface="Lucida Sans Unicode" pitchFamily="34" charset="0"/>
              </a:rPr>
              <a:t>Coupling is the degree of interdependence</a:t>
            </a:r>
          </a:p>
          <a:p>
            <a:r>
              <a:rPr lang="en-US">
                <a:latin typeface="Lucida Sans Unicode" pitchFamily="34" charset="0"/>
              </a:rPr>
              <a:t>between modules</a:t>
            </a:r>
            <a:endParaRPr lang="en-GB">
              <a:latin typeface="Lucida Sans Unicode" pitchFamily="34" charset="0"/>
            </a:endParaRPr>
          </a:p>
        </p:txBody>
      </p:sp>
      <p:grpSp>
        <p:nvGrpSpPr>
          <p:cNvPr id="818180" name="Group 4"/>
          <p:cNvGrpSpPr>
            <a:grpSpLocks/>
          </p:cNvGrpSpPr>
          <p:nvPr/>
        </p:nvGrpSpPr>
        <p:grpSpPr bwMode="auto">
          <a:xfrm>
            <a:off x="1573113" y="2507184"/>
            <a:ext cx="2170113" cy="1470025"/>
            <a:chOff x="1880" y="1525"/>
            <a:chExt cx="1877" cy="1201"/>
          </a:xfrm>
        </p:grpSpPr>
        <p:sp>
          <p:nvSpPr>
            <p:cNvPr id="818181" name="Rectangle 5"/>
            <p:cNvSpPr>
              <a:spLocks noChangeArrowheads="1"/>
            </p:cNvSpPr>
            <p:nvPr/>
          </p:nvSpPr>
          <p:spPr bwMode="auto">
            <a:xfrm>
              <a:off x="2925" y="2293"/>
              <a:ext cx="486" cy="433"/>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82" name="Rectangle 6"/>
            <p:cNvSpPr>
              <a:spLocks noChangeArrowheads="1"/>
            </p:cNvSpPr>
            <p:nvPr/>
          </p:nvSpPr>
          <p:spPr bwMode="auto">
            <a:xfrm>
              <a:off x="2115" y="2293"/>
              <a:ext cx="486" cy="433"/>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83" name="Rectangle 7"/>
            <p:cNvSpPr>
              <a:spLocks noChangeArrowheads="1"/>
            </p:cNvSpPr>
            <p:nvPr/>
          </p:nvSpPr>
          <p:spPr bwMode="auto">
            <a:xfrm>
              <a:off x="1880" y="1525"/>
              <a:ext cx="486" cy="433"/>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84" name="Rectangle 8"/>
            <p:cNvSpPr>
              <a:spLocks noChangeArrowheads="1"/>
            </p:cNvSpPr>
            <p:nvPr/>
          </p:nvSpPr>
          <p:spPr bwMode="auto">
            <a:xfrm>
              <a:off x="3271" y="1525"/>
              <a:ext cx="486" cy="433"/>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85" name="Line 9"/>
            <p:cNvSpPr>
              <a:spLocks noChangeShapeType="1"/>
            </p:cNvSpPr>
            <p:nvPr/>
          </p:nvSpPr>
          <p:spPr bwMode="auto">
            <a:xfrm flipV="1">
              <a:off x="2222" y="1585"/>
              <a:ext cx="1368" cy="43"/>
            </a:xfrm>
            <a:prstGeom prst="line">
              <a:avLst/>
            </a:prstGeom>
            <a:noFill/>
            <a:ln w="28575">
              <a:solidFill>
                <a:schemeClr val="tx1"/>
              </a:solidFill>
              <a:round/>
              <a:headEnd/>
              <a:tailEnd/>
            </a:ln>
            <a:effectLst/>
          </p:spPr>
          <p:txBody>
            <a:bodyPr/>
            <a:lstStyle/>
            <a:p>
              <a:endParaRPr lang="en-GB"/>
            </a:p>
          </p:txBody>
        </p:sp>
        <p:sp>
          <p:nvSpPr>
            <p:cNvPr id="818186" name="Line 10"/>
            <p:cNvSpPr>
              <a:spLocks noChangeShapeType="1"/>
            </p:cNvSpPr>
            <p:nvPr/>
          </p:nvSpPr>
          <p:spPr bwMode="auto">
            <a:xfrm flipV="1">
              <a:off x="2001" y="1672"/>
              <a:ext cx="1345" cy="26"/>
            </a:xfrm>
            <a:prstGeom prst="line">
              <a:avLst/>
            </a:prstGeom>
            <a:noFill/>
            <a:ln w="28575">
              <a:solidFill>
                <a:schemeClr val="tx1"/>
              </a:solidFill>
              <a:round/>
              <a:headEnd/>
              <a:tailEnd/>
            </a:ln>
            <a:effectLst/>
          </p:spPr>
          <p:txBody>
            <a:bodyPr/>
            <a:lstStyle/>
            <a:p>
              <a:endParaRPr lang="en-GB"/>
            </a:p>
          </p:txBody>
        </p:sp>
        <p:sp>
          <p:nvSpPr>
            <p:cNvPr id="818187" name="Line 11"/>
            <p:cNvSpPr>
              <a:spLocks noChangeShapeType="1"/>
            </p:cNvSpPr>
            <p:nvPr/>
          </p:nvSpPr>
          <p:spPr bwMode="auto">
            <a:xfrm flipV="1">
              <a:off x="2475" y="1809"/>
              <a:ext cx="900" cy="571"/>
            </a:xfrm>
            <a:prstGeom prst="line">
              <a:avLst/>
            </a:prstGeom>
            <a:noFill/>
            <a:ln w="28575">
              <a:solidFill>
                <a:schemeClr val="tx1"/>
              </a:solidFill>
              <a:round/>
              <a:headEnd/>
              <a:tailEnd/>
            </a:ln>
            <a:effectLst/>
          </p:spPr>
          <p:txBody>
            <a:bodyPr/>
            <a:lstStyle/>
            <a:p>
              <a:endParaRPr lang="en-GB"/>
            </a:p>
          </p:txBody>
        </p:sp>
        <p:sp>
          <p:nvSpPr>
            <p:cNvPr id="818188" name="Line 12"/>
            <p:cNvSpPr>
              <a:spLocks noChangeShapeType="1"/>
            </p:cNvSpPr>
            <p:nvPr/>
          </p:nvSpPr>
          <p:spPr bwMode="auto">
            <a:xfrm flipV="1">
              <a:off x="2399" y="2585"/>
              <a:ext cx="731" cy="35"/>
            </a:xfrm>
            <a:prstGeom prst="line">
              <a:avLst/>
            </a:prstGeom>
            <a:noFill/>
            <a:ln w="28575">
              <a:solidFill>
                <a:schemeClr val="tx1"/>
              </a:solidFill>
              <a:round/>
              <a:headEnd/>
              <a:tailEnd/>
            </a:ln>
            <a:effectLst/>
          </p:spPr>
          <p:txBody>
            <a:bodyPr/>
            <a:lstStyle/>
            <a:p>
              <a:endParaRPr lang="en-GB"/>
            </a:p>
          </p:txBody>
        </p:sp>
        <p:sp>
          <p:nvSpPr>
            <p:cNvPr id="818189" name="Line 13"/>
            <p:cNvSpPr>
              <a:spLocks noChangeShapeType="1"/>
            </p:cNvSpPr>
            <p:nvPr/>
          </p:nvSpPr>
          <p:spPr bwMode="auto">
            <a:xfrm>
              <a:off x="2019" y="1894"/>
              <a:ext cx="300" cy="476"/>
            </a:xfrm>
            <a:prstGeom prst="line">
              <a:avLst/>
            </a:prstGeom>
            <a:noFill/>
            <a:ln w="28575">
              <a:solidFill>
                <a:schemeClr val="tx1"/>
              </a:solidFill>
              <a:round/>
              <a:headEnd/>
              <a:tailEnd/>
            </a:ln>
            <a:effectLst/>
          </p:spPr>
          <p:txBody>
            <a:bodyPr/>
            <a:lstStyle/>
            <a:p>
              <a:endParaRPr lang="en-GB"/>
            </a:p>
          </p:txBody>
        </p:sp>
        <p:sp>
          <p:nvSpPr>
            <p:cNvPr id="818190" name="Line 14"/>
            <p:cNvSpPr>
              <a:spLocks noChangeShapeType="1"/>
            </p:cNvSpPr>
            <p:nvPr/>
          </p:nvSpPr>
          <p:spPr bwMode="auto">
            <a:xfrm>
              <a:off x="2186" y="1819"/>
              <a:ext cx="976" cy="693"/>
            </a:xfrm>
            <a:prstGeom prst="line">
              <a:avLst/>
            </a:prstGeom>
            <a:noFill/>
            <a:ln w="28575">
              <a:solidFill>
                <a:schemeClr val="tx1"/>
              </a:solidFill>
              <a:round/>
              <a:headEnd/>
              <a:tailEnd/>
            </a:ln>
            <a:effectLst/>
          </p:spPr>
          <p:txBody>
            <a:bodyPr/>
            <a:lstStyle/>
            <a:p>
              <a:endParaRPr lang="en-GB"/>
            </a:p>
          </p:txBody>
        </p:sp>
        <p:sp>
          <p:nvSpPr>
            <p:cNvPr id="818191" name="Line 15"/>
            <p:cNvSpPr>
              <a:spLocks noChangeShapeType="1"/>
            </p:cNvSpPr>
            <p:nvPr/>
          </p:nvSpPr>
          <p:spPr bwMode="auto">
            <a:xfrm flipV="1">
              <a:off x="3243" y="1817"/>
              <a:ext cx="324" cy="605"/>
            </a:xfrm>
            <a:prstGeom prst="line">
              <a:avLst/>
            </a:prstGeom>
            <a:noFill/>
            <a:ln w="28575">
              <a:solidFill>
                <a:schemeClr val="tx1"/>
              </a:solidFill>
              <a:round/>
              <a:headEnd/>
              <a:tailEnd/>
            </a:ln>
            <a:effectLst/>
          </p:spPr>
          <p:txBody>
            <a:bodyPr/>
            <a:lstStyle/>
            <a:p>
              <a:endParaRPr lang="en-GB"/>
            </a:p>
          </p:txBody>
        </p:sp>
        <p:sp>
          <p:nvSpPr>
            <p:cNvPr id="818192" name="Line 16"/>
            <p:cNvSpPr>
              <a:spLocks noChangeShapeType="1"/>
            </p:cNvSpPr>
            <p:nvPr/>
          </p:nvSpPr>
          <p:spPr bwMode="auto">
            <a:xfrm>
              <a:off x="2111" y="1861"/>
              <a:ext cx="291" cy="543"/>
            </a:xfrm>
            <a:prstGeom prst="line">
              <a:avLst/>
            </a:prstGeom>
            <a:noFill/>
            <a:ln w="28575">
              <a:solidFill>
                <a:schemeClr val="tx1"/>
              </a:solidFill>
              <a:round/>
              <a:headEnd/>
              <a:tailEnd/>
            </a:ln>
            <a:effectLst/>
          </p:spPr>
          <p:txBody>
            <a:bodyPr/>
            <a:lstStyle/>
            <a:p>
              <a:endParaRPr lang="en-GB"/>
            </a:p>
          </p:txBody>
        </p:sp>
      </p:grpSp>
      <p:sp>
        <p:nvSpPr>
          <p:cNvPr id="818193" name="Rectangle 17"/>
          <p:cNvSpPr>
            <a:spLocks noChangeArrowheads="1"/>
          </p:cNvSpPr>
          <p:nvPr/>
        </p:nvSpPr>
        <p:spPr bwMode="auto">
          <a:xfrm>
            <a:off x="1725513" y="4185171"/>
            <a:ext cx="1876425" cy="396875"/>
          </a:xfrm>
          <a:prstGeom prst="rect">
            <a:avLst/>
          </a:prstGeom>
          <a:noFill/>
          <a:ln w="9525">
            <a:noFill/>
            <a:miter lim="800000"/>
            <a:headEnd/>
            <a:tailEnd/>
          </a:ln>
          <a:effectLst/>
        </p:spPr>
        <p:txBody>
          <a:bodyPr wrap="none">
            <a:spAutoFit/>
          </a:bodyPr>
          <a:lstStyle/>
          <a:p>
            <a:r>
              <a:rPr lang="en-US" sz="2000">
                <a:latin typeface="Lucida Sans Unicode" pitchFamily="34" charset="0"/>
              </a:rPr>
              <a:t>high coupling</a:t>
            </a:r>
            <a:endParaRPr lang="en-GB" sz="2000">
              <a:latin typeface="Lucida Sans Unicode" pitchFamily="34" charset="0"/>
            </a:endParaRPr>
          </a:p>
        </p:txBody>
      </p:sp>
      <p:grpSp>
        <p:nvGrpSpPr>
          <p:cNvPr id="818194" name="Group 18"/>
          <p:cNvGrpSpPr>
            <a:grpSpLocks/>
          </p:cNvGrpSpPr>
          <p:nvPr/>
        </p:nvGrpSpPr>
        <p:grpSpPr bwMode="auto">
          <a:xfrm>
            <a:off x="4994176" y="2492896"/>
            <a:ext cx="2170112" cy="1470025"/>
            <a:chOff x="2790" y="1591"/>
            <a:chExt cx="1367" cy="926"/>
          </a:xfrm>
        </p:grpSpPr>
        <p:sp>
          <p:nvSpPr>
            <p:cNvPr id="818195" name="Rectangle 19"/>
            <p:cNvSpPr>
              <a:spLocks noChangeArrowheads="1"/>
            </p:cNvSpPr>
            <p:nvPr/>
          </p:nvSpPr>
          <p:spPr bwMode="auto">
            <a:xfrm>
              <a:off x="3551" y="2183"/>
              <a:ext cx="354" cy="334"/>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96" name="Rectangle 20"/>
            <p:cNvSpPr>
              <a:spLocks noChangeArrowheads="1"/>
            </p:cNvSpPr>
            <p:nvPr/>
          </p:nvSpPr>
          <p:spPr bwMode="auto">
            <a:xfrm>
              <a:off x="2961" y="2183"/>
              <a:ext cx="354" cy="334"/>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97" name="Rectangle 21"/>
            <p:cNvSpPr>
              <a:spLocks noChangeArrowheads="1"/>
            </p:cNvSpPr>
            <p:nvPr/>
          </p:nvSpPr>
          <p:spPr bwMode="auto">
            <a:xfrm>
              <a:off x="2790" y="1591"/>
              <a:ext cx="354" cy="334"/>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98" name="Rectangle 22"/>
            <p:cNvSpPr>
              <a:spLocks noChangeArrowheads="1"/>
            </p:cNvSpPr>
            <p:nvPr/>
          </p:nvSpPr>
          <p:spPr bwMode="auto">
            <a:xfrm>
              <a:off x="3803" y="1591"/>
              <a:ext cx="354" cy="334"/>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18199" name="Line 23"/>
            <p:cNvSpPr>
              <a:spLocks noChangeShapeType="1"/>
            </p:cNvSpPr>
            <p:nvPr/>
          </p:nvSpPr>
          <p:spPr bwMode="auto">
            <a:xfrm flipV="1">
              <a:off x="2947" y="1729"/>
              <a:ext cx="996" cy="33"/>
            </a:xfrm>
            <a:prstGeom prst="line">
              <a:avLst/>
            </a:prstGeom>
            <a:noFill/>
            <a:ln w="28575">
              <a:solidFill>
                <a:schemeClr val="tx1"/>
              </a:solidFill>
              <a:round/>
              <a:headEnd/>
              <a:tailEnd/>
            </a:ln>
            <a:effectLst/>
          </p:spPr>
          <p:txBody>
            <a:bodyPr/>
            <a:lstStyle/>
            <a:p>
              <a:endParaRPr lang="en-GB"/>
            </a:p>
          </p:txBody>
        </p:sp>
        <p:sp>
          <p:nvSpPr>
            <p:cNvPr id="818200" name="Line 24"/>
            <p:cNvSpPr>
              <a:spLocks noChangeShapeType="1"/>
            </p:cNvSpPr>
            <p:nvPr/>
          </p:nvSpPr>
          <p:spPr bwMode="auto">
            <a:xfrm>
              <a:off x="2891" y="1876"/>
              <a:ext cx="219" cy="367"/>
            </a:xfrm>
            <a:prstGeom prst="line">
              <a:avLst/>
            </a:prstGeom>
            <a:noFill/>
            <a:ln w="28575">
              <a:solidFill>
                <a:schemeClr val="tx1"/>
              </a:solidFill>
              <a:round/>
              <a:headEnd/>
              <a:tailEnd/>
            </a:ln>
            <a:effectLst/>
          </p:spPr>
          <p:txBody>
            <a:bodyPr/>
            <a:lstStyle/>
            <a:p>
              <a:endParaRPr lang="en-GB"/>
            </a:p>
          </p:txBody>
        </p:sp>
        <p:sp>
          <p:nvSpPr>
            <p:cNvPr id="818201" name="Line 25"/>
            <p:cNvSpPr>
              <a:spLocks noChangeShapeType="1"/>
            </p:cNvSpPr>
            <p:nvPr/>
          </p:nvSpPr>
          <p:spPr bwMode="auto">
            <a:xfrm flipV="1">
              <a:off x="3783" y="1816"/>
              <a:ext cx="236" cy="467"/>
            </a:xfrm>
            <a:prstGeom prst="line">
              <a:avLst/>
            </a:prstGeom>
            <a:noFill/>
            <a:ln w="28575">
              <a:solidFill>
                <a:schemeClr val="tx1"/>
              </a:solidFill>
              <a:round/>
              <a:headEnd/>
              <a:tailEnd/>
            </a:ln>
            <a:effectLst/>
          </p:spPr>
          <p:txBody>
            <a:bodyPr/>
            <a:lstStyle/>
            <a:p>
              <a:endParaRPr lang="en-GB"/>
            </a:p>
          </p:txBody>
        </p:sp>
      </p:grpSp>
      <p:sp>
        <p:nvSpPr>
          <p:cNvPr id="818202" name="Rectangle 26"/>
          <p:cNvSpPr>
            <a:spLocks noChangeArrowheads="1"/>
          </p:cNvSpPr>
          <p:nvPr/>
        </p:nvSpPr>
        <p:spPr bwMode="auto">
          <a:xfrm>
            <a:off x="5187851" y="4185171"/>
            <a:ext cx="1754187" cy="396875"/>
          </a:xfrm>
          <a:prstGeom prst="rect">
            <a:avLst/>
          </a:prstGeom>
          <a:noFill/>
          <a:ln w="9525">
            <a:noFill/>
            <a:miter lim="800000"/>
            <a:headEnd/>
            <a:tailEnd/>
          </a:ln>
          <a:effectLst/>
        </p:spPr>
        <p:txBody>
          <a:bodyPr wrap="none">
            <a:spAutoFit/>
          </a:bodyPr>
          <a:lstStyle/>
          <a:p>
            <a:r>
              <a:rPr lang="en-US" sz="2000">
                <a:latin typeface="Lucida Sans Unicode" pitchFamily="34" charset="0"/>
              </a:rPr>
              <a:t>low coupling</a:t>
            </a:r>
            <a:endParaRPr lang="en-GB" sz="2000">
              <a:latin typeface="Lucida Sans Unicode" pitchFamily="34" charset="0"/>
            </a:endParaRPr>
          </a:p>
        </p:txBody>
      </p:sp>
      <p:grpSp>
        <p:nvGrpSpPr>
          <p:cNvPr id="3" name="Group 2"/>
          <p:cNvGrpSpPr/>
          <p:nvPr/>
        </p:nvGrpSpPr>
        <p:grpSpPr>
          <a:xfrm>
            <a:off x="1907704" y="4725144"/>
            <a:ext cx="5056036" cy="1354928"/>
            <a:chOff x="1907704" y="4725144"/>
            <a:chExt cx="5056036" cy="1354928"/>
          </a:xfrm>
        </p:grpSpPr>
        <p:pic>
          <p:nvPicPr>
            <p:cNvPr id="1026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16" t="22109" r="11936"/>
            <a:stretch/>
          </p:blipFill>
          <p:spPr bwMode="auto">
            <a:xfrm>
              <a:off x="1907704" y="4725144"/>
              <a:ext cx="1484646" cy="1354928"/>
            </a:xfrm>
            <a:prstGeom prst="rect">
              <a:avLst/>
            </a:prstGeom>
            <a:noFill/>
            <a:ln>
              <a:noFill/>
            </a:ln>
            <a:effectLst>
              <a:glow rad="228600">
                <a:srgbClr val="FF0000">
                  <a:alpha val="40000"/>
                </a:srgb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248249" y="4725144"/>
              <a:ext cx="1715491" cy="1352040"/>
            </a:xfrm>
            <a:prstGeom prst="rect">
              <a:avLst/>
            </a:prstGeom>
            <a:noFill/>
            <a:ln>
              <a:noFill/>
            </a:ln>
            <a:effectLst>
              <a:glow rad="228600">
                <a:srgbClr val="92D050">
                  <a:alpha val="40000"/>
                </a:srgbClr>
              </a:glow>
              <a:outerShdw blurRad="50800" dist="50800" dir="5400000" algn="ctr" rotWithShape="0">
                <a:srgbClr val="92D050"/>
              </a:outerShdw>
            </a:effectLst>
          </p:spPr>
        </p:pic>
      </p:grpSp>
      <p:pic>
        <p:nvPicPr>
          <p:cNvPr id="1024002" name="Picture 2" descr="Bad by pydubreuc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0147" y="4628296"/>
            <a:ext cx="821836" cy="772868"/>
          </a:xfrm>
          <a:prstGeom prst="rect">
            <a:avLst/>
          </a:prstGeom>
          <a:noFill/>
          <a:extLst>
            <a:ext uri="{909E8E84-426E-40DD-AFC4-6F175D3DCCD1}">
              <a14:hiddenFill xmlns:a14="http://schemas.microsoft.com/office/drawing/2010/main">
                <a:solidFill>
                  <a:srgbClr val="FFFFFF"/>
                </a:solidFill>
              </a14:hiddenFill>
            </a:ext>
          </a:extLst>
        </p:spPr>
      </p:pic>
      <p:pic>
        <p:nvPicPr>
          <p:cNvPr id="1024004" name="Picture 4" descr="Good by pydubreucq"/>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2280" y="4594502"/>
            <a:ext cx="871876" cy="8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33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Coupling and Cohesion</a:t>
            </a:r>
            <a:endParaRPr lang="en-GB" b="1" dirty="0"/>
          </a:p>
        </p:txBody>
      </p:sp>
      <p:sp>
        <p:nvSpPr>
          <p:cNvPr id="3" name="Content Placeholder 2"/>
          <p:cNvSpPr>
            <a:spLocks noGrp="1"/>
          </p:cNvSpPr>
          <p:nvPr>
            <p:ph idx="1"/>
          </p:nvPr>
        </p:nvSpPr>
        <p:spPr/>
        <p:txBody>
          <a:bodyPr/>
          <a:lstStyle/>
          <a:p>
            <a:r>
              <a:rPr lang="en-US" sz="2800" b="1" dirty="0" smtClean="0"/>
              <a:t>Coupling</a:t>
            </a:r>
            <a:r>
              <a:rPr lang="en-US" sz="2800" dirty="0" smtClean="0"/>
              <a:t> is a measure of dependency between modules.</a:t>
            </a:r>
          </a:p>
          <a:p>
            <a:endParaRPr lang="en-US" sz="2800" b="1" dirty="0" smtClean="0"/>
          </a:p>
          <a:p>
            <a:r>
              <a:rPr lang="en-US" sz="2800" b="1" dirty="0" smtClean="0"/>
              <a:t>Cohesion</a:t>
            </a:r>
            <a:r>
              <a:rPr lang="en-US" sz="2800" dirty="0" smtClean="0"/>
              <a:t> is a measure of the coherence of a module amongst the pieces of that module.</a:t>
            </a:r>
          </a:p>
          <a:p>
            <a:endParaRPr lang="en-US" sz="2800" dirty="0" smtClean="0"/>
          </a:p>
          <a:p>
            <a:r>
              <a:rPr lang="en-US" sz="2800" dirty="0" smtClean="0"/>
              <a:t>In a system design, one wants</a:t>
            </a:r>
            <a:br>
              <a:rPr lang="en-US" sz="2800" dirty="0" smtClean="0"/>
            </a:br>
            <a:r>
              <a:rPr lang="en-US" sz="2800" dirty="0" smtClean="0"/>
              <a:t>            </a:t>
            </a:r>
            <a:r>
              <a:rPr lang="en-US" sz="2800" i="1" dirty="0" smtClean="0"/>
              <a:t>high cohesion </a:t>
            </a:r>
            <a:r>
              <a:rPr lang="en-US" sz="2800" dirty="0" smtClean="0"/>
              <a:t>and </a:t>
            </a:r>
            <a:r>
              <a:rPr lang="en-US" sz="2800" i="1" dirty="0" smtClean="0"/>
              <a:t>low coupling</a:t>
            </a:r>
          </a:p>
          <a:p>
            <a:pPr marL="457200" lvl="1" indent="0">
              <a:buNone/>
            </a:pPr>
            <a:r>
              <a:rPr lang="en-US" sz="2000" i="1" dirty="0"/>
              <a:t>	 </a:t>
            </a:r>
            <a:r>
              <a:rPr lang="en-US" sz="2000" i="1" dirty="0" smtClean="0"/>
              <a:t>        within components	            between components</a:t>
            </a:r>
            <a:endParaRPr lang="en-US" sz="2000" dirty="0" smtClean="0"/>
          </a:p>
          <a:p>
            <a:endParaRPr lang="en-GB" sz="2800"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19</a:t>
            </a:fld>
            <a:endParaRPr lang="en-US"/>
          </a:p>
        </p:txBody>
      </p:sp>
      <p:sp>
        <p:nvSpPr>
          <p:cNvPr id="5" name="Footer Placeholder 4"/>
          <p:cNvSpPr>
            <a:spLocks noGrp="1"/>
          </p:cNvSpPr>
          <p:nvPr>
            <p:ph type="ftr" sz="quarter" idx="11"/>
          </p:nvPr>
        </p:nvSpPr>
        <p:spPr/>
        <p:txBody>
          <a:bodyPr/>
          <a:lstStyle/>
          <a:p>
            <a:r>
              <a:rPr lang="en-US" dirty="0" smtClean="0"/>
              <a:t>MRV Chaudron</a:t>
            </a:r>
          </a:p>
          <a:p>
            <a:r>
              <a:rPr lang="en-US" dirty="0" smtClean="0"/>
              <a:t>Sheet </a:t>
            </a:r>
            <a:fld id="{3DA61EB7-B0F2-4238-B7B8-169D16BBE77D}" type="slidenum">
              <a:rPr lang="en-US" smtClean="0"/>
              <a:pPr/>
              <a:t>19</a:t>
            </a:fld>
            <a:endParaRPr lang="en-US" dirty="0"/>
          </a:p>
        </p:txBody>
      </p:sp>
    </p:spTree>
    <p:extLst>
      <p:ext uri="{BB962C8B-B14F-4D97-AF65-F5344CB8AC3E}">
        <p14:creationId xmlns:p14="http://schemas.microsoft.com/office/powerpoint/2010/main" val="13156963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36513" y="-26988"/>
            <a:ext cx="9144001" cy="360363"/>
          </a:xfrm>
          <a:solidFill>
            <a:schemeClr val="bg1"/>
          </a:solidFill>
        </p:spPr>
        <p:txBody>
          <a:bodyPr/>
          <a:lstStyle/>
          <a:p>
            <a:r>
              <a:rPr lang="sv-SE" altLang="en-US" sz="2800" smtClean="0">
                <a:ea typeface="Akzidenz-Bd for Chalmers"/>
                <a:cs typeface="Akzidenz-Bd for Chalmers"/>
              </a:rPr>
              <a:t>Schedule</a:t>
            </a:r>
            <a:endParaRPr lang="sv-SE" altLang="en-US" smtClean="0">
              <a:ea typeface="Akzidenz-Bd for Chalmers"/>
              <a:cs typeface="Akzidenz-Bd for Chalmers"/>
            </a:endParaRPr>
          </a:p>
        </p:txBody>
      </p:sp>
      <p:graphicFrame>
        <p:nvGraphicFramePr>
          <p:cNvPr id="3" name="Table 2"/>
          <p:cNvGraphicFramePr>
            <a:graphicFrameLocks noGrp="1"/>
          </p:cNvGraphicFramePr>
          <p:nvPr/>
        </p:nvGraphicFramePr>
        <p:xfrm>
          <a:off x="34925" y="317500"/>
          <a:ext cx="9001125" cy="6491287"/>
        </p:xfrm>
        <a:graphic>
          <a:graphicData uri="http://schemas.openxmlformats.org/drawingml/2006/table">
            <a:tbl>
              <a:tblPr firstRow="1" firstCol="1" bandRow="1">
                <a:tableStyleId>{5C22544A-7EE6-4342-B048-85BDC9FD1C3A}</a:tableStyleId>
              </a:tblPr>
              <a:tblGrid>
                <a:gridCol w="581129"/>
                <a:gridCol w="588295"/>
                <a:gridCol w="1080992"/>
                <a:gridCol w="1319052"/>
                <a:gridCol w="2638103"/>
                <a:gridCol w="922125"/>
                <a:gridCol w="1871429"/>
              </a:tblGrid>
              <a:tr h="223111">
                <a:tc>
                  <a:txBody>
                    <a:bodyPr/>
                    <a:lstStyle/>
                    <a:p>
                      <a:pPr marL="0" marR="0" algn="ctr">
                        <a:spcBef>
                          <a:spcPts val="0"/>
                        </a:spcBef>
                        <a:spcAft>
                          <a:spcPts val="0"/>
                        </a:spcAft>
                        <a:tabLst>
                          <a:tab pos="2880360" algn="ctr"/>
                          <a:tab pos="5760720" algn="r"/>
                          <a:tab pos="457200" algn="l"/>
                        </a:tabLst>
                      </a:pPr>
                      <a:r>
                        <a:rPr lang="en-GB" sz="1200" dirty="0">
                          <a:effectLst/>
                        </a:rPr>
                        <a:t>Week</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pPr>
                      <a:r>
                        <a:rPr lang="en-GB" sz="1200" dirty="0">
                          <a:effectLst/>
                        </a:rPr>
                        <a:t> </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pPr>
                      <a:r>
                        <a:rPr lang="en-GB" sz="1200" dirty="0">
                          <a:effectLst/>
                        </a:rPr>
                        <a:t>Date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pPr>
                      <a:r>
                        <a:rPr lang="en-GB" sz="1200" dirty="0">
                          <a:effectLst/>
                        </a:rPr>
                        <a:t>Time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pPr>
                      <a:r>
                        <a:rPr lang="en-GB" sz="1200" dirty="0">
                          <a:effectLst/>
                        </a:rPr>
                        <a:t>Lecture</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tabLst>
                          <a:tab pos="2880360" algn="ctr"/>
                          <a:tab pos="5760720" algn="r"/>
                          <a:tab pos="457200" algn="l"/>
                        </a:tabLst>
                      </a:pPr>
                      <a:r>
                        <a:rPr lang="en-GB" sz="1200" dirty="0">
                          <a:effectLst/>
                        </a:rPr>
                        <a:t>Reading</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c>
                  <a:txBody>
                    <a:bodyPr/>
                    <a:lstStyle/>
                    <a:p>
                      <a:pPr marL="0" marR="0" algn="ctr">
                        <a:spcBef>
                          <a:spcPts val="0"/>
                        </a:spcBef>
                        <a:spcAft>
                          <a:spcPts val="0"/>
                        </a:spcAft>
                        <a:tabLst>
                          <a:tab pos="2880360" algn="ctr"/>
                          <a:tab pos="5760720" algn="r"/>
                          <a:tab pos="457200" algn="l"/>
                        </a:tabLst>
                      </a:pPr>
                      <a:r>
                        <a:rPr lang="en-GB" sz="1200" dirty="0" err="1" smtClean="0">
                          <a:effectLst/>
                        </a:rPr>
                        <a:t>Assignmnt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0035A0"/>
                    </a:solidFill>
                  </a:tcPr>
                </a:tc>
              </a:tr>
              <a:tr h="223111">
                <a:tc>
                  <a:txBody>
                    <a:bodyPr/>
                    <a:lstStyle/>
                    <a:p>
                      <a:pPr marL="0" marR="0" algn="ctr">
                        <a:spcBef>
                          <a:spcPts val="0"/>
                        </a:spcBef>
                        <a:spcAft>
                          <a:spcPts val="0"/>
                        </a:spcAft>
                        <a:tabLst>
                          <a:tab pos="2880360" algn="ctr"/>
                          <a:tab pos="5760720" algn="r"/>
                          <a:tab pos="457200" algn="l"/>
                        </a:tabLst>
                      </a:pPr>
                      <a:r>
                        <a:rPr lang="en-GB" sz="1200">
                          <a:effectLst/>
                        </a:rPr>
                        <a:t>36</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L1</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5 sept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13:00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Introduction &amp; Organization</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a:effectLst/>
                        </a:rPr>
                        <a:t>37</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L2</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12 sept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13:00 – 14:30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Lst>
                      </a:pPr>
                      <a:r>
                        <a:rPr lang="en-US" sz="1200">
                          <a:effectLst/>
                        </a:rPr>
                        <a:t>Architecting Process &amp; Views</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Ch 1 &amp; 2</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a:effectLst/>
                        </a:rPr>
                        <a:t>37</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S1</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13 sept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10:15 - 1200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&lt;&lt; Supervision/Assignment&gt;&gt;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Release Ass 1.0</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365793">
                <a:tc>
                  <a:txBody>
                    <a:bodyPr/>
                    <a:lstStyle/>
                    <a:p>
                      <a:pPr marL="0" marR="0" algn="ctr">
                        <a:spcBef>
                          <a:spcPts val="0"/>
                        </a:spcBef>
                        <a:spcAft>
                          <a:spcPts val="0"/>
                        </a:spcAft>
                        <a:tabLst>
                          <a:tab pos="2880360" algn="ctr"/>
                          <a:tab pos="5760720" algn="r"/>
                          <a:tab pos="457200" algn="l"/>
                        </a:tabLst>
                      </a:pPr>
                      <a:r>
                        <a:rPr lang="en-GB" sz="1200" dirty="0">
                          <a:effectLst/>
                        </a:rPr>
                        <a:t>38</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L3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TUE 18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3F9FA"/>
                    </a:solidFill>
                  </a:tcPr>
                </a:tc>
                <a:tc>
                  <a:txBody>
                    <a:bodyPr/>
                    <a:lstStyle/>
                    <a:p>
                      <a:pPr marL="0" marR="0" algn="ctr">
                        <a:spcBef>
                          <a:spcPts val="0"/>
                        </a:spcBef>
                        <a:spcAft>
                          <a:spcPts val="0"/>
                        </a:spcAft>
                        <a:tabLst>
                          <a:tab pos="2880360" algn="ctr"/>
                          <a:tab pos="5760720" algn="r"/>
                          <a:tab pos="457200" algn="l"/>
                        </a:tabLst>
                      </a:pPr>
                      <a:r>
                        <a:rPr lang="en-GB" sz="1200" dirty="0" smtClean="0">
                          <a:effectLst/>
                        </a:rPr>
                        <a:t>15:15</a:t>
                      </a:r>
                      <a:r>
                        <a:rPr lang="en-GB" sz="1200" baseline="0" dirty="0" smtClean="0">
                          <a:effectLst/>
                        </a:rPr>
                        <a:t> – 17:00</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3F9FA"/>
                    </a:solidFill>
                  </a:tcPr>
                </a:tc>
                <a:tc>
                  <a:txBody>
                    <a:bodyPr/>
                    <a:lstStyle/>
                    <a:p>
                      <a:pPr marL="0" marR="0">
                        <a:spcBef>
                          <a:spcPts val="0"/>
                        </a:spcBef>
                        <a:spcAft>
                          <a:spcPts val="0"/>
                        </a:spcAft>
                        <a:tabLst>
                          <a:tab pos="2880360" algn="ctr"/>
                          <a:tab pos="5760720" algn="r"/>
                        </a:tabLst>
                      </a:pPr>
                      <a:r>
                        <a:rPr lang="en-US" sz="1200" dirty="0" smtClean="0">
                          <a:effectLst/>
                        </a:rPr>
                        <a:t>Views, </a:t>
                      </a:r>
                      <a:r>
                        <a:rPr lang="en-US" sz="1200" smtClean="0">
                          <a:effectLst/>
                        </a:rPr>
                        <a:t>Viewpoints &amp;</a:t>
                      </a:r>
                      <a:r>
                        <a:rPr lang="en-US" sz="1200" baseline="0" smtClean="0">
                          <a:effectLst/>
                        </a:rPr>
                        <a:t> </a:t>
                      </a:r>
                      <a:r>
                        <a:rPr lang="en-US" sz="1200" smtClean="0">
                          <a:effectLst/>
                        </a:rPr>
                        <a:t>Quality </a:t>
                      </a:r>
                      <a:r>
                        <a:rPr lang="en-US" sz="1200" dirty="0" smtClean="0">
                          <a:effectLst/>
                        </a:rPr>
                        <a:t>Attributes</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3F9FA"/>
                    </a:solidFill>
                  </a:tcPr>
                </a:tc>
                <a:tc>
                  <a:txBody>
                    <a:bodyPr/>
                    <a:lstStyle/>
                    <a:p>
                      <a:pPr marL="0" marR="0" algn="ctr">
                        <a:spcBef>
                          <a:spcPts val="0"/>
                        </a:spcBef>
                        <a:spcAft>
                          <a:spcPts val="0"/>
                        </a:spcAft>
                        <a:tabLst>
                          <a:tab pos="2880360" algn="ctr"/>
                          <a:tab pos="5760720" algn="r"/>
                          <a:tab pos="457200" algn="l"/>
                        </a:tabLst>
                      </a:pPr>
                      <a:r>
                        <a:rPr lang="en-GB" sz="1200" dirty="0" err="1">
                          <a:effectLst/>
                        </a:rPr>
                        <a:t>Ch</a:t>
                      </a:r>
                      <a:r>
                        <a:rPr lang="en-GB" sz="1200" dirty="0">
                          <a:effectLst/>
                        </a:rPr>
                        <a:t> 3 &amp; 4</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365793">
                <a:tc>
                  <a:txBody>
                    <a:bodyPr/>
                    <a:lstStyle/>
                    <a:p>
                      <a:pPr marL="0" marR="0" algn="ctr">
                        <a:spcBef>
                          <a:spcPts val="0"/>
                        </a:spcBef>
                        <a:spcAft>
                          <a:spcPts val="0"/>
                        </a:spcAft>
                        <a:tabLst>
                          <a:tab pos="2880360" algn="ctr"/>
                          <a:tab pos="5760720" algn="r"/>
                          <a:tab pos="457200" algn="l"/>
                        </a:tabLst>
                      </a:pPr>
                      <a:r>
                        <a:rPr lang="en-GB" sz="1200">
                          <a:effectLst/>
                        </a:rPr>
                        <a:t>38</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dirty="0">
                          <a:effectLst/>
                        </a:rPr>
                        <a:t>S2</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THU 20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dirty="0">
                          <a:effectLst/>
                        </a:rPr>
                        <a:t>13:00 – </a:t>
                      </a:r>
                      <a:r>
                        <a:rPr lang="en-GB" sz="1200" dirty="0" smtClean="0">
                          <a:effectLst/>
                        </a:rPr>
                        <a:t>15:00</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dirty="0" smtClean="0">
                          <a:effectLst/>
                        </a:rPr>
                        <a:t>IEEE standard</a:t>
                      </a: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Continue </a:t>
                      </a:r>
                      <a:r>
                        <a:rPr lang="en-GB" sz="1200" baseline="0" dirty="0" smtClean="0">
                          <a:effectLst/>
                        </a:rPr>
                        <a:t>Ass 1</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a:effectLst/>
                        </a:rPr>
                        <a:t>38</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L4</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FRI 21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Architectural Styles 1</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err="1">
                          <a:effectLst/>
                        </a:rPr>
                        <a:t>Ch</a:t>
                      </a:r>
                      <a:r>
                        <a:rPr lang="en-GB" sz="1200" dirty="0">
                          <a:effectLst/>
                        </a:rPr>
                        <a:t> 13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74380">
                <a:tc>
                  <a:txBody>
                    <a:bodyPr/>
                    <a:lstStyle/>
                    <a:p>
                      <a:pPr marL="0" marR="0" algn="ctr">
                        <a:spcBef>
                          <a:spcPts val="0"/>
                        </a:spcBef>
                        <a:spcAft>
                          <a:spcPts val="0"/>
                        </a:spcAft>
                        <a:tabLst>
                          <a:tab pos="2880360" algn="ctr"/>
                          <a:tab pos="5760720" algn="r"/>
                          <a:tab pos="457200" algn="l"/>
                        </a:tabLst>
                      </a:pPr>
                      <a:r>
                        <a:rPr lang="en-GB" sz="1200">
                          <a:effectLst/>
                        </a:rPr>
                        <a:t>39</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L5</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algn="ctr"/>
                      <a:r>
                        <a:rPr lang="en-US" sz="1200" dirty="0" smtClean="0"/>
                        <a:t>MON 24 sept</a:t>
                      </a:r>
                      <a:endParaRPr lang="en-GB" sz="1200" dirty="0"/>
                    </a:p>
                  </a:txBody>
                  <a:tcPr marL="65306" marR="65306" marT="0" marB="0">
                    <a:solidFill>
                      <a:srgbClr val="E7F3F4"/>
                    </a:solidFill>
                  </a:tcPr>
                </a:tc>
                <a:tc>
                  <a:txBody>
                    <a:bodyPr/>
                    <a:lstStyle/>
                    <a:p>
                      <a:pPr algn="ctr"/>
                      <a:r>
                        <a:rPr lang="en-US" sz="1200" dirty="0" smtClean="0"/>
                        <a:t>14:00</a:t>
                      </a:r>
                      <a:endParaRPr lang="en-GB" sz="1200" dirty="0"/>
                    </a:p>
                  </a:txBody>
                  <a:tcPr marL="65306" marR="65306" marT="0" marB="0">
                    <a:solidFill>
                      <a:srgbClr val="E7F3F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0000"/>
                          </a:solidFill>
                          <a:effectLst/>
                          <a:uLnTx/>
                          <a:uFillTx/>
                          <a:latin typeface="+mn-lt"/>
                          <a:ea typeface="+mn-ea"/>
                          <a:cs typeface="+mn-cs"/>
                        </a:rPr>
                        <a:t>deadline</a:t>
                      </a:r>
                      <a:endParaRPr kumimoji="0" lang="en-GB" sz="1200" b="1" i="1" u="none" strike="noStrike" kern="1200" cap="none" spc="0" normalizeH="0" baseline="0" noProof="0" dirty="0" smtClean="0">
                        <a:ln>
                          <a:noFill/>
                        </a:ln>
                        <a:solidFill>
                          <a:srgbClr val="000000"/>
                        </a:solidFill>
                        <a:effectLst/>
                        <a:uLnTx/>
                        <a:uFillTx/>
                        <a:latin typeface="+mn-lt"/>
                        <a:ea typeface="+mn-ea"/>
                        <a:cs typeface="+mn-cs"/>
                      </a:endParaRPr>
                    </a:p>
                  </a:txBody>
                  <a:tcPr marL="65306" marR="65306" marT="0" marB="0">
                    <a:solidFill>
                      <a:srgbClr val="E7F3F4"/>
                    </a:solidFill>
                  </a:tcPr>
                </a:tc>
                <a:tc>
                  <a:txBody>
                    <a:bodyPr/>
                    <a:lstStyle/>
                    <a:p>
                      <a:endParaRPr lang="en-GB" sz="1800" dirty="0"/>
                    </a:p>
                  </a:txBody>
                  <a:tcPr marL="65306" marR="65306"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hand in for Ass 1</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r>
              <a:tr h="548689">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WED 26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FC000">
                        <a:alpha val="50000"/>
                      </a:srgbClr>
                    </a:solidFill>
                  </a:tcPr>
                </a:tc>
                <a:tc>
                  <a:txBody>
                    <a:bodyPr/>
                    <a:lstStyle/>
                    <a:p>
                      <a:pPr marL="0" marR="0" algn="ctr">
                        <a:spcBef>
                          <a:spcPts val="0"/>
                        </a:spcBef>
                        <a:spcAft>
                          <a:spcPts val="0"/>
                        </a:spcAft>
                        <a:tabLst>
                          <a:tab pos="2880360" algn="ctr"/>
                          <a:tab pos="5760720" algn="r"/>
                          <a:tab pos="457200" algn="l"/>
                        </a:tabLst>
                      </a:pPr>
                      <a:r>
                        <a:rPr lang="en-GB" sz="1200" b="0" i="0" kern="1200" dirty="0" smtClean="0">
                          <a:solidFill>
                            <a:schemeClr val="dk1"/>
                          </a:solidFill>
                          <a:effectLst/>
                          <a:latin typeface="+mn-lt"/>
                          <a:ea typeface="+mn-ea"/>
                          <a:cs typeface="+mn-cs"/>
                        </a:rPr>
                        <a:t>14.00-15.30</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FC000">
                        <a:alpha val="50000"/>
                      </a:srgbClr>
                    </a:solidFill>
                  </a:tcPr>
                </a:tc>
                <a:tc>
                  <a:txBody>
                    <a:bodyPr/>
                    <a:lstStyle/>
                    <a:p>
                      <a:r>
                        <a:rPr lang="en-US" sz="1200" b="0" i="0" kern="1200" dirty="0" smtClean="0">
                          <a:solidFill>
                            <a:schemeClr val="dk1"/>
                          </a:solidFill>
                          <a:effectLst/>
                          <a:latin typeface="+mn-lt"/>
                          <a:ea typeface="+mn-ea"/>
                          <a:cs typeface="+mn-cs"/>
                        </a:rPr>
                        <a:t>Seminar</a:t>
                      </a:r>
                      <a:r>
                        <a:rPr lang="en-US" sz="1200" b="0" i="0" kern="1200" baseline="0" dirty="0" smtClean="0">
                          <a:solidFill>
                            <a:schemeClr val="dk1"/>
                          </a:solidFill>
                          <a:effectLst/>
                          <a:latin typeface="+mn-lt"/>
                          <a:ea typeface="+mn-ea"/>
                          <a:cs typeface="+mn-cs"/>
                        </a:rPr>
                        <a:t> Claudia </a:t>
                      </a:r>
                      <a:r>
                        <a:rPr lang="en-US" sz="1200" b="0" i="0" kern="1200" baseline="0" dirty="0" err="1" smtClean="0">
                          <a:solidFill>
                            <a:schemeClr val="dk1"/>
                          </a:solidFill>
                          <a:effectLst/>
                          <a:latin typeface="+mn-lt"/>
                          <a:ea typeface="+mn-ea"/>
                          <a:cs typeface="+mn-cs"/>
                        </a:rPr>
                        <a:t>Eckart</a:t>
                      </a:r>
                      <a:r>
                        <a:rPr lang="en-US" sz="1200" b="0" i="0" kern="1200" baseline="0" dirty="0" smtClean="0">
                          <a:solidFill>
                            <a:schemeClr val="dk1"/>
                          </a:solidFill>
                          <a:effectLst/>
                          <a:latin typeface="+mn-lt"/>
                          <a:ea typeface="+mn-ea"/>
                          <a:cs typeface="+mn-cs"/>
                        </a:rPr>
                        <a:t> (Room Tesla) + coffee</a:t>
                      </a:r>
                      <a:endParaRPr lang="en-GB" sz="1200" b="0" i="0" kern="1200" dirty="0" smtClean="0">
                        <a:solidFill>
                          <a:schemeClr val="dk1"/>
                        </a:solidFill>
                        <a:effectLst/>
                        <a:latin typeface="+mn-lt"/>
                        <a:ea typeface="+mn-ea"/>
                        <a:cs typeface="+mn-cs"/>
                      </a:endParaRPr>
                    </a:p>
                  </a:txBody>
                  <a:tcPr marL="65306" marR="65306" marT="0" marB="0">
                    <a:solidFill>
                      <a:srgbClr val="FFC000">
                        <a:alpha val="50000"/>
                      </a:srgbClr>
                    </a:solidFill>
                  </a:tcPr>
                </a:tc>
                <a:tc>
                  <a:txBody>
                    <a:bodyPr/>
                    <a:lstStyle/>
                    <a:p>
                      <a:pPr marL="0" marR="0" algn="ctr">
                        <a:spcBef>
                          <a:spcPts val="0"/>
                        </a:spcBef>
                        <a:spcAft>
                          <a:spcPts val="0"/>
                        </a:spcAft>
                        <a:tabLst>
                          <a:tab pos="2880360" algn="ctr"/>
                          <a:tab pos="5760720" algn="r"/>
                          <a:tab pos="457200" algn="l"/>
                        </a:tabLst>
                      </a:pPr>
                      <a:r>
                        <a:rPr lang="en-GB" sz="1100" dirty="0" err="1">
                          <a:effectLst/>
                        </a:rPr>
                        <a:t>Ch</a:t>
                      </a:r>
                      <a:r>
                        <a:rPr lang="en-GB" sz="1100" dirty="0">
                          <a:effectLst/>
                        </a:rPr>
                        <a:t> 15 &amp; 16</a:t>
                      </a:r>
                      <a:endParaRPr lang="en-GB" sz="1100" dirty="0">
                        <a:effectLst/>
                        <a:latin typeface="Times New Roman" panose="02020603050405020304" pitchFamily="18" charset="0"/>
                        <a:ea typeface="Times New Roman" panose="02020603050405020304" pitchFamily="18" charset="0"/>
                      </a:endParaRPr>
                    </a:p>
                  </a:txBody>
                  <a:tcPr marL="65306" marR="65306" marT="0" marB="0">
                    <a:solidFill>
                      <a:srgbClr val="FFC000">
                        <a:alpha val="50000"/>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b="1" i="0" kern="1200" dirty="0" smtClean="0">
                          <a:solidFill>
                            <a:schemeClr val="dk1"/>
                          </a:solidFill>
                          <a:effectLst/>
                          <a:latin typeface="+mn-lt"/>
                          <a:ea typeface="+mn-ea"/>
                          <a:cs typeface="+mn-cs"/>
                        </a:rPr>
                        <a:t>Location: </a:t>
                      </a:r>
                      <a:r>
                        <a:rPr lang="en-GB" sz="1200" b="0" i="0" kern="1200" dirty="0" err="1" smtClean="0">
                          <a:solidFill>
                            <a:schemeClr val="dk1"/>
                          </a:solidFill>
                          <a:effectLst/>
                          <a:latin typeface="+mn-lt"/>
                          <a:ea typeface="+mn-ea"/>
                          <a:cs typeface="+mn-cs"/>
                        </a:rPr>
                        <a:t>Lindholmen</a:t>
                      </a:r>
                      <a:r>
                        <a:rPr lang="en-GB" sz="1200" b="0" i="0" kern="1200" dirty="0" smtClean="0">
                          <a:solidFill>
                            <a:schemeClr val="dk1"/>
                          </a:solidFill>
                          <a:effectLst/>
                          <a:latin typeface="+mn-lt"/>
                          <a:ea typeface="+mn-ea"/>
                          <a:cs typeface="+mn-cs"/>
                        </a:rPr>
                        <a:t> conference centre, </a:t>
                      </a:r>
                      <a:r>
                        <a:rPr lang="en-GB" sz="1200" b="0" i="0" kern="1200" dirty="0" err="1" smtClean="0">
                          <a:solidFill>
                            <a:schemeClr val="dk1"/>
                          </a:solidFill>
                          <a:effectLst/>
                          <a:latin typeface="+mn-lt"/>
                          <a:ea typeface="+mn-ea"/>
                          <a:cs typeface="+mn-cs"/>
                        </a:rPr>
                        <a:t>Lindholmspiren</a:t>
                      </a:r>
                      <a:r>
                        <a:rPr lang="en-GB" sz="1200" b="0" i="0" kern="1200" dirty="0" smtClean="0">
                          <a:solidFill>
                            <a:schemeClr val="dk1"/>
                          </a:solidFill>
                          <a:effectLst/>
                          <a:latin typeface="+mn-lt"/>
                          <a:ea typeface="+mn-ea"/>
                          <a:cs typeface="+mn-cs"/>
                        </a:rPr>
                        <a:t> 5</a:t>
                      </a:r>
                      <a:endParaRPr lang="en-GB" sz="1000" dirty="0" smtClean="0">
                        <a:effectLst/>
                        <a:latin typeface="Times New Roman" panose="02020603050405020304" pitchFamily="18" charset="0"/>
                        <a:ea typeface="Times New Roman" panose="02020603050405020304" pitchFamily="18" charset="0"/>
                      </a:endParaRPr>
                    </a:p>
                  </a:txBody>
                  <a:tcPr marL="65306" marR="65306" marT="0" marB="0">
                    <a:solidFill>
                      <a:srgbClr val="FFC000">
                        <a:alpha val="50000"/>
                      </a:srgbClr>
                    </a:solidFill>
                  </a:tcPr>
                </a:tc>
              </a:tr>
              <a:tr h="223111">
                <a:tc>
                  <a:txBody>
                    <a:bodyPr/>
                    <a:lstStyle/>
                    <a:p>
                      <a:pPr marL="0" marR="0" algn="ctr">
                        <a:spcBef>
                          <a:spcPts val="0"/>
                        </a:spcBef>
                        <a:spcAft>
                          <a:spcPts val="0"/>
                        </a:spcAft>
                        <a:tabLst>
                          <a:tab pos="2880360" algn="ctr"/>
                          <a:tab pos="5760720" algn="r"/>
                          <a:tab pos="457200" algn="l"/>
                        </a:tabLst>
                      </a:pPr>
                      <a:r>
                        <a:rPr lang="en-GB" sz="1200" dirty="0">
                          <a:effectLst/>
                        </a:rPr>
                        <a:t>39</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S3</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smtClean="0">
                          <a:effectLst/>
                        </a:rPr>
                        <a:t>THU 27 </a:t>
                      </a:r>
                      <a:r>
                        <a:rPr lang="en-GB" sz="1200" dirty="0">
                          <a:effectLst/>
                        </a:rPr>
                        <a:t>sept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c>
                  <a:txBody>
                    <a:bodyPr/>
                    <a:lstStyle/>
                    <a:p>
                      <a:pPr marL="0" marR="0">
                        <a:spcBef>
                          <a:spcPts val="0"/>
                        </a:spcBef>
                        <a:spcAft>
                          <a:spcPts val="0"/>
                        </a:spcAft>
                        <a:tabLst>
                          <a:tab pos="2880360" algn="ctr"/>
                          <a:tab pos="5760720" algn="r"/>
                          <a:tab pos="457200" algn="l"/>
                        </a:tabLst>
                      </a:pPr>
                      <a:r>
                        <a:rPr lang="en-GB" sz="1200" dirty="0">
                          <a:effectLst/>
                        </a:rPr>
                        <a:t> </a:t>
                      </a:r>
                      <a:r>
                        <a:rPr lang="en-GB" sz="1200" dirty="0" smtClean="0">
                          <a:effectLst/>
                        </a:rPr>
                        <a:t>release Ass 2.0</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E7F3F4"/>
                    </a:solidFill>
                  </a:tcPr>
                </a:tc>
              </a:tr>
              <a:tr h="218164">
                <a:tc>
                  <a:txBody>
                    <a:bodyPr/>
                    <a:lstStyle/>
                    <a:p>
                      <a:pPr marL="0" marR="0" algn="ctr">
                        <a:spcBef>
                          <a:spcPts val="0"/>
                        </a:spcBef>
                        <a:spcAft>
                          <a:spcPts val="0"/>
                        </a:spcAft>
                        <a:tabLst>
                          <a:tab pos="2880360" algn="ctr"/>
                          <a:tab pos="5760720" algn="r"/>
                          <a:tab pos="457200" algn="l"/>
                        </a:tabLst>
                      </a:pPr>
                      <a:r>
                        <a:rPr lang="en-GB" sz="1200">
                          <a:effectLst/>
                        </a:rPr>
                        <a:t>39</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L6</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28 sept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US" sz="1200" dirty="0" smtClean="0">
                          <a:effectLst/>
                        </a:rPr>
                        <a:t>Architectural</a:t>
                      </a:r>
                      <a:r>
                        <a:rPr lang="en-US" sz="1200" baseline="0" dirty="0" smtClean="0">
                          <a:effectLst/>
                        </a:rPr>
                        <a:t> Styles</a:t>
                      </a:r>
                      <a:endParaRPr lang="en-GB" sz="1200" b="0" dirty="0">
                        <a:effectLst/>
                        <a:latin typeface="+mn-lt"/>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err="1" smtClean="0">
                          <a:effectLst/>
                        </a:rPr>
                        <a:t>Ch</a:t>
                      </a:r>
                      <a:r>
                        <a:rPr lang="en-GB" sz="1200" dirty="0" smtClean="0">
                          <a:effectLst/>
                        </a:rPr>
                        <a:t> 13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dirty="0">
                          <a:effectLst/>
                        </a:rPr>
                        <a:t>40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L7</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3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dirty="0" smtClean="0">
                          <a:effectLst/>
                        </a:rPr>
                        <a:t>Technical Debt</a:t>
                      </a:r>
                      <a:endParaRPr lang="en-GB" sz="1200" dirty="0" smtClean="0">
                        <a:effectLst/>
                        <a:latin typeface="Times New Roman" panose="02020603050405020304" pitchFamily="18" charset="0"/>
                        <a:ea typeface="Times New Roman" panose="02020603050405020304" pitchFamily="18" charset="0"/>
                      </a:endParaRPr>
                    </a:p>
                  </a:txBody>
                  <a:tcPr marL="65306" marR="65306" marT="0" marB="0"/>
                </a:tc>
                <a:tc gridSpan="2">
                  <a:txBody>
                    <a:bodyPr/>
                    <a:lstStyle/>
                    <a:p>
                      <a:pPr marL="0" marR="0" algn="l">
                        <a:spcBef>
                          <a:spcPts val="0"/>
                        </a:spcBef>
                        <a:spcAft>
                          <a:spcPts val="0"/>
                        </a:spcAft>
                        <a:tabLst>
                          <a:tab pos="2880360" algn="ctr"/>
                          <a:tab pos="5760720" algn="r"/>
                          <a:tab pos="457200" algn="l"/>
                        </a:tabLst>
                      </a:pPr>
                      <a:r>
                        <a:rPr lang="en-GB" sz="1200" dirty="0" smtClean="0">
                          <a:effectLst/>
                        </a:rPr>
                        <a:t>See paper on Tech Debt on GUL</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hMerge="1">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a:effectLst/>
                        </a:rPr>
                        <a:t>40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S4</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4 Oct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smtClean="0">
                          <a:effectLst/>
                        </a:rPr>
                        <a:t>supervision</a:t>
                      </a: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a:effectLst/>
                        </a:rPr>
                        <a:t>40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L8</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5 Oct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Lst>
                      </a:pPr>
                      <a:r>
                        <a:rPr lang="en-US" sz="1200" b="0" dirty="0" smtClean="0">
                          <a:effectLst/>
                          <a:latin typeface="+mn-lt"/>
                          <a:ea typeface="Times New Roman" panose="02020603050405020304" pitchFamily="18" charset="0"/>
                        </a:rPr>
                        <a:t>Roles and Responsibilities</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gridSpan="2">
                  <a:txBody>
                    <a:bodyPr/>
                    <a:lstStyle/>
                    <a:p>
                      <a:pPr marL="0" marR="0" algn="l">
                        <a:spcBef>
                          <a:spcPts val="0"/>
                        </a:spcBef>
                        <a:spcAft>
                          <a:spcPts val="0"/>
                        </a:spcAft>
                        <a:tabLst>
                          <a:tab pos="2880360" algn="ctr"/>
                          <a:tab pos="5760720" algn="r"/>
                          <a:tab pos="457200" algn="l"/>
                        </a:tabLst>
                      </a:pPr>
                      <a:r>
                        <a:rPr lang="en-US" sz="1200" dirty="0" err="1" smtClean="0">
                          <a:effectLst/>
                          <a:latin typeface="+mn-lt"/>
                          <a:ea typeface="+mn-ea"/>
                        </a:rPr>
                        <a:t>Characterising</a:t>
                      </a:r>
                      <a:r>
                        <a:rPr lang="en-US" sz="1200" dirty="0" smtClean="0">
                          <a:effectLst/>
                          <a:latin typeface="+mn-lt"/>
                          <a:ea typeface="+mn-ea"/>
                        </a:rPr>
                        <a:t> Classes (</a:t>
                      </a:r>
                      <a:r>
                        <a:rPr lang="en-US" sz="1200" dirty="0" err="1" smtClean="0">
                          <a:effectLst/>
                          <a:latin typeface="+mn-lt"/>
                          <a:ea typeface="+mn-ea"/>
                        </a:rPr>
                        <a:t>Wirf</a:t>
                      </a:r>
                      <a:r>
                        <a:rPr lang="en-US" sz="1200" dirty="0" smtClean="0">
                          <a:effectLst/>
                          <a:latin typeface="+mn-lt"/>
                          <a:ea typeface="+mn-ea"/>
                        </a:rPr>
                        <a:t>-Brocks)</a:t>
                      </a: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hMerge="1">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dirty="0">
                          <a:effectLst/>
                        </a:rPr>
                        <a:t>41</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L9</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10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Lst>
                        <a:defRPr/>
                      </a:pPr>
                      <a:r>
                        <a:rPr lang="en-GB" sz="1200" dirty="0" smtClean="0">
                          <a:effectLst/>
                        </a:rPr>
                        <a:t>Design Principles</a:t>
                      </a:r>
                      <a:endParaRPr lang="en-GB" sz="1200" dirty="0" smtClean="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err="1">
                          <a:effectLst/>
                        </a:rPr>
                        <a:t>Ch</a:t>
                      </a:r>
                      <a:r>
                        <a:rPr lang="en-GB" sz="1200" dirty="0">
                          <a:effectLst/>
                        </a:rPr>
                        <a:t> 21</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dirty="0">
                          <a:effectLst/>
                        </a:rPr>
                        <a:t>41</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S5</a:t>
                      </a: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FFFF00"/>
                    </a:solidFill>
                  </a:tcPr>
                </a:tc>
                <a:tc>
                  <a:txBody>
                    <a:bodyPr/>
                    <a:lstStyle/>
                    <a:p>
                      <a:pPr marL="0" marR="0" algn="ctr">
                        <a:spcBef>
                          <a:spcPts val="0"/>
                        </a:spcBef>
                        <a:spcAft>
                          <a:spcPts val="0"/>
                        </a:spcAft>
                        <a:tabLst>
                          <a:tab pos="2880360" algn="ctr"/>
                          <a:tab pos="5760720" algn="r"/>
                          <a:tab pos="457200" algn="l"/>
                        </a:tabLst>
                      </a:pPr>
                      <a:r>
                        <a:rPr lang="en-GB" sz="1200" dirty="0">
                          <a:effectLst/>
                        </a:rPr>
                        <a:t>11 Oct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FFF00"/>
                    </a:solidFill>
                  </a:tcPr>
                </a:tc>
                <a:tc>
                  <a:txBody>
                    <a:bodyPr/>
                    <a:lstStyle/>
                    <a:p>
                      <a:pPr marL="0" marR="0" algn="ctr">
                        <a:spcBef>
                          <a:spcPts val="0"/>
                        </a:spcBef>
                        <a:spcAft>
                          <a:spcPts val="0"/>
                        </a:spcAf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FFFF00"/>
                    </a:solidFill>
                  </a:tcPr>
                </a:tc>
                <a:tc>
                  <a:txBody>
                    <a:bodyPr/>
                    <a:lstStyle/>
                    <a:p>
                      <a:pPr marL="0" marR="0" algn="r">
                        <a:spcBef>
                          <a:spcPts val="0"/>
                        </a:spcBef>
                        <a:spcAft>
                          <a:spcPts val="0"/>
                        </a:spcAft>
                        <a:tabLst>
                          <a:tab pos="2880360" algn="ctr"/>
                          <a:tab pos="5760720" algn="r"/>
                          <a:tab pos="457200" algn="l"/>
                        </a:tabLst>
                      </a:pPr>
                      <a:r>
                        <a:rPr lang="en-GB" sz="1200" dirty="0">
                          <a:effectLst/>
                        </a:rPr>
                        <a:t>&lt;&lt; Supervision/Assignment&gt;&gt;</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FFFF00"/>
                    </a:solidFill>
                  </a:tcPr>
                </a:tc>
                <a:tc>
                  <a:txBody>
                    <a:bodyPr/>
                    <a:lstStyle/>
                    <a:p>
                      <a:pPr marL="0" marR="0" algn="ctr">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FFFF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US" altLang="en-US" sz="1200" dirty="0" smtClean="0">
                          <a:latin typeface="Calibri" panose="020F0502020204030204" pitchFamily="34" charset="0"/>
                          <a:cs typeface="Calibri" panose="020F0502020204030204" pitchFamily="34" charset="0"/>
                        </a:rPr>
                        <a:t>Mandatory workshop!</a:t>
                      </a:r>
                      <a:endParaRPr lang="en-GB" altLang="en-US" sz="1200" dirty="0" smtClean="0">
                        <a:latin typeface="Calibri" panose="020F0502020204030204" pitchFamily="34" charset="0"/>
                        <a:cs typeface="Calibri" panose="020F0502020204030204" pitchFamily="34" charset="0"/>
                      </a:endParaRPr>
                    </a:p>
                  </a:txBody>
                  <a:tcPr marL="65306" marR="65306" marT="0" marB="0">
                    <a:solidFill>
                      <a:srgbClr val="FFFF00"/>
                    </a:solidFill>
                  </a:tcPr>
                </a:tc>
              </a:tr>
              <a:tr h="274330">
                <a:tc>
                  <a:txBody>
                    <a:bodyPr/>
                    <a:lstStyle/>
                    <a:p>
                      <a:pPr marL="0" marR="0" algn="ctr">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306" marR="65306" marT="0" marB="0">
                    <a:solidFill>
                      <a:srgbClr val="99FFCC"/>
                    </a:solidFill>
                  </a:tcPr>
                </a:tc>
                <a:tc>
                  <a:txBody>
                    <a:bodyPr/>
                    <a:lstStyle/>
                    <a:p>
                      <a:pPr algn="ctr"/>
                      <a:r>
                        <a:rPr lang="en-US" sz="1200" dirty="0" smtClean="0"/>
                        <a:t>15 Oct</a:t>
                      </a:r>
                      <a:endParaRPr lang="en-GB" sz="1200" dirty="0"/>
                    </a:p>
                  </a:txBody>
                  <a:tcPr marL="65306" marR="65306" marT="0" marB="0">
                    <a:solidFill>
                      <a:srgbClr val="99FFCC"/>
                    </a:solidFill>
                  </a:tcPr>
                </a:tc>
                <a:tc>
                  <a:txBody>
                    <a:bodyPr/>
                    <a:lstStyle/>
                    <a:p>
                      <a:endParaRPr lang="en-GB" sz="1200" dirty="0"/>
                    </a:p>
                  </a:txBody>
                  <a:tcPr marL="65306" marR="65306" marT="0" marB="0">
                    <a:solidFill>
                      <a:srgbClr val="99FFCC"/>
                    </a:solidFill>
                  </a:tcPr>
                </a:tc>
                <a:tc>
                  <a:txBody>
                    <a:bodyPr/>
                    <a:lstStyle/>
                    <a:p>
                      <a:endParaRPr lang="en-GB" sz="1800" dirty="0"/>
                    </a:p>
                  </a:txBody>
                  <a:tcPr marL="65306" marR="65306" marT="0" marB="0">
                    <a:solidFill>
                      <a:srgbClr val="99FFCC"/>
                    </a:solidFill>
                  </a:tcPr>
                </a:tc>
                <a:tc>
                  <a:txBody>
                    <a:bodyPr/>
                    <a:lstStyle/>
                    <a:p>
                      <a:endParaRPr lang="en-GB" sz="1800" dirty="0"/>
                    </a:p>
                  </a:txBody>
                  <a:tcPr marL="65306" marR="65306" marT="0" marB="0">
                    <a:solidFill>
                      <a:srgbClr val="99FFCC"/>
                    </a:solidFill>
                  </a:tcPr>
                </a:tc>
                <a:tc>
                  <a:txBody>
                    <a:bodyPr/>
                    <a:lstStyle/>
                    <a:p>
                      <a:pPr marL="0" marR="0">
                        <a:spcBef>
                          <a:spcPts val="0"/>
                        </a:spcBef>
                        <a:spcAft>
                          <a:spcPts val="0"/>
                        </a:spcAft>
                        <a:tabLst>
                          <a:tab pos="2880360" algn="ctr"/>
                          <a:tab pos="5760720" algn="r"/>
                          <a:tab pos="457200" algn="l"/>
                        </a:tabLst>
                      </a:pPr>
                      <a:r>
                        <a:rPr lang="en-GB" sz="1200" dirty="0" smtClean="0">
                          <a:effectLst/>
                        </a:rPr>
                        <a:t>hand in Ass 2.0</a:t>
                      </a:r>
                      <a:endParaRPr lang="en-GB" sz="1200" dirty="0">
                        <a:effectLst/>
                        <a:latin typeface="Times New Roman" panose="02020603050405020304" pitchFamily="18" charset="0"/>
                        <a:ea typeface="Times New Roman" panose="02020603050405020304" pitchFamily="18" charset="0"/>
                      </a:endParaRPr>
                    </a:p>
                  </a:txBody>
                  <a:tcPr marL="65306" marR="65306" marT="0" marB="0">
                    <a:solidFill>
                      <a:srgbClr val="99FFCC"/>
                    </a:solidFill>
                  </a:tcPr>
                </a:tc>
              </a:tr>
              <a:tr h="223111">
                <a:tc>
                  <a:txBody>
                    <a:bodyPr/>
                    <a:lstStyle/>
                    <a:p>
                      <a:pPr marL="0" marR="0" algn="ctr">
                        <a:spcBef>
                          <a:spcPts val="0"/>
                        </a:spcBef>
                        <a:spcAft>
                          <a:spcPts val="0"/>
                        </a:spcAft>
                        <a:tabLst>
                          <a:tab pos="2880360" algn="ctr"/>
                          <a:tab pos="5760720" algn="r"/>
                          <a:tab pos="457200" algn="l"/>
                        </a:tabLst>
                      </a:pPr>
                      <a:r>
                        <a:rPr lang="en-GB" sz="1200">
                          <a:effectLst/>
                        </a:rPr>
                        <a:t>42</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L10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17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b="0" i="0" dirty="0" smtClean="0">
                          <a:solidFill>
                            <a:srgbClr val="222222"/>
                          </a:solidFill>
                          <a:effectLst/>
                          <a:latin typeface="Arial" panose="020B0604020202020204" pitchFamily="34" charset="0"/>
                        </a:rPr>
                        <a:t>Magnus </a:t>
                      </a:r>
                      <a:r>
                        <a:rPr lang="en-GB" sz="1200" b="0" i="0" dirty="0" err="1" smtClean="0">
                          <a:solidFill>
                            <a:srgbClr val="222222"/>
                          </a:solidFill>
                          <a:effectLst/>
                          <a:latin typeface="Arial" panose="020B0604020202020204" pitchFamily="34" charset="0"/>
                        </a:rPr>
                        <a:t>Standar</a:t>
                      </a:r>
                      <a:r>
                        <a:rPr lang="en-GB" sz="1200" b="0" i="0" dirty="0" smtClean="0">
                          <a:solidFill>
                            <a:srgbClr val="222222"/>
                          </a:solidFill>
                          <a:effectLst/>
                          <a:latin typeface="Arial" panose="020B0604020202020204" pitchFamily="34" charset="0"/>
                        </a:rPr>
                        <a:t> from Ericsson.</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365840">
                <a:tc>
                  <a:txBody>
                    <a:bodyPr/>
                    <a:lstStyle/>
                    <a:p>
                      <a:endParaRPr lang="en-GB" sz="1800" dirty="0"/>
                    </a:p>
                  </a:txBody>
                  <a:tcPr marL="65306" marR="65306" marT="0" marB="0"/>
                </a:tc>
                <a:tc>
                  <a:txBody>
                    <a:bodyPr/>
                    <a:lstStyle/>
                    <a:p>
                      <a:endParaRPr lang="en-GB" sz="1800" dirty="0"/>
                    </a:p>
                  </a:txBody>
                  <a:tcPr marL="65306" marR="65306" marT="0" marB="0"/>
                </a:tc>
                <a:tc>
                  <a:txBody>
                    <a:bodyPr/>
                    <a:lstStyle/>
                    <a:p>
                      <a:pPr algn="ctr"/>
                      <a:r>
                        <a:rPr lang="en-US" sz="1200" dirty="0" smtClean="0"/>
                        <a:t>18 Oct</a:t>
                      </a:r>
                      <a:endParaRPr lang="en-GB" sz="1200" dirty="0"/>
                    </a:p>
                  </a:txBody>
                  <a:tcPr marL="65306" marR="65306" marT="0" marB="0"/>
                </a:tc>
                <a:tc>
                  <a:txBody>
                    <a:bodyPr/>
                    <a:lstStyle/>
                    <a:p>
                      <a:pPr algn="ctr"/>
                      <a:r>
                        <a:rPr lang="en-US" sz="1200" kern="1200" dirty="0" smtClean="0">
                          <a:solidFill>
                            <a:schemeClr val="dk1"/>
                          </a:solidFill>
                          <a:effectLst/>
                          <a:latin typeface="+mn-lt"/>
                          <a:ea typeface="+mn-ea"/>
                          <a:cs typeface="+mn-cs"/>
                        </a:rPr>
                        <a:t>10:15 – 12:00</a:t>
                      </a:r>
                      <a:endParaRPr lang="en-GB" sz="1200" kern="1200" dirty="0">
                        <a:solidFill>
                          <a:schemeClr val="dk1"/>
                        </a:solidFill>
                        <a:effectLst/>
                        <a:latin typeface="+mn-lt"/>
                        <a:ea typeface="+mn-ea"/>
                        <a:cs typeface="+mn-cs"/>
                      </a:endParaRPr>
                    </a:p>
                  </a:txBody>
                  <a:tcPr marL="65306" marR="65306" marT="0" marB="0">
                    <a:solidFill>
                      <a:srgbClr val="F3F9FA"/>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GB" sz="1200" dirty="0" smtClean="0">
                          <a:effectLst/>
                        </a:rPr>
                        <a:t>&lt;&lt; Supervision/Assignment&gt;&gt;</a:t>
                      </a:r>
                      <a:endParaRPr lang="en-GB" sz="1200" dirty="0" smtClean="0">
                        <a:effectLst/>
                        <a:latin typeface="Times New Roman" panose="02020603050405020304" pitchFamily="18" charset="0"/>
                        <a:ea typeface="Times New Roman" panose="02020603050405020304" pitchFamily="18" charset="0"/>
                      </a:endParaRPr>
                    </a:p>
                  </a:txBody>
                  <a:tcPr marL="65306" marR="65306" marT="0" marB="0"/>
                </a:tc>
                <a:tc>
                  <a:txBody>
                    <a:bodyPr/>
                    <a:lstStyle/>
                    <a:p>
                      <a:endParaRPr lang="en-GB" sz="1800" dirty="0"/>
                    </a:p>
                  </a:txBody>
                  <a:tcPr marL="65306" marR="65306" marT="0" marB="0"/>
                </a:tc>
                <a:tc>
                  <a:txBody>
                    <a:bodyPr/>
                    <a:lstStyle/>
                    <a:p>
                      <a:pPr marL="0" marR="0" algn="l" defTabSz="457200" rtl="0" eaLnBrk="1" latinLnBrk="0" hangingPunct="1">
                        <a:spcBef>
                          <a:spcPts val="0"/>
                        </a:spcBef>
                        <a:spcAft>
                          <a:spcPts val="0"/>
                        </a:spcAft>
                        <a:tabLst>
                          <a:tab pos="2880360" algn="ctr"/>
                          <a:tab pos="5760720" algn="r"/>
                          <a:tab pos="457200" algn="l"/>
                        </a:tabLst>
                      </a:pPr>
                      <a:r>
                        <a:rPr lang="en-US" sz="1200" kern="1200" dirty="0" smtClean="0">
                          <a:solidFill>
                            <a:schemeClr val="dk1"/>
                          </a:solidFill>
                          <a:effectLst/>
                          <a:latin typeface="+mn-lt"/>
                          <a:ea typeface="+mn-ea"/>
                          <a:cs typeface="+mn-cs"/>
                        </a:rPr>
                        <a:t>Feedback on Ass 2</a:t>
                      </a:r>
                      <a:endParaRPr lang="en-GB" sz="1200" kern="1200" dirty="0">
                        <a:solidFill>
                          <a:schemeClr val="dk1"/>
                        </a:solidFill>
                        <a:effectLst/>
                        <a:latin typeface="+mn-lt"/>
                        <a:ea typeface="+mn-ea"/>
                        <a:cs typeface="+mn-cs"/>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dirty="0">
                          <a:effectLst/>
                        </a:rPr>
                        <a:t>42</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L11</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19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Lst>
                      </a:pPr>
                      <a:r>
                        <a:rPr lang="en-US" sz="1200" dirty="0" smtClean="0">
                          <a:effectLst/>
                        </a:rPr>
                        <a:t>Architecture Evaluation</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 </a:t>
                      </a:r>
                      <a:r>
                        <a:rPr lang="en-GB" sz="1200" dirty="0" smtClean="0">
                          <a:effectLst/>
                        </a:rPr>
                        <a:t>MODELS</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365840">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L12</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24 Oct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pPr>
                      <a:r>
                        <a:rPr lang="en-GB" sz="1200">
                          <a:effectLst/>
                        </a:rPr>
                        <a:t>13:15 – 15:00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Reverse Engineering &amp; Correspondence</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Ch 20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S6</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25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a:effectLst/>
                        </a:rPr>
                        <a:t>10:15 – 12:00</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r">
                        <a:spcBef>
                          <a:spcPts val="0"/>
                        </a:spcBef>
                        <a:spcAft>
                          <a:spcPts val="0"/>
                        </a:spcAft>
                        <a:tabLst>
                          <a:tab pos="2880360" algn="ctr"/>
                          <a:tab pos="5760720" algn="r"/>
                          <a:tab pos="457200" algn="l"/>
                        </a:tabLst>
                      </a:pPr>
                      <a:r>
                        <a:rPr lang="en-GB" sz="1200">
                          <a:effectLst/>
                        </a:rPr>
                        <a:t>&lt;&lt; Supervision/Assignment&gt;&gt;</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a:effectLst/>
                        </a:rPr>
                        <a:t> </a:t>
                      </a: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365793">
                <a:tc>
                  <a:txBody>
                    <a:bodyPr/>
                    <a:lstStyle/>
                    <a:p>
                      <a:pPr marL="0" marR="0" algn="ctr">
                        <a:spcBef>
                          <a:spcPts val="0"/>
                        </a:spcBef>
                        <a:spcAft>
                          <a:spcPts val="0"/>
                        </a:spcAft>
                        <a:tabLst>
                          <a:tab pos="2880360" algn="ctr"/>
                          <a:tab pos="5760720" algn="r"/>
                          <a:tab pos="457200" algn="l"/>
                        </a:tabLst>
                      </a:pPr>
                      <a:r>
                        <a:rPr lang="en-GB" sz="1200" dirty="0">
                          <a:effectLst/>
                        </a:rPr>
                        <a:t>43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L13</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26 Oct</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r>
                        <a:rPr lang="en-GB" sz="1200" dirty="0">
                          <a:effectLst/>
                        </a:rPr>
                        <a:t>13:15 – 15:00</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To be determined</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GB" sz="1200" dirty="0">
                          <a:effectLst/>
                        </a:rPr>
                        <a:t> </a:t>
                      </a: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tab pos="2880360" algn="ctr"/>
                          <a:tab pos="5760720" algn="r"/>
                          <a:tab pos="457200" algn="l"/>
                        </a:tabLst>
                        <a:defRPr/>
                      </a:pPr>
                      <a:r>
                        <a:rPr lang="en-GB" sz="1200" dirty="0" smtClean="0">
                          <a:effectLst/>
                        </a:rPr>
                        <a:t>Architectural Styles 2</a:t>
                      </a:r>
                      <a:endParaRPr lang="en-GB" sz="1200" dirty="0" smtClean="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r>
              <a:tr h="223111">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lgn="ctr">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dirty="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endParaRPr lang="en-GB" sz="1200">
                        <a:effectLst/>
                        <a:latin typeface="Times New Roman" panose="02020603050405020304" pitchFamily="18" charset="0"/>
                        <a:ea typeface="Times New Roman" panose="02020603050405020304" pitchFamily="18" charset="0"/>
                      </a:endParaRPr>
                    </a:p>
                  </a:txBody>
                  <a:tcPr marL="65306" marR="65306" marT="0" marB="0"/>
                </a:tc>
                <a:tc>
                  <a:txBody>
                    <a:bodyPr/>
                    <a:lstStyle/>
                    <a:p>
                      <a:pPr marL="0" marR="0">
                        <a:spcBef>
                          <a:spcPts val="0"/>
                        </a:spcBef>
                        <a:spcAft>
                          <a:spcPts val="0"/>
                        </a:spcAft>
                        <a:tabLst>
                          <a:tab pos="2880360" algn="ctr"/>
                          <a:tab pos="5760720" algn="r"/>
                          <a:tab pos="457200" algn="l"/>
                        </a:tabLst>
                      </a:pPr>
                      <a:r>
                        <a:rPr lang="en-US" sz="1200" dirty="0" smtClean="0">
                          <a:effectLst/>
                          <a:latin typeface="Times New Roman" panose="02020603050405020304" pitchFamily="18" charset="0"/>
                          <a:ea typeface="Times New Roman" panose="02020603050405020304" pitchFamily="18" charset="0"/>
                        </a:rPr>
                        <a:t>…</a:t>
                      </a:r>
                      <a:endParaRPr lang="en-GB" sz="1200" dirty="0">
                        <a:effectLst/>
                        <a:latin typeface="Times New Roman" panose="02020603050405020304" pitchFamily="18" charset="0"/>
                        <a:ea typeface="Times New Roman" panose="02020603050405020304" pitchFamily="18" charset="0"/>
                      </a:endParaRPr>
                    </a:p>
                  </a:txBody>
                  <a:tcPr marL="65306" marR="65306" marT="0" marB="0"/>
                </a:tc>
              </a:tr>
            </a:tbl>
          </a:graphicData>
        </a:graphic>
      </p:graphicFrame>
    </p:spTree>
    <p:extLst>
      <p:ext uri="{BB962C8B-B14F-4D97-AF65-F5344CB8AC3E}">
        <p14:creationId xmlns:p14="http://schemas.microsoft.com/office/powerpoint/2010/main" val="234867649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r>
              <a:rPr lang="en-GB" sz="3600"/>
              <a:t>Benefits of Low Coupling/Dependencies</a:t>
            </a:r>
          </a:p>
        </p:txBody>
      </p:sp>
      <p:sp>
        <p:nvSpPr>
          <p:cNvPr id="836611" name="Rectangle 3"/>
          <p:cNvSpPr>
            <a:spLocks noGrp="1" noChangeArrowheads="1"/>
          </p:cNvSpPr>
          <p:nvPr>
            <p:ph idx="1"/>
          </p:nvPr>
        </p:nvSpPr>
        <p:spPr/>
        <p:txBody>
          <a:bodyPr/>
          <a:lstStyle/>
          <a:p>
            <a:pPr marL="457200" indent="-457200">
              <a:lnSpc>
                <a:spcPct val="120000"/>
              </a:lnSpc>
              <a:buFontTx/>
              <a:buAutoNum type="arabicPeriod"/>
            </a:pPr>
            <a:r>
              <a:rPr lang="en-GB" sz="2400" dirty="0" smtClean="0"/>
              <a:t>Modules are easier to replace</a:t>
            </a:r>
          </a:p>
          <a:p>
            <a:pPr marL="457200" indent="-457200">
              <a:lnSpc>
                <a:spcPct val="120000"/>
              </a:lnSpc>
              <a:buFontTx/>
              <a:buAutoNum type="arabicPeriod"/>
            </a:pPr>
            <a:r>
              <a:rPr lang="en-GB" sz="2400" dirty="0" smtClean="0"/>
              <a:t>fewer </a:t>
            </a:r>
            <a:r>
              <a:rPr lang="en-GB" sz="2400" dirty="0"/>
              <a:t>interconnections between modules reduce time needed for </a:t>
            </a:r>
            <a:r>
              <a:rPr lang="en-GB" sz="2400" b="1" dirty="0"/>
              <a:t>understanding</a:t>
            </a:r>
            <a:r>
              <a:rPr lang="en-GB" sz="2400" dirty="0"/>
              <a:t> the modules and interactions</a:t>
            </a:r>
          </a:p>
          <a:p>
            <a:pPr marL="457200" indent="-457200">
              <a:lnSpc>
                <a:spcPct val="120000"/>
              </a:lnSpc>
              <a:buFontTx/>
              <a:buAutoNum type="arabicPeriod"/>
            </a:pPr>
            <a:r>
              <a:rPr lang="en-GB" sz="2400" dirty="0"/>
              <a:t>fewer interconnections between modules reduce the chance that </a:t>
            </a:r>
            <a:r>
              <a:rPr lang="en-GB" sz="2400" b="1" dirty="0"/>
              <a:t>changes</a:t>
            </a:r>
            <a:r>
              <a:rPr lang="en-GB" sz="2400" dirty="0"/>
              <a:t> in one module cause </a:t>
            </a:r>
            <a:r>
              <a:rPr lang="en-GB" sz="2400" b="1" dirty="0"/>
              <a:t>problems</a:t>
            </a:r>
            <a:r>
              <a:rPr lang="en-GB" sz="2400" dirty="0"/>
              <a:t> in other modules, which enhances </a:t>
            </a:r>
            <a:r>
              <a:rPr lang="en-GB" sz="2400" i="1" dirty="0"/>
              <a:t>reusability</a:t>
            </a:r>
          </a:p>
          <a:p>
            <a:pPr marL="457200" indent="-457200">
              <a:lnSpc>
                <a:spcPct val="120000"/>
              </a:lnSpc>
              <a:buFontTx/>
              <a:buAutoNum type="arabicPeriod"/>
            </a:pPr>
            <a:r>
              <a:rPr lang="en-GB" sz="2400" dirty="0"/>
              <a:t>fewer interconnections between modules reduce the chance that a fault in one module will cause a </a:t>
            </a:r>
            <a:r>
              <a:rPr lang="en-GB" sz="2400" b="1" dirty="0"/>
              <a:t>failure</a:t>
            </a:r>
            <a:r>
              <a:rPr lang="en-GB" sz="2400" dirty="0"/>
              <a:t> in other modules, which enhances </a:t>
            </a:r>
            <a:r>
              <a:rPr lang="en-GB" sz="2400" i="1" dirty="0"/>
              <a:t>robustness</a:t>
            </a:r>
          </a:p>
        </p:txBody>
      </p:sp>
      <p:sp>
        <p:nvSpPr>
          <p:cNvPr id="7" name="Slide Number Placeholder 5"/>
          <p:cNvSpPr>
            <a:spLocks noGrp="1"/>
          </p:cNvSpPr>
          <p:nvPr>
            <p:ph type="sldNum" sz="quarter" idx="10"/>
          </p:nvPr>
        </p:nvSpPr>
        <p:spPr/>
        <p:txBody>
          <a:bodyPr/>
          <a:lstStyle/>
          <a:p>
            <a:fld id="{3BFAD4F4-5F4E-4D60-820B-0EA5425FE695}" type="slidenum">
              <a:rPr lang="en-GB" sz="1050"/>
              <a:pPr/>
              <a:t>20</a:t>
            </a:fld>
            <a:endParaRPr lang="en-GB" sz="1050"/>
          </a:p>
        </p:txBody>
      </p:sp>
      <p:sp>
        <p:nvSpPr>
          <p:cNvPr id="6" name="Footer Placeholder 4"/>
          <p:cNvSpPr>
            <a:spLocks noGrp="1"/>
          </p:cNvSpPr>
          <p:nvPr>
            <p:ph type="ftr" sz="quarter" idx="11"/>
          </p:nvPr>
        </p:nvSpPr>
        <p:spPr/>
        <p:txBody>
          <a:bodyPr/>
          <a:lstStyle/>
          <a:p>
            <a:r>
              <a:rPr lang="en-GB" sz="600"/>
              <a:t>Chapter 9: Architecting and designing software</a:t>
            </a:r>
          </a:p>
        </p:txBody>
      </p:sp>
      <p:sp>
        <p:nvSpPr>
          <p:cNvPr id="836612" name="Rectangle 4"/>
          <p:cNvSpPr>
            <a:spLocks noChangeArrowheads="1"/>
          </p:cNvSpPr>
          <p:nvPr/>
        </p:nvSpPr>
        <p:spPr bwMode="auto">
          <a:xfrm>
            <a:off x="3851920" y="5805264"/>
            <a:ext cx="5085046" cy="215444"/>
          </a:xfrm>
          <a:prstGeom prst="rect">
            <a:avLst/>
          </a:prstGeom>
          <a:noFill/>
          <a:ln w="9525">
            <a:noFill/>
            <a:miter lim="800000"/>
            <a:headEnd/>
            <a:tailEnd/>
          </a:ln>
          <a:effectLst/>
        </p:spPr>
        <p:txBody>
          <a:bodyPr wrap="none">
            <a:spAutoFit/>
          </a:bodyPr>
          <a:lstStyle/>
          <a:p>
            <a:pPr eaLnBrk="1" hangingPunct="1"/>
            <a:r>
              <a:rPr lang="en-GB" sz="800">
                <a:solidFill>
                  <a:schemeClr val="tx2"/>
                </a:solidFill>
                <a:latin typeface="Arial" pitchFamily="34" charset="0"/>
              </a:rPr>
              <a:t>Page-Jones, M. 1980. </a:t>
            </a:r>
            <a:r>
              <a:rPr lang="en-GB" sz="800" i="1">
                <a:solidFill>
                  <a:schemeClr val="tx2"/>
                </a:solidFill>
                <a:latin typeface="Arial" pitchFamily="34" charset="0"/>
              </a:rPr>
              <a:t>The Practical Guide to Structured Systems Design</a:t>
            </a:r>
            <a:r>
              <a:rPr lang="en-GB" sz="800">
                <a:solidFill>
                  <a:schemeClr val="tx2"/>
                </a:solidFill>
                <a:latin typeface="Arial" pitchFamily="34" charset="0"/>
              </a:rPr>
              <a:t>. New York, Yourdon Press, 1980.</a:t>
            </a:r>
          </a:p>
        </p:txBody>
      </p:sp>
    </p:spTree>
    <p:extLst>
      <p:ext uri="{BB962C8B-B14F-4D97-AF65-F5344CB8AC3E}">
        <p14:creationId xmlns:p14="http://schemas.microsoft.com/office/powerpoint/2010/main" val="246483269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r>
              <a:rPr lang="en-GB" dirty="0"/>
              <a:t>Inheritance = Coupling</a:t>
            </a:r>
          </a:p>
        </p:txBody>
      </p:sp>
      <p:sp>
        <p:nvSpPr>
          <p:cNvPr id="834563" name="Rectangle 3"/>
          <p:cNvSpPr>
            <a:spLocks noGrp="1" noChangeArrowheads="1"/>
          </p:cNvSpPr>
          <p:nvPr>
            <p:ph idx="1"/>
          </p:nvPr>
        </p:nvSpPr>
        <p:spPr/>
        <p:txBody>
          <a:bodyPr/>
          <a:lstStyle/>
          <a:p>
            <a:r>
              <a:rPr lang="en-GB" i="1" dirty="0"/>
              <a:t>	99.9% of the time I find that it makes sense to assign all of the classes of a hierarchy, either an inheritance hierarchy or a composition hierarchy, to the same component. </a:t>
            </a:r>
            <a:endParaRPr lang="en-GB" i="1" dirty="0" smtClean="0"/>
          </a:p>
          <a:p>
            <a:pPr algn="r">
              <a:buNone/>
            </a:pPr>
            <a:r>
              <a:rPr lang="en-GB" dirty="0" smtClean="0"/>
              <a:t>Scott </a:t>
            </a:r>
            <a:r>
              <a:rPr lang="en-GB" dirty="0"/>
              <a:t>Ambler</a:t>
            </a:r>
          </a:p>
        </p:txBody>
      </p:sp>
      <p:sp>
        <p:nvSpPr>
          <p:cNvPr id="7" name="Slide Number Placeholder 5"/>
          <p:cNvSpPr>
            <a:spLocks noGrp="1"/>
          </p:cNvSpPr>
          <p:nvPr>
            <p:ph type="sldNum" sz="quarter" idx="10"/>
          </p:nvPr>
        </p:nvSpPr>
        <p:spPr/>
        <p:txBody>
          <a:bodyPr/>
          <a:lstStyle/>
          <a:p>
            <a:fld id="{7EC9987C-EDAB-4ED5-8EF7-D1A9795B41CF}" type="slidenum">
              <a:rPr lang="en-GB"/>
              <a:pPr/>
              <a:t>21</a:t>
            </a:fld>
            <a:endParaRPr lang="en-GB"/>
          </a:p>
        </p:txBody>
      </p:sp>
      <p:sp>
        <p:nvSpPr>
          <p:cNvPr id="6" name="Footer Placeholder 4"/>
          <p:cNvSpPr>
            <a:spLocks noGrp="1"/>
          </p:cNvSpPr>
          <p:nvPr>
            <p:ph type="ftr" sz="quarter" idx="11"/>
          </p:nvPr>
        </p:nvSpPr>
        <p:spPr/>
        <p:txBody>
          <a:bodyPr/>
          <a:lstStyle/>
          <a:p>
            <a:r>
              <a:rPr lang="en-GB"/>
              <a:t>Chapter 9: Architecting and designing software</a:t>
            </a:r>
          </a:p>
        </p:txBody>
      </p:sp>
      <p:sp>
        <p:nvSpPr>
          <p:cNvPr id="834564" name="Text Box 4"/>
          <p:cNvSpPr txBox="1">
            <a:spLocks noChangeArrowheads="1"/>
          </p:cNvSpPr>
          <p:nvPr/>
        </p:nvSpPr>
        <p:spPr bwMode="auto">
          <a:xfrm>
            <a:off x="642910" y="5072074"/>
            <a:ext cx="5035550" cy="457200"/>
          </a:xfrm>
          <a:prstGeom prst="rect">
            <a:avLst/>
          </a:prstGeom>
          <a:noFill/>
          <a:ln w="9525">
            <a:noFill/>
            <a:miter lim="800000"/>
            <a:headEnd/>
            <a:tailEnd/>
          </a:ln>
          <a:effectLst/>
        </p:spPr>
        <p:txBody>
          <a:bodyPr wrap="none">
            <a:spAutoFit/>
          </a:bodyPr>
          <a:lstStyle/>
          <a:p>
            <a:pPr eaLnBrk="1" hangingPunct="1"/>
            <a:r>
              <a:rPr lang="en-US" dirty="0">
                <a:latin typeface="Lucida Sans Unicode" pitchFamily="34" charset="0"/>
              </a:rPr>
              <a:t>Inheritance implies cohesiveness</a:t>
            </a:r>
            <a:endParaRPr lang="nl-NL" dirty="0">
              <a:latin typeface="Lucida Sans Unicode" pitchFamily="34" charset="0"/>
            </a:endParaRPr>
          </a:p>
        </p:txBody>
      </p:sp>
    </p:spTree>
    <p:extLst>
      <p:ext uri="{BB962C8B-B14F-4D97-AF65-F5344CB8AC3E}">
        <p14:creationId xmlns:p14="http://schemas.microsoft.com/office/powerpoint/2010/main" val="24861454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Reducing Coupling: Information Hiding</a:t>
            </a:r>
            <a:endParaRPr lang="en-GB" dirty="0"/>
          </a:p>
        </p:txBody>
      </p:sp>
      <p:sp>
        <p:nvSpPr>
          <p:cNvPr id="3" name="Content Placeholder 2"/>
          <p:cNvSpPr>
            <a:spLocks noGrp="1"/>
          </p:cNvSpPr>
          <p:nvPr>
            <p:ph idx="1"/>
          </p:nvPr>
        </p:nvSpPr>
        <p:spPr>
          <a:xfrm>
            <a:off x="342900" y="1355725"/>
            <a:ext cx="8801100" cy="4778375"/>
          </a:xfrm>
        </p:spPr>
        <p:txBody>
          <a:bodyPr/>
          <a:lstStyle/>
          <a:p>
            <a:r>
              <a:rPr lang="en-GB" dirty="0" smtClean="0"/>
              <a:t>Information Hiding:</a:t>
            </a:r>
          </a:p>
          <a:p>
            <a:pPr lvl="1"/>
            <a:r>
              <a:rPr lang="en-US" sz="2200" dirty="0" smtClean="0"/>
              <a:t>Try to localize future change</a:t>
            </a:r>
          </a:p>
          <a:p>
            <a:pPr lvl="1"/>
            <a:r>
              <a:rPr lang="en-US" sz="2200" dirty="0" smtClean="0"/>
              <a:t>Hide system details likely to change independently</a:t>
            </a:r>
          </a:p>
          <a:p>
            <a:pPr lvl="1"/>
            <a:r>
              <a:rPr lang="en-US" sz="2200" dirty="0" smtClean="0"/>
              <a:t>Separate parts that are likely to have a different rate of </a:t>
            </a:r>
            <a:r>
              <a:rPr lang="en-GB" sz="2200" dirty="0" smtClean="0"/>
              <a:t>change</a:t>
            </a:r>
          </a:p>
          <a:p>
            <a:pPr lvl="1"/>
            <a:r>
              <a:rPr lang="en-US" sz="2200" dirty="0" smtClean="0"/>
              <a:t>In interfaces expose only assumptions unlikely to change</a:t>
            </a:r>
            <a:endParaRPr lang="en-GB" sz="2200" dirty="0" smtClean="0"/>
          </a:p>
          <a:p>
            <a:endParaRPr lang="en-GB" dirty="0" smtClean="0"/>
          </a:p>
          <a:p>
            <a:r>
              <a:rPr lang="en-GB" dirty="0" smtClean="0"/>
              <a:t>Why is information hiding a good idea?	</a:t>
            </a:r>
          </a:p>
          <a:p>
            <a:pPr lvl="1"/>
            <a:r>
              <a:rPr lang="en-GB" dirty="0" smtClean="0"/>
              <a:t> which types of coupling are prevented/reduced?</a:t>
            </a:r>
          </a:p>
          <a:p>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22</a:t>
            </a:fld>
            <a:endParaRPr lang="en-US"/>
          </a:p>
        </p:txBody>
      </p:sp>
      <p:sp>
        <p:nvSpPr>
          <p:cNvPr id="5" name="Footer Placeholder 4"/>
          <p:cNvSpPr>
            <a:spLocks noGrp="1"/>
          </p:cNvSpPr>
          <p:nvPr>
            <p:ph type="ftr" sz="quarter" idx="11"/>
          </p:nvPr>
        </p:nvSpPr>
        <p:spPr/>
        <p:txBody>
          <a:bodyPr/>
          <a:lstStyle/>
          <a:p>
            <a:r>
              <a:rPr lang="en-US" dirty="0" smtClean="0"/>
              <a:t>MRV Chaudron</a:t>
            </a:r>
          </a:p>
          <a:p>
            <a:r>
              <a:rPr lang="en-US" dirty="0" smtClean="0"/>
              <a:t>Sheet </a:t>
            </a:r>
            <a:fld id="{3DA61EB7-B0F2-4238-B7B8-169D16BBE77D}" type="slidenum">
              <a:rPr lang="en-US" smtClean="0"/>
              <a:pPr/>
              <a:t>22</a:t>
            </a:fld>
            <a:endParaRPr lang="en-US" dirty="0"/>
          </a:p>
        </p:txBody>
      </p:sp>
    </p:spTree>
    <p:extLst>
      <p:ext uri="{BB962C8B-B14F-4D97-AF65-F5344CB8AC3E}">
        <p14:creationId xmlns:p14="http://schemas.microsoft.com/office/powerpoint/2010/main" val="160960766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a:t>
            </a:r>
            <a:r>
              <a:rPr lang="en-US" dirty="0" err="1" smtClean="0"/>
              <a:t>Parnas</a:t>
            </a:r>
            <a:endParaRPr lang="en-GB" dirty="0"/>
          </a:p>
        </p:txBody>
      </p:sp>
      <p:sp>
        <p:nvSpPr>
          <p:cNvPr id="3" name="Content Placeholder 2"/>
          <p:cNvSpPr>
            <a:spLocks noGrp="1"/>
          </p:cNvSpPr>
          <p:nvPr>
            <p:ph idx="1"/>
          </p:nvPr>
        </p:nvSpPr>
        <p:spPr>
          <a:xfrm>
            <a:off x="342901" y="1357298"/>
            <a:ext cx="6800867" cy="2308324"/>
          </a:xfrm>
        </p:spPr>
        <p:txBody>
          <a:bodyPr wrap="square">
            <a:spAutoFit/>
          </a:bodyPr>
          <a:lstStyle/>
          <a:p>
            <a:pPr eaLnBrk="0" hangingPunct="0">
              <a:spcBef>
                <a:spcPct val="0"/>
              </a:spcBef>
            </a:pPr>
            <a:r>
              <a:rPr lang="en-GB" sz="2400" i="1" kern="1200" dirty="0" smtClean="0">
                <a:latin typeface="Calibri" pitchFamily="34" charset="0"/>
              </a:rPr>
              <a:t>We propose that one begins with a list of:</a:t>
            </a:r>
          </a:p>
          <a:p>
            <a:pPr lvl="1" eaLnBrk="0" hangingPunct="0">
              <a:spcBef>
                <a:spcPct val="0"/>
              </a:spcBef>
            </a:pPr>
            <a:r>
              <a:rPr lang="en-GB" sz="2400" i="1" kern="1200" dirty="0" smtClean="0">
                <a:latin typeface="Calibri" pitchFamily="34" charset="0"/>
              </a:rPr>
              <a:t>difficult design decisions, or </a:t>
            </a:r>
          </a:p>
          <a:p>
            <a:pPr lvl="1" eaLnBrk="0" hangingPunct="0">
              <a:spcBef>
                <a:spcPct val="0"/>
              </a:spcBef>
            </a:pPr>
            <a:r>
              <a:rPr lang="en-GB" sz="2400" i="1" kern="1200" dirty="0" smtClean="0">
                <a:latin typeface="Calibri" pitchFamily="34" charset="0"/>
              </a:rPr>
              <a:t>design decisions which are likely to change</a:t>
            </a:r>
            <a:endParaRPr lang="en-GB" sz="2400" i="1" kern="1200" dirty="0">
              <a:latin typeface="Calibri" pitchFamily="34" charset="0"/>
            </a:endParaRPr>
          </a:p>
          <a:p>
            <a:pPr marL="57150" indent="0" eaLnBrk="0" hangingPunct="0">
              <a:spcBef>
                <a:spcPct val="0"/>
              </a:spcBef>
              <a:buNone/>
            </a:pPr>
            <a:r>
              <a:rPr lang="en-GB" sz="2400" i="1" kern="1200" dirty="0" smtClean="0">
                <a:latin typeface="Calibri" pitchFamily="34" charset="0"/>
              </a:rPr>
              <a:t>Each module is then designed to </a:t>
            </a:r>
            <a:r>
              <a:rPr lang="en-GB" sz="2400" b="1" i="1" kern="1200" dirty="0" smtClean="0">
                <a:latin typeface="Calibri" pitchFamily="34" charset="0"/>
              </a:rPr>
              <a:t>hide</a:t>
            </a:r>
            <a:r>
              <a:rPr lang="en-GB" sz="2400" i="1" kern="1200" dirty="0" smtClean="0">
                <a:latin typeface="Calibri" pitchFamily="34" charset="0"/>
              </a:rPr>
              <a:t> such a decision from the other modules.</a:t>
            </a:r>
          </a:p>
          <a:p>
            <a:pPr eaLnBrk="0" hangingPunct="0">
              <a:spcBef>
                <a:spcPct val="0"/>
              </a:spcBef>
              <a:buNone/>
            </a:pPr>
            <a:endParaRPr lang="en-GB" sz="2400" i="1" kern="1200" dirty="0" smtClean="0">
              <a:latin typeface="Calibri" pitchFamily="34" charset="0"/>
            </a:endParaRPr>
          </a:p>
        </p:txBody>
      </p:sp>
      <p:sp>
        <p:nvSpPr>
          <p:cNvPr id="4" name="Slide Number Placeholder 3"/>
          <p:cNvSpPr>
            <a:spLocks noGrp="1"/>
          </p:cNvSpPr>
          <p:nvPr>
            <p:ph type="sldNum" sz="quarter" idx="10"/>
          </p:nvPr>
        </p:nvSpPr>
        <p:spPr/>
        <p:txBody>
          <a:bodyPr/>
          <a:lstStyle/>
          <a:p>
            <a:fld id="{6CF5587C-60D7-410D-967F-4D4375984EC8}"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23</a:t>
            </a:fld>
            <a:endParaRPr lang="en-US"/>
          </a:p>
        </p:txBody>
      </p:sp>
      <p:pic>
        <p:nvPicPr>
          <p:cNvPr id="1106946" name="Picture 2"/>
          <p:cNvPicPr>
            <a:picLocks noChangeAspect="1" noChangeArrowheads="1"/>
          </p:cNvPicPr>
          <p:nvPr/>
        </p:nvPicPr>
        <p:blipFill>
          <a:blip r:embed="rId3"/>
          <a:srcRect/>
          <a:stretch>
            <a:fillRect/>
          </a:stretch>
        </p:blipFill>
        <p:spPr bwMode="auto">
          <a:xfrm>
            <a:off x="7294307" y="1008882"/>
            <a:ext cx="1597055" cy="1928826"/>
          </a:xfrm>
          <a:prstGeom prst="rect">
            <a:avLst/>
          </a:prstGeom>
          <a:noFill/>
          <a:ln w="9525">
            <a:noFill/>
            <a:miter lim="800000"/>
            <a:headEnd/>
            <a:tailEnd/>
          </a:ln>
          <a:effectLst/>
        </p:spPr>
      </p:pic>
      <p:sp>
        <p:nvSpPr>
          <p:cNvPr id="9" name="Content Placeholder 2"/>
          <p:cNvSpPr txBox="1">
            <a:spLocks/>
          </p:cNvSpPr>
          <p:nvPr/>
        </p:nvSpPr>
        <p:spPr bwMode="auto">
          <a:xfrm>
            <a:off x="389648" y="3236783"/>
            <a:ext cx="8286808"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
                <a:schemeClr val="bg2"/>
              </a:buClr>
              <a:buSzPct val="75000"/>
              <a:buFont typeface="Wingdings" pitchFamily="2" charset="2"/>
              <a:buChar char="n"/>
              <a:tabLst/>
              <a:defRPr/>
            </a:pPr>
            <a:r>
              <a:rPr kumimoji="0" lang="en-GB" sz="2400" b="0" i="1" u="none" strike="noStrike" kern="1200" cap="none" spc="0" normalizeH="0" baseline="0" noProof="0" dirty="0" smtClean="0">
                <a:ln>
                  <a:noFill/>
                </a:ln>
                <a:solidFill>
                  <a:schemeClr val="tx1"/>
                </a:solidFill>
                <a:effectLst/>
                <a:uLnTx/>
                <a:uFillTx/>
                <a:latin typeface="Calibri" pitchFamily="34" charset="0"/>
                <a:ea typeface="+mn-ea"/>
                <a:cs typeface="+mn-cs"/>
              </a:rPr>
              <a:t>Goal: </a:t>
            </a:r>
            <a:r>
              <a:rPr kumimoji="0" lang="en-GB" sz="2400" b="1" i="1" u="none" strike="noStrike" kern="1200" cap="none" spc="0" normalizeH="0" baseline="0" noProof="0" dirty="0" smtClean="0">
                <a:ln>
                  <a:noFill/>
                </a:ln>
                <a:solidFill>
                  <a:schemeClr val="tx1"/>
                </a:solidFill>
                <a:effectLst/>
                <a:uLnTx/>
                <a:uFillTx/>
                <a:latin typeface="Calibri" pitchFamily="34" charset="0"/>
                <a:ea typeface="+mn-ea"/>
                <a:cs typeface="+mn-cs"/>
              </a:rPr>
              <a:t>ISOLATE CHANGE</a:t>
            </a:r>
          </a:p>
          <a:p>
            <a:pPr marL="342900" marR="0" lvl="0" indent="-342900" algn="l" defTabSz="914400" rtl="0" eaLnBrk="0" fontAlgn="base" latinLnBrk="0" hangingPunct="0">
              <a:lnSpc>
                <a:spcPct val="100000"/>
              </a:lnSpc>
              <a:spcBef>
                <a:spcPct val="0"/>
              </a:spcBef>
              <a:spcAft>
                <a:spcPct val="0"/>
              </a:spcAft>
              <a:buClr>
                <a:schemeClr val="bg2"/>
              </a:buClr>
              <a:buSzPct val="75000"/>
              <a:buFont typeface="Wingdings" pitchFamily="2" charset="2"/>
              <a:buChar char="n"/>
              <a:tabLst/>
              <a:defRPr/>
            </a:pPr>
            <a:r>
              <a:rPr lang="en-US" i="1" dirty="0" smtClean="0">
                <a:latin typeface="Calibri" pitchFamily="34" charset="0"/>
              </a:rPr>
              <a:t>Means: Information hiding, minimizing dependencies</a:t>
            </a:r>
            <a:endParaRPr kumimoji="0" lang="en-GB" sz="2400" b="0" i="1"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
                <a:schemeClr val="bg2"/>
              </a:buClr>
              <a:buSzPct val="75000"/>
              <a:buFont typeface="Wingdings" pitchFamily="2" charset="2"/>
              <a:buNone/>
              <a:tabLst/>
              <a:defRPr/>
            </a:pPr>
            <a:endParaRPr kumimoji="0" lang="en-GB" sz="2400" b="0" i="1" u="none" strike="noStrike" kern="1200" cap="none" spc="0" normalizeH="0" baseline="0" noProof="0" dirty="0" smtClean="0">
              <a:ln>
                <a:noFill/>
              </a:ln>
              <a:solidFill>
                <a:schemeClr val="tx1"/>
              </a:solidFill>
              <a:effectLst/>
              <a:uLnTx/>
              <a:uFillTx/>
              <a:latin typeface="Calibri" pitchFamily="34" charset="0"/>
              <a:ea typeface="+mn-ea"/>
              <a:cs typeface="+mn-cs"/>
            </a:endParaRPr>
          </a:p>
        </p:txBody>
      </p:sp>
      <p:grpSp>
        <p:nvGrpSpPr>
          <p:cNvPr id="8" name="Group 7"/>
          <p:cNvGrpSpPr/>
          <p:nvPr/>
        </p:nvGrpSpPr>
        <p:grpSpPr>
          <a:xfrm>
            <a:off x="3419872" y="4509120"/>
            <a:ext cx="5760640" cy="1584176"/>
            <a:chOff x="3635896" y="4365104"/>
            <a:chExt cx="5544616" cy="1800200"/>
          </a:xfrm>
        </p:grpSpPr>
        <p:sp>
          <p:nvSpPr>
            <p:cNvPr id="7" name="Rectangular Callout 6"/>
            <p:cNvSpPr/>
            <p:nvPr/>
          </p:nvSpPr>
          <p:spPr bwMode="auto">
            <a:xfrm>
              <a:off x="3635896" y="4365104"/>
              <a:ext cx="5508104" cy="1800200"/>
            </a:xfrm>
            <a:prstGeom prst="wedgeRectCallout">
              <a:avLst>
                <a:gd name="adj1" fmla="val 32024"/>
                <a:gd name="adj2" fmla="val -107472"/>
              </a:avLst>
            </a:prstGeom>
            <a:solidFill>
              <a:srgbClr val="F2F7C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6" name="Rectangle 5"/>
            <p:cNvSpPr/>
            <p:nvPr/>
          </p:nvSpPr>
          <p:spPr>
            <a:xfrm>
              <a:off x="3635896" y="4441755"/>
              <a:ext cx="5544616" cy="1723549"/>
            </a:xfrm>
            <a:prstGeom prst="rect">
              <a:avLst/>
            </a:prstGeom>
          </p:spPr>
          <p:txBody>
            <a:bodyPr wrap="square">
              <a:spAutoFit/>
            </a:bodyPr>
            <a:lstStyle/>
            <a:p>
              <a:pPr algn="ctr">
                <a:spcBef>
                  <a:spcPct val="30000"/>
                </a:spcBef>
                <a:defRPr/>
              </a:pPr>
              <a:r>
                <a:rPr lang="en-GB" sz="2000" i="1" dirty="0">
                  <a:latin typeface="Calibri" pitchFamily="34" charset="0"/>
                </a:rPr>
                <a:t>I </a:t>
              </a:r>
              <a:r>
                <a:rPr lang="en-GB" sz="2000" i="1" dirty="0" smtClean="0">
                  <a:latin typeface="Calibri" pitchFamily="34" charset="0"/>
                </a:rPr>
                <a:t>advise </a:t>
              </a:r>
              <a:r>
                <a:rPr lang="en-GB" sz="2000" i="1" dirty="0">
                  <a:latin typeface="Calibri" pitchFamily="34" charset="0"/>
                </a:rPr>
                <a:t>students to pay more attention to the fundamental ideas rather than the latest technology. </a:t>
              </a:r>
            </a:p>
            <a:p>
              <a:pPr algn="ctr">
                <a:spcBef>
                  <a:spcPct val="30000"/>
                </a:spcBef>
                <a:defRPr/>
              </a:pPr>
              <a:r>
                <a:rPr lang="en-GB" sz="2000" i="1" dirty="0" smtClean="0">
                  <a:latin typeface="Calibri" pitchFamily="34" charset="0"/>
                </a:rPr>
                <a:t>The </a:t>
              </a:r>
              <a:r>
                <a:rPr lang="en-GB" sz="2000" i="1" dirty="0">
                  <a:latin typeface="Calibri" pitchFamily="34" charset="0"/>
                </a:rPr>
                <a:t>technology will be out-of-date before they graduate. Fundamental ideas never get out of date. </a:t>
              </a:r>
            </a:p>
          </p:txBody>
        </p:sp>
      </p:grpSp>
      <p:sp>
        <p:nvSpPr>
          <p:cNvPr id="10" name="TextBox 9"/>
          <p:cNvSpPr txBox="1"/>
          <p:nvPr/>
        </p:nvSpPr>
        <p:spPr>
          <a:xfrm>
            <a:off x="7148602" y="2924944"/>
            <a:ext cx="1527854" cy="707886"/>
          </a:xfrm>
          <a:prstGeom prst="rect">
            <a:avLst/>
          </a:prstGeom>
          <a:noFill/>
        </p:spPr>
        <p:txBody>
          <a:bodyPr wrap="none" rtlCol="0">
            <a:spAutoFit/>
          </a:bodyPr>
          <a:lstStyle/>
          <a:p>
            <a:pPr algn="ctr"/>
            <a:r>
              <a:rPr lang="en-US" sz="2000" dirty="0" smtClean="0">
                <a:latin typeface="Calibri" pitchFamily="34" charset="0"/>
              </a:rPr>
              <a:t>David </a:t>
            </a:r>
            <a:r>
              <a:rPr lang="en-US" sz="2000" dirty="0" err="1" smtClean="0">
                <a:latin typeface="Calibri" pitchFamily="34" charset="0"/>
              </a:rPr>
              <a:t>Parnas</a:t>
            </a:r>
            <a:endParaRPr lang="en-US" sz="2000" dirty="0" smtClean="0">
              <a:latin typeface="Calibri" pitchFamily="34" charset="0"/>
            </a:endParaRPr>
          </a:p>
          <a:p>
            <a:pPr algn="ctr"/>
            <a:r>
              <a:rPr lang="en-US" sz="2000" dirty="0" smtClean="0">
                <a:latin typeface="Calibri" pitchFamily="34" charset="0"/>
              </a:rPr>
              <a:t>1941-…</a:t>
            </a:r>
            <a:endParaRPr lang="en-GB" sz="2000" dirty="0">
              <a:latin typeface="Calibri" pitchFamily="34" charset="0"/>
            </a:endParaRPr>
          </a:p>
        </p:txBody>
      </p:sp>
      <p:pic>
        <p:nvPicPr>
          <p:cNvPr id="12" name="Picture 5" descr="C:\Users\Ramin\Documents\Writings\game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077072"/>
            <a:ext cx="2448272" cy="164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7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smtClean="0"/>
              <a:t>Design Principle: Information Hiding</a:t>
            </a:r>
            <a:endParaRPr lang="en-GB" dirty="0" smtClean="0"/>
          </a:p>
        </p:txBody>
      </p:sp>
      <p:sp>
        <p:nvSpPr>
          <p:cNvPr id="51203" name="Content Placeholder 2"/>
          <p:cNvSpPr>
            <a:spLocks noGrp="1"/>
          </p:cNvSpPr>
          <p:nvPr>
            <p:ph idx="1"/>
          </p:nvPr>
        </p:nvSpPr>
        <p:spPr/>
        <p:txBody>
          <a:bodyPr/>
          <a:lstStyle/>
          <a:p>
            <a:pPr eaLnBrk="1" hangingPunct="1"/>
            <a:endParaRPr lang="en-US" dirty="0" smtClean="0"/>
          </a:p>
          <a:p>
            <a:pPr lvl="1" eaLnBrk="1" hangingPunct="1"/>
            <a:r>
              <a:rPr lang="en-US" dirty="0" smtClean="0"/>
              <a:t> what is inside, must stay inside. </a:t>
            </a:r>
            <a:endParaRPr lang="nl-NL" dirty="0" smtClean="0"/>
          </a:p>
          <a:p>
            <a:pPr eaLnBrk="1" hangingPunct="1"/>
            <a:endParaRPr lang="en-GB" dirty="0" smtClean="0"/>
          </a:p>
        </p:txBody>
      </p:sp>
      <p:sp>
        <p:nvSpPr>
          <p:cNvPr id="51204" name="Slide Number Placeholder 3"/>
          <p:cNvSpPr>
            <a:spLocks noGrp="1"/>
          </p:cNvSpPr>
          <p:nvPr>
            <p:ph type="sldNum" sz="quarter" idx="10"/>
          </p:nvPr>
        </p:nvSpPr>
        <p:spPr>
          <a:noFill/>
        </p:spPr>
        <p:txBody>
          <a:bodyPr/>
          <a:lstStyle/>
          <a:p>
            <a:fld id="{09BF5A10-9EBE-4414-975B-96A90365C5CB}" type="slidenum">
              <a:rPr lang="en-US" smtClean="0"/>
              <a:pPr/>
              <a:t>24</a:t>
            </a:fld>
            <a:endParaRPr lang="en-US" smtClean="0"/>
          </a:p>
        </p:txBody>
      </p:sp>
      <p:sp>
        <p:nvSpPr>
          <p:cNvPr id="51205" name="Footer Placeholder 4"/>
          <p:cNvSpPr>
            <a:spLocks noGrp="1"/>
          </p:cNvSpPr>
          <p:nvPr>
            <p:ph type="ftr" sz="quarter" idx="11"/>
          </p:nvPr>
        </p:nvSpPr>
        <p:spPr>
          <a:noFill/>
        </p:spPr>
        <p:txBody>
          <a:bodyPr/>
          <a:lstStyle/>
          <a:p>
            <a:r>
              <a:rPr lang="en-US" smtClean="0"/>
              <a:t>MRV Chaudron</a:t>
            </a:r>
          </a:p>
          <a:p>
            <a:r>
              <a:rPr lang="en-US" smtClean="0"/>
              <a:t>Sheet </a:t>
            </a:r>
            <a:fld id="{BF5706C1-E93D-45E0-90DC-B694AD546FD8}" type="slidenum">
              <a:rPr lang="en-US" smtClean="0"/>
              <a:pPr/>
              <a:t>24</a:t>
            </a:fld>
            <a:endParaRPr lang="en-US" smtClean="0"/>
          </a:p>
        </p:txBody>
      </p:sp>
      <p:pic>
        <p:nvPicPr>
          <p:cNvPr id="51206" name="Picture 3"/>
          <p:cNvPicPr>
            <a:picLocks noChangeAspect="1" noChangeArrowheads="1"/>
          </p:cNvPicPr>
          <p:nvPr/>
        </p:nvPicPr>
        <p:blipFill>
          <a:blip r:embed="rId3"/>
          <a:srcRect/>
          <a:stretch>
            <a:fillRect/>
          </a:stretch>
        </p:blipFill>
        <p:spPr bwMode="auto">
          <a:xfrm>
            <a:off x="1763688" y="2743870"/>
            <a:ext cx="2520280" cy="2541083"/>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4"/>
          <a:stretch>
            <a:fillRect/>
          </a:stretch>
        </p:blipFill>
        <p:spPr>
          <a:xfrm>
            <a:off x="4571205" y="2743869"/>
            <a:ext cx="3811625" cy="2541083"/>
          </a:xfrm>
          <a:prstGeom prst="rect">
            <a:avLst/>
          </a:prstGeom>
        </p:spPr>
      </p:pic>
    </p:spTree>
    <p:extLst>
      <p:ext uri="{BB962C8B-B14F-4D97-AF65-F5344CB8AC3E}">
        <p14:creationId xmlns:p14="http://schemas.microsoft.com/office/powerpoint/2010/main" val="8483940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GB" dirty="0"/>
          </a:p>
        </p:txBody>
      </p:sp>
      <p:sp>
        <p:nvSpPr>
          <p:cNvPr id="3" name="Content Placeholder 2"/>
          <p:cNvSpPr>
            <a:spLocks noGrp="1"/>
          </p:cNvSpPr>
          <p:nvPr>
            <p:ph idx="1"/>
          </p:nvPr>
        </p:nvSpPr>
        <p:spPr/>
        <p:txBody>
          <a:bodyPr/>
          <a:lstStyle/>
          <a:p>
            <a:r>
              <a:rPr lang="en-US" sz="2400" dirty="0" err="1" smtClean="0"/>
              <a:t>IPrimeEncrypt</a:t>
            </a:r>
            <a:r>
              <a:rPr lang="en-US" sz="2400" dirty="0" smtClean="0"/>
              <a:t>(</a:t>
            </a:r>
            <a:r>
              <a:rPr lang="en-US" sz="2400" dirty="0" err="1" smtClean="0"/>
              <a:t>m,p</a:t>
            </a:r>
            <a:r>
              <a:rPr lang="en-US" sz="2400" dirty="0" smtClean="0"/>
              <a:t>)</a:t>
            </a:r>
          </a:p>
          <a:p>
            <a:r>
              <a:rPr lang="en-US" sz="2400" dirty="0" err="1" smtClean="0"/>
              <a:t>ICeasarEncrypt</a:t>
            </a:r>
            <a:r>
              <a:rPr lang="en-US" sz="2400" dirty="0" smtClean="0"/>
              <a:t>(</a:t>
            </a:r>
            <a:r>
              <a:rPr lang="en-US" sz="2400" dirty="0" err="1" smtClean="0"/>
              <a:t>m,s</a:t>
            </a:r>
            <a:r>
              <a:rPr lang="en-US" sz="2400" dirty="0" smtClean="0"/>
              <a:t>)</a:t>
            </a:r>
          </a:p>
          <a:p>
            <a:r>
              <a:rPr lang="en-US" sz="2400" dirty="0" err="1" smtClean="0"/>
              <a:t>IEncrypt</a:t>
            </a:r>
            <a:r>
              <a:rPr lang="en-US" sz="2400" dirty="0" smtClean="0"/>
              <a:t>(m)</a:t>
            </a:r>
          </a:p>
          <a:p>
            <a:endParaRPr lang="en-US" sz="2400" dirty="0"/>
          </a:p>
          <a:p>
            <a:pPr marL="0" indent="0">
              <a:buNone/>
            </a:pPr>
            <a:r>
              <a:rPr lang="en-US" sz="2400" dirty="0" smtClean="0"/>
              <a:t>Information hiding guides the design of the interface</a:t>
            </a:r>
          </a:p>
          <a:p>
            <a:pPr marL="0" indent="0">
              <a:buNone/>
            </a:pPr>
            <a:endParaRPr lang="en-US" sz="2400" dirty="0"/>
          </a:p>
          <a:p>
            <a:pPr marL="0" indent="0">
              <a:buNone/>
            </a:pPr>
            <a:r>
              <a:rPr lang="en-US" sz="2400" dirty="0" smtClean="0"/>
              <a:t>The interface should aim to be:</a:t>
            </a:r>
          </a:p>
          <a:p>
            <a:r>
              <a:rPr lang="en-US" sz="2400" dirty="0" smtClean="0"/>
              <a:t> generic</a:t>
            </a:r>
          </a:p>
          <a:p>
            <a:pPr lvl="1"/>
            <a:r>
              <a:rPr lang="en-US" sz="2000" dirty="0" smtClean="0"/>
              <a:t>We can do this by stating ‘what’, but not ‘how’</a:t>
            </a:r>
          </a:p>
          <a:p>
            <a:pPr lvl="1"/>
            <a:r>
              <a:rPr lang="en-US" sz="2000" dirty="0" smtClean="0"/>
              <a:t>We can do this by avoiding unnecessary parameters in the calling of the component</a:t>
            </a:r>
            <a:endParaRPr lang="en-GB" sz="2000"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25</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25</a:t>
            </a:fld>
            <a:endParaRPr lang="en-US"/>
          </a:p>
        </p:txBody>
      </p:sp>
    </p:spTree>
    <p:extLst>
      <p:ext uri="{BB962C8B-B14F-4D97-AF65-F5344CB8AC3E}">
        <p14:creationId xmlns:p14="http://schemas.microsoft.com/office/powerpoint/2010/main" val="11484428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GB" dirty="0"/>
          </a:p>
        </p:txBody>
      </p:sp>
      <p:sp>
        <p:nvSpPr>
          <p:cNvPr id="3" name="Content Placeholder 2"/>
          <p:cNvSpPr>
            <a:spLocks noGrp="1"/>
          </p:cNvSpPr>
          <p:nvPr>
            <p:ph idx="1"/>
          </p:nvPr>
        </p:nvSpPr>
        <p:spPr/>
        <p:txBody>
          <a:bodyPr/>
          <a:lstStyle/>
          <a:p>
            <a:r>
              <a:rPr lang="en-US" dirty="0" smtClean="0"/>
              <a:t>Steer a vehicle</a:t>
            </a:r>
          </a:p>
          <a:p>
            <a:endParaRPr lang="en-US" dirty="0"/>
          </a:p>
          <a:p>
            <a:r>
              <a:rPr lang="en-US" dirty="0" smtClean="0"/>
              <a:t>Interface</a:t>
            </a:r>
          </a:p>
          <a:p>
            <a:pPr lvl="1"/>
            <a:r>
              <a:rPr lang="en-US" dirty="0" smtClean="0"/>
              <a:t>Option 1: </a:t>
            </a:r>
            <a:r>
              <a:rPr lang="en-US" dirty="0" err="1" smtClean="0"/>
              <a:t>Isteer</a:t>
            </a:r>
            <a:r>
              <a:rPr lang="en-US" smtClean="0"/>
              <a:t> = {</a:t>
            </a:r>
            <a:r>
              <a:rPr lang="en-US" dirty="0" err="1" smtClean="0"/>
              <a:t>TurnLeft</a:t>
            </a:r>
            <a:r>
              <a:rPr lang="en-US" dirty="0" smtClean="0"/>
              <a:t>, </a:t>
            </a:r>
            <a:r>
              <a:rPr lang="en-US" dirty="0" err="1" smtClean="0"/>
              <a:t>TurnRight</a:t>
            </a:r>
            <a:r>
              <a:rPr lang="en-US" dirty="0" smtClean="0"/>
              <a:t>}</a:t>
            </a:r>
          </a:p>
          <a:p>
            <a:pPr lvl="1"/>
            <a:r>
              <a:rPr lang="en-US" dirty="0" smtClean="0"/>
              <a:t>Option 2: </a:t>
            </a:r>
            <a:r>
              <a:rPr lang="en-US" dirty="0" err="1" smtClean="0"/>
              <a:t>Isteer</a:t>
            </a:r>
            <a:r>
              <a:rPr lang="en-US" dirty="0" smtClean="0"/>
              <a:t> = {</a:t>
            </a:r>
            <a:r>
              <a:rPr lang="en-US" dirty="0" err="1" smtClean="0"/>
              <a:t>PressLeft</a:t>
            </a:r>
            <a:r>
              <a:rPr lang="en-US" dirty="0" smtClean="0"/>
              <a:t>, </a:t>
            </a:r>
            <a:r>
              <a:rPr lang="en-US" dirty="0" err="1" smtClean="0"/>
              <a:t>PressRight</a:t>
            </a:r>
            <a:r>
              <a:rPr lang="en-US" dirty="0" smtClean="0"/>
              <a:t>}</a:t>
            </a:r>
          </a:p>
          <a:p>
            <a:pPr lvl="1"/>
            <a:r>
              <a:rPr lang="en-US" dirty="0" smtClean="0"/>
              <a:t>Option 3: </a:t>
            </a:r>
            <a:r>
              <a:rPr lang="en-US" dirty="0" err="1" smtClean="0"/>
              <a:t>Isteer</a:t>
            </a:r>
            <a:r>
              <a:rPr lang="en-US" dirty="0" smtClean="0"/>
              <a:t> = {Left, Right}</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26</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26</a:t>
            </a:fld>
            <a:endParaRPr lang="en-US"/>
          </a:p>
        </p:txBody>
      </p:sp>
    </p:spTree>
    <p:extLst>
      <p:ext uri="{BB962C8B-B14F-4D97-AF65-F5344CB8AC3E}">
        <p14:creationId xmlns:p14="http://schemas.microsoft.com/office/powerpoint/2010/main" val="3467055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Responsibility</a:t>
            </a:r>
            <a:endParaRPr lang="en-GB" dirty="0"/>
          </a:p>
        </p:txBody>
      </p:sp>
      <p:sp>
        <p:nvSpPr>
          <p:cNvPr id="3" name="Content Placeholder 2"/>
          <p:cNvSpPr>
            <a:spLocks noGrp="1"/>
          </p:cNvSpPr>
          <p:nvPr>
            <p:ph idx="1"/>
          </p:nvPr>
        </p:nvSpPr>
        <p:spPr/>
        <p:txBody>
          <a:bodyPr/>
          <a:lstStyle/>
          <a:p>
            <a:r>
              <a:rPr lang="en-US" dirty="0" smtClean="0"/>
              <a:t>What is a responsibility?</a:t>
            </a:r>
          </a:p>
          <a:p>
            <a:pPr lvl="1"/>
            <a:r>
              <a:rPr lang="en-US" dirty="0" smtClean="0"/>
              <a:t> Depends on level of design</a:t>
            </a:r>
          </a:p>
          <a:p>
            <a:pPr lvl="1"/>
            <a:r>
              <a:rPr lang="en-US" dirty="0" smtClean="0"/>
              <a:t> Relates to </a:t>
            </a:r>
            <a:r>
              <a:rPr lang="en-US" dirty="0" err="1" smtClean="0"/>
              <a:t>Parnas</a:t>
            </a:r>
            <a:r>
              <a:rPr lang="en-US" dirty="0" smtClean="0"/>
              <a:t> Information Hiding:</a:t>
            </a:r>
          </a:p>
          <a:p>
            <a:pPr lvl="2"/>
            <a:r>
              <a:rPr lang="en-US" dirty="0" smtClean="0"/>
              <a:t>The responsibility relates to the secret</a:t>
            </a:r>
          </a:p>
          <a:p>
            <a:pPr lvl="3"/>
            <a:r>
              <a:rPr lang="en-US" dirty="0" smtClean="0"/>
              <a:t>E.g. sorting</a:t>
            </a:r>
            <a:endParaRPr lang="en-GB" dirty="0" smtClean="0"/>
          </a:p>
          <a:p>
            <a:pPr lvl="3"/>
            <a:r>
              <a:rPr lang="en-US" dirty="0" smtClean="0"/>
              <a:t>Viewer: way of displaying information</a:t>
            </a:r>
          </a:p>
          <a:p>
            <a:pPr lvl="3"/>
            <a:r>
              <a:rPr lang="en-US" dirty="0" smtClean="0"/>
              <a:t>Model: storing &amp; querying information</a:t>
            </a:r>
          </a:p>
          <a:p>
            <a:pPr lvl="3"/>
            <a:endParaRPr lang="en-US" dirty="0"/>
          </a:p>
          <a:p>
            <a:pPr lvl="1"/>
            <a:r>
              <a:rPr lang="en-US" dirty="0" smtClean="0"/>
              <a:t>Alternative formulation (‘Uncle Bob’):</a:t>
            </a:r>
          </a:p>
          <a:p>
            <a:pPr lvl="2"/>
            <a:r>
              <a:rPr lang="en-US" dirty="0" smtClean="0"/>
              <a:t>A class should have only one reason to change</a:t>
            </a:r>
          </a:p>
        </p:txBody>
      </p:sp>
      <p:sp>
        <p:nvSpPr>
          <p:cNvPr id="4" name="Slide Number Placeholder 3"/>
          <p:cNvSpPr>
            <a:spLocks noGrp="1"/>
          </p:cNvSpPr>
          <p:nvPr>
            <p:ph type="sldNum" sz="quarter" idx="10"/>
          </p:nvPr>
        </p:nvSpPr>
        <p:spPr/>
        <p:txBody>
          <a:bodyPr/>
          <a:lstStyle/>
          <a:p>
            <a:fld id="{6CF5587C-60D7-410D-967F-4D4375984EC8}" type="slidenum">
              <a:rPr lang="en-US" smtClean="0"/>
              <a:pPr/>
              <a:t>27</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27</a:t>
            </a:fld>
            <a:endParaRPr lang="en-US"/>
          </a:p>
        </p:txBody>
      </p:sp>
    </p:spTree>
    <p:extLst>
      <p:ext uri="{BB962C8B-B14F-4D97-AF65-F5344CB8AC3E}">
        <p14:creationId xmlns:p14="http://schemas.microsoft.com/office/powerpoint/2010/main" val="17590127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versus HOW</a:t>
            </a:r>
            <a:endParaRPr lang="sv-SE" dirty="0"/>
          </a:p>
        </p:txBody>
      </p:sp>
      <p:sp>
        <p:nvSpPr>
          <p:cNvPr id="3" name="Content Placeholder 2"/>
          <p:cNvSpPr>
            <a:spLocks noGrp="1"/>
          </p:cNvSpPr>
          <p:nvPr>
            <p:ph idx="1"/>
          </p:nvPr>
        </p:nvSpPr>
        <p:spPr>
          <a:xfrm>
            <a:off x="179512" y="1355725"/>
            <a:ext cx="8856984" cy="4778375"/>
          </a:xfrm>
        </p:spPr>
        <p:txBody>
          <a:bodyPr/>
          <a:lstStyle/>
          <a:p>
            <a:r>
              <a:rPr lang="en-US" dirty="0" smtClean="0"/>
              <a:t>‘WHAT’: think Responsibility, Declarative </a:t>
            </a:r>
          </a:p>
          <a:p>
            <a:r>
              <a:rPr lang="en-US" dirty="0" smtClean="0"/>
              <a:t>Mechanisms are about ‘HOW’</a:t>
            </a:r>
            <a:endParaRPr lang="sv-SE"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28</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28</a:t>
            </a:fld>
            <a:endParaRPr lang="en-US"/>
          </a:p>
        </p:txBody>
      </p:sp>
      <p:pic>
        <p:nvPicPr>
          <p:cNvPr id="1025026" name="Picture 2" descr="https://img0.etsystatic.com/058/1/8320370/il_570xN.750383306_9vn0.jpg"/>
          <p:cNvPicPr>
            <a:picLocks noChangeAspect="1" noChangeArrowheads="1"/>
          </p:cNvPicPr>
          <p:nvPr/>
        </p:nvPicPr>
        <p:blipFill rotWithShape="1">
          <a:blip r:embed="rId2">
            <a:extLst>
              <a:ext uri="{28A0092B-C50C-407E-A947-70E740481C1C}">
                <a14:useLocalDpi xmlns:a14="http://schemas.microsoft.com/office/drawing/2010/main" val="0"/>
              </a:ext>
            </a:extLst>
          </a:blip>
          <a:srcRect t="29178"/>
          <a:stretch/>
        </p:blipFill>
        <p:spPr bwMode="auto">
          <a:xfrm>
            <a:off x="645443" y="3140968"/>
            <a:ext cx="3925763" cy="27802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99588" y="3812847"/>
            <a:ext cx="3704860" cy="1200329"/>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WHAT</a:t>
            </a:r>
            <a:r>
              <a:rPr lang="en-US" dirty="0" smtClean="0">
                <a:latin typeface="Arial" panose="020B0604020202020204" pitchFamily="34" charset="0"/>
                <a:cs typeface="Arial" panose="020B0604020202020204" pitchFamily="34" charset="0"/>
              </a:rPr>
              <a:t>: Build a house</a:t>
            </a:r>
          </a:p>
          <a:p>
            <a:endParaRPr lang="en-US"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HOW</a:t>
            </a:r>
            <a:r>
              <a:rPr lang="en-US" dirty="0" smtClean="0">
                <a:latin typeface="Arial" panose="020B0604020202020204" pitchFamily="34" charset="0"/>
                <a:cs typeface="Arial" panose="020B0604020202020204" pitchFamily="34" charset="0"/>
              </a:rPr>
              <a:t>: stone, sticks, straw</a:t>
            </a:r>
            <a:endParaRPr lang="sv-S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21568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Change implementation</a:t>
            </a:r>
            <a:endParaRPr lang="sv-SE"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29</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29</a:t>
            </a:fld>
            <a:endParaRPr lang="en-US"/>
          </a:p>
        </p:txBody>
      </p:sp>
      <p:sp>
        <p:nvSpPr>
          <p:cNvPr id="6" name="Rounded Rectangle 5"/>
          <p:cNvSpPr/>
          <p:nvPr/>
        </p:nvSpPr>
        <p:spPr bwMode="auto">
          <a:xfrm>
            <a:off x="971600" y="2840770"/>
            <a:ext cx="1368152" cy="12961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7" name="Oval 6"/>
          <p:cNvSpPr/>
          <p:nvPr/>
        </p:nvSpPr>
        <p:spPr bwMode="auto">
          <a:xfrm>
            <a:off x="1580927" y="239966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cxnSp>
        <p:nvCxnSpPr>
          <p:cNvPr id="9" name="Straight Connector 8"/>
          <p:cNvCxnSpPr>
            <a:stCxn id="7" idx="4"/>
            <a:endCxn id="6" idx="0"/>
          </p:cNvCxnSpPr>
          <p:nvPr/>
        </p:nvCxnSpPr>
        <p:spPr bwMode="auto">
          <a:xfrm>
            <a:off x="1652935" y="2543676"/>
            <a:ext cx="2741" cy="2970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Rounded Rectangle 13"/>
          <p:cNvSpPr/>
          <p:nvPr/>
        </p:nvSpPr>
        <p:spPr bwMode="auto">
          <a:xfrm>
            <a:off x="1547664" y="3221364"/>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Times" pitchFamily="18" charset="0"/>
            </a:endParaRPr>
          </a:p>
        </p:txBody>
      </p:sp>
      <p:sp>
        <p:nvSpPr>
          <p:cNvPr id="15" name="TextBox 14"/>
          <p:cNvSpPr txBox="1"/>
          <p:nvPr/>
        </p:nvSpPr>
        <p:spPr>
          <a:xfrm>
            <a:off x="1115616" y="2802091"/>
            <a:ext cx="1106393" cy="461665"/>
          </a:xfrm>
          <a:prstGeom prst="rect">
            <a:avLst/>
          </a:prstGeom>
          <a:noFill/>
        </p:spPr>
        <p:txBody>
          <a:bodyPr wrap="none" rtlCol="0">
            <a:spAutoFit/>
          </a:bodyPr>
          <a:lstStyle/>
          <a:p>
            <a:r>
              <a:rPr lang="en-US" dirty="0" smtClean="0">
                <a:latin typeface="Calibri" panose="020F0502020204030204" pitchFamily="34" charset="0"/>
              </a:rPr>
              <a:t>Builder</a:t>
            </a:r>
            <a:endParaRPr lang="sv-SE" dirty="0">
              <a:latin typeface="Calibri" panose="020F0502020204030204" pitchFamily="34" charset="0"/>
            </a:endParaRPr>
          </a:p>
        </p:txBody>
      </p:sp>
      <p:sp>
        <p:nvSpPr>
          <p:cNvPr id="16" name="TextBox 15"/>
          <p:cNvSpPr txBox="1"/>
          <p:nvPr/>
        </p:nvSpPr>
        <p:spPr>
          <a:xfrm>
            <a:off x="390408" y="1902023"/>
            <a:ext cx="1946367" cy="461665"/>
          </a:xfrm>
          <a:prstGeom prst="rect">
            <a:avLst/>
          </a:prstGeom>
          <a:noFill/>
        </p:spPr>
        <p:txBody>
          <a:bodyPr wrap="none" rtlCol="0">
            <a:spAutoFit/>
          </a:bodyPr>
          <a:lstStyle/>
          <a:p>
            <a:r>
              <a:rPr lang="en-US" dirty="0" err="1" smtClean="0">
                <a:latin typeface="Calibri" panose="020F0502020204030204" pitchFamily="34" charset="0"/>
              </a:rPr>
              <a:t>Build_House</a:t>
            </a:r>
            <a:r>
              <a:rPr lang="en-US" dirty="0" smtClean="0">
                <a:latin typeface="Calibri" panose="020F0502020204030204" pitchFamily="34" charset="0"/>
              </a:rPr>
              <a:t>()</a:t>
            </a:r>
            <a:endParaRPr lang="sv-SE" dirty="0">
              <a:latin typeface="Calibri" panose="020F0502020204030204" pitchFamily="34" charset="0"/>
            </a:endParaRPr>
          </a:p>
        </p:txBody>
      </p:sp>
      <p:sp>
        <p:nvSpPr>
          <p:cNvPr id="17" name="TextBox 16"/>
          <p:cNvSpPr txBox="1"/>
          <p:nvPr/>
        </p:nvSpPr>
        <p:spPr>
          <a:xfrm>
            <a:off x="2540224" y="2092483"/>
            <a:ext cx="1300934" cy="830997"/>
          </a:xfrm>
          <a:prstGeom prst="rect">
            <a:avLst/>
          </a:prstGeom>
          <a:noFill/>
        </p:spPr>
        <p:txBody>
          <a:bodyPr wrap="none" rtlCol="0">
            <a:spAutoFit/>
          </a:bodyPr>
          <a:lstStyle/>
          <a:p>
            <a:r>
              <a:rPr lang="en-US" dirty="0" smtClean="0">
                <a:latin typeface="Calibri" panose="020F0502020204030204" pitchFamily="34" charset="0"/>
              </a:rPr>
              <a:t>Public </a:t>
            </a:r>
            <a:br>
              <a:rPr lang="en-US" dirty="0" smtClean="0">
                <a:latin typeface="Calibri" panose="020F0502020204030204" pitchFamily="34" charset="0"/>
              </a:rPr>
            </a:br>
            <a:r>
              <a:rPr lang="en-US" dirty="0" smtClean="0">
                <a:latin typeface="Calibri" panose="020F0502020204030204" pitchFamily="34" charset="0"/>
              </a:rPr>
              <a:t>Interface</a:t>
            </a:r>
            <a:endParaRPr lang="sv-SE" dirty="0">
              <a:latin typeface="Calibri" panose="020F0502020204030204" pitchFamily="34" charset="0"/>
            </a:endParaRPr>
          </a:p>
        </p:txBody>
      </p:sp>
      <p:pic>
        <p:nvPicPr>
          <p:cNvPr id="18" name="Picture 2" descr="https://img0.etsystatic.com/058/1/8320370/il_570xN.750383306_9vn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2223" t="29178" b="35971"/>
          <a:stretch/>
        </p:blipFill>
        <p:spPr bwMode="auto">
          <a:xfrm>
            <a:off x="1615733" y="3288943"/>
            <a:ext cx="545232" cy="6840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523676" y="3152839"/>
            <a:ext cx="698333" cy="369332"/>
          </a:xfrm>
          <a:prstGeom prst="rect">
            <a:avLst/>
          </a:prstGeom>
          <a:noFill/>
        </p:spPr>
        <p:txBody>
          <a:bodyPr wrap="none" rtlCol="0">
            <a:spAutoFit/>
          </a:bodyPr>
          <a:lstStyle/>
          <a:p>
            <a:r>
              <a:rPr lang="en-US" sz="1800" dirty="0" smtClean="0">
                <a:latin typeface="Calibri" panose="020F0502020204030204" pitchFamily="34" charset="0"/>
              </a:rPr>
              <a:t>straw</a:t>
            </a:r>
            <a:endParaRPr lang="sv-SE" sz="1800" dirty="0">
              <a:latin typeface="Calibri" panose="020F0502020204030204" pitchFamily="34" charset="0"/>
            </a:endParaRPr>
          </a:p>
        </p:txBody>
      </p:sp>
      <p:grpSp>
        <p:nvGrpSpPr>
          <p:cNvPr id="10" name="Group 9"/>
          <p:cNvGrpSpPr/>
          <p:nvPr/>
        </p:nvGrpSpPr>
        <p:grpSpPr>
          <a:xfrm>
            <a:off x="627299" y="3614707"/>
            <a:ext cx="1057292" cy="1614493"/>
            <a:chOff x="1348341" y="3347903"/>
            <a:chExt cx="1057292" cy="1614493"/>
          </a:xfrm>
        </p:grpSpPr>
        <p:grpSp>
          <p:nvGrpSpPr>
            <p:cNvPr id="3" name="Group 2"/>
            <p:cNvGrpSpPr/>
            <p:nvPr/>
          </p:nvGrpSpPr>
          <p:grpSpPr>
            <a:xfrm>
              <a:off x="1348341" y="3347903"/>
              <a:ext cx="1025636" cy="1614493"/>
              <a:chOff x="1348341" y="3347903"/>
              <a:chExt cx="1025636" cy="1614493"/>
            </a:xfrm>
          </p:grpSpPr>
          <p:sp>
            <p:nvSpPr>
              <p:cNvPr id="19" name="Rounded Rectangle 18"/>
              <p:cNvSpPr/>
              <p:nvPr/>
            </p:nvSpPr>
            <p:spPr bwMode="auto">
              <a:xfrm>
                <a:off x="1725905" y="4127917"/>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pic>
            <p:nvPicPr>
              <p:cNvPr id="20" name="Picture 2" descr="https://img0.etsystatic.com/058/1/8320370/il_570xN.750383306_9vn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064" t="29178" r="56925" b="35971"/>
              <a:stretch/>
            </p:blipFill>
            <p:spPr bwMode="auto">
              <a:xfrm>
                <a:off x="1846674" y="4184427"/>
                <a:ext cx="432048" cy="684076"/>
              </a:xfrm>
              <a:prstGeom prst="rect">
                <a:avLst/>
              </a:prstGeom>
              <a:noFill/>
              <a:extLst>
                <a:ext uri="{909E8E84-426E-40DD-AFC4-6F175D3DCCD1}">
                  <a14:hiddenFill xmlns:a14="http://schemas.microsoft.com/office/drawing/2010/main">
                    <a:solidFill>
                      <a:srgbClr val="FFFFFF"/>
                    </a:solidFill>
                  </a14:hiddenFill>
                </a:ext>
              </a:extLst>
            </p:spPr>
          </p:pic>
          <p:sp>
            <p:nvSpPr>
              <p:cNvPr id="21" name="Curved Down Arrow 20"/>
              <p:cNvSpPr/>
              <p:nvPr/>
            </p:nvSpPr>
            <p:spPr bwMode="auto">
              <a:xfrm rot="18968943">
                <a:off x="1348341" y="3347903"/>
                <a:ext cx="864096" cy="630914"/>
              </a:xfrm>
              <a:prstGeom prst="curvedDownArrow">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grpSp>
        <p:sp>
          <p:nvSpPr>
            <p:cNvPr id="23" name="TextBox 22"/>
            <p:cNvSpPr txBox="1"/>
            <p:nvPr/>
          </p:nvSpPr>
          <p:spPr>
            <a:xfrm>
              <a:off x="1699991" y="4027427"/>
              <a:ext cx="705642" cy="369332"/>
            </a:xfrm>
            <a:prstGeom prst="rect">
              <a:avLst/>
            </a:prstGeom>
            <a:noFill/>
          </p:spPr>
          <p:txBody>
            <a:bodyPr wrap="none" rtlCol="0">
              <a:spAutoFit/>
            </a:bodyPr>
            <a:lstStyle/>
            <a:p>
              <a:r>
                <a:rPr lang="en-US" sz="1800" dirty="0" smtClean="0">
                  <a:latin typeface="Calibri" panose="020F0502020204030204" pitchFamily="34" charset="0"/>
                </a:rPr>
                <a:t>stone</a:t>
              </a:r>
              <a:endParaRPr lang="sv-SE" sz="1800" dirty="0">
                <a:latin typeface="Calibri" panose="020F0502020204030204" pitchFamily="34" charset="0"/>
              </a:endParaRPr>
            </a:p>
          </p:txBody>
        </p:sp>
      </p:grpSp>
      <p:grpSp>
        <p:nvGrpSpPr>
          <p:cNvPr id="12" name="Group 11"/>
          <p:cNvGrpSpPr/>
          <p:nvPr/>
        </p:nvGrpSpPr>
        <p:grpSpPr>
          <a:xfrm>
            <a:off x="4499992" y="1914827"/>
            <a:ext cx="1786416" cy="2078071"/>
            <a:chOff x="4499992" y="1914827"/>
            <a:chExt cx="1786416" cy="2078071"/>
          </a:xfrm>
        </p:grpSpPr>
        <p:sp>
          <p:nvSpPr>
            <p:cNvPr id="24" name="Rounded Rectangle 23"/>
            <p:cNvSpPr/>
            <p:nvPr/>
          </p:nvSpPr>
          <p:spPr bwMode="auto">
            <a:xfrm>
              <a:off x="4918256" y="2696754"/>
              <a:ext cx="1368152" cy="12961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25" name="Oval 24"/>
            <p:cNvSpPr/>
            <p:nvPr/>
          </p:nvSpPr>
          <p:spPr bwMode="auto">
            <a:xfrm>
              <a:off x="5527583" y="225564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cxnSp>
          <p:nvCxnSpPr>
            <p:cNvPr id="26" name="Straight Connector 25"/>
            <p:cNvCxnSpPr>
              <a:stCxn id="25" idx="4"/>
              <a:endCxn id="24" idx="0"/>
            </p:cNvCxnSpPr>
            <p:nvPr/>
          </p:nvCxnSpPr>
          <p:spPr bwMode="auto">
            <a:xfrm>
              <a:off x="5599591" y="2399660"/>
              <a:ext cx="2741" cy="2970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7" name="Rounded Rectangle 26"/>
            <p:cNvSpPr/>
            <p:nvPr/>
          </p:nvSpPr>
          <p:spPr bwMode="auto">
            <a:xfrm>
              <a:off x="5527583" y="3055141"/>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Times" pitchFamily="18" charset="0"/>
              </a:endParaRPr>
            </a:p>
          </p:txBody>
        </p:sp>
        <p:sp>
          <p:nvSpPr>
            <p:cNvPr id="28" name="TextBox 27"/>
            <p:cNvSpPr txBox="1"/>
            <p:nvPr/>
          </p:nvSpPr>
          <p:spPr>
            <a:xfrm>
              <a:off x="4952002" y="2658075"/>
              <a:ext cx="955583" cy="461665"/>
            </a:xfrm>
            <a:prstGeom prst="rect">
              <a:avLst/>
            </a:prstGeom>
            <a:noFill/>
          </p:spPr>
          <p:txBody>
            <a:bodyPr wrap="none" rtlCol="0">
              <a:spAutoFit/>
            </a:bodyPr>
            <a:lstStyle/>
            <a:p>
              <a:r>
                <a:rPr lang="en-US" dirty="0" smtClean="0">
                  <a:latin typeface="Calibri" panose="020F0502020204030204" pitchFamily="34" charset="0"/>
                </a:rPr>
                <a:t>Sorter</a:t>
              </a:r>
              <a:endParaRPr lang="sv-SE" dirty="0">
                <a:latin typeface="Calibri" panose="020F0502020204030204" pitchFamily="34" charset="0"/>
              </a:endParaRPr>
            </a:p>
          </p:txBody>
        </p:sp>
        <p:sp>
          <p:nvSpPr>
            <p:cNvPr id="29" name="TextBox 28"/>
            <p:cNvSpPr txBox="1"/>
            <p:nvPr/>
          </p:nvSpPr>
          <p:spPr>
            <a:xfrm>
              <a:off x="4499992" y="1914827"/>
              <a:ext cx="883575" cy="461665"/>
            </a:xfrm>
            <a:prstGeom prst="rect">
              <a:avLst/>
            </a:prstGeom>
            <a:noFill/>
          </p:spPr>
          <p:txBody>
            <a:bodyPr wrap="none" rtlCol="0">
              <a:spAutoFit/>
            </a:bodyPr>
            <a:lstStyle/>
            <a:p>
              <a:r>
                <a:rPr lang="en-US" dirty="0" smtClean="0">
                  <a:latin typeface="Calibri" panose="020F0502020204030204" pitchFamily="34" charset="0"/>
                </a:rPr>
                <a:t>Sort()</a:t>
              </a:r>
              <a:endParaRPr lang="sv-SE" dirty="0">
                <a:latin typeface="Calibri" panose="020F0502020204030204" pitchFamily="34" charset="0"/>
              </a:endParaRPr>
            </a:p>
          </p:txBody>
        </p:sp>
        <p:sp>
          <p:nvSpPr>
            <p:cNvPr id="32" name="TextBox 31"/>
            <p:cNvSpPr txBox="1"/>
            <p:nvPr/>
          </p:nvSpPr>
          <p:spPr>
            <a:xfrm>
              <a:off x="5487693" y="3132257"/>
              <a:ext cx="763351" cy="584775"/>
            </a:xfrm>
            <a:prstGeom prst="rect">
              <a:avLst/>
            </a:prstGeom>
            <a:noFill/>
          </p:spPr>
          <p:txBody>
            <a:bodyPr wrap="none" rtlCol="0">
              <a:spAutoFit/>
            </a:bodyPr>
            <a:lstStyle/>
            <a:p>
              <a:pPr algn="ctr"/>
              <a:r>
                <a:rPr lang="en-US" sz="1600" dirty="0" smtClean="0">
                  <a:latin typeface="Calibri" panose="020F0502020204030204" pitchFamily="34" charset="0"/>
                </a:rPr>
                <a:t>Bubble</a:t>
              </a:r>
              <a:br>
                <a:rPr lang="en-US" sz="1600" dirty="0" smtClean="0">
                  <a:latin typeface="Calibri" panose="020F0502020204030204" pitchFamily="34" charset="0"/>
                </a:rPr>
              </a:br>
              <a:r>
                <a:rPr lang="en-US" sz="1600" dirty="0" smtClean="0">
                  <a:latin typeface="Calibri" panose="020F0502020204030204" pitchFamily="34" charset="0"/>
                </a:rPr>
                <a:t>sort</a:t>
              </a:r>
              <a:endParaRPr lang="sv-SE" sz="1600" dirty="0">
                <a:latin typeface="Calibri" panose="020F0502020204030204" pitchFamily="34" charset="0"/>
              </a:endParaRPr>
            </a:p>
          </p:txBody>
        </p:sp>
      </p:grpSp>
      <p:grpSp>
        <p:nvGrpSpPr>
          <p:cNvPr id="33" name="Group 32"/>
          <p:cNvGrpSpPr/>
          <p:nvPr/>
        </p:nvGrpSpPr>
        <p:grpSpPr>
          <a:xfrm>
            <a:off x="4573955" y="3470691"/>
            <a:ext cx="1050497" cy="1614493"/>
            <a:chOff x="1348341" y="3347903"/>
            <a:chExt cx="1050497" cy="1614493"/>
          </a:xfrm>
        </p:grpSpPr>
        <p:grpSp>
          <p:nvGrpSpPr>
            <p:cNvPr id="34" name="Group 33"/>
            <p:cNvGrpSpPr/>
            <p:nvPr/>
          </p:nvGrpSpPr>
          <p:grpSpPr>
            <a:xfrm>
              <a:off x="1348341" y="3347903"/>
              <a:ext cx="1025636" cy="1614493"/>
              <a:chOff x="1348341" y="3347903"/>
              <a:chExt cx="1025636" cy="1614493"/>
            </a:xfrm>
          </p:grpSpPr>
          <p:sp>
            <p:nvSpPr>
              <p:cNvPr id="36" name="Rounded Rectangle 35"/>
              <p:cNvSpPr/>
              <p:nvPr/>
            </p:nvSpPr>
            <p:spPr bwMode="auto">
              <a:xfrm>
                <a:off x="1725905" y="4127917"/>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38" name="Curved Down Arrow 37"/>
              <p:cNvSpPr/>
              <p:nvPr/>
            </p:nvSpPr>
            <p:spPr bwMode="auto">
              <a:xfrm rot="18968943">
                <a:off x="1348341" y="3347903"/>
                <a:ext cx="864096" cy="630914"/>
              </a:xfrm>
              <a:prstGeom prst="curvedDownArrow">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grpSp>
        <p:sp>
          <p:nvSpPr>
            <p:cNvPr id="35" name="TextBox 34"/>
            <p:cNvSpPr txBox="1"/>
            <p:nvPr/>
          </p:nvSpPr>
          <p:spPr>
            <a:xfrm>
              <a:off x="1681974" y="4172049"/>
              <a:ext cx="716864" cy="646331"/>
            </a:xfrm>
            <a:prstGeom prst="rect">
              <a:avLst/>
            </a:prstGeom>
            <a:noFill/>
          </p:spPr>
          <p:txBody>
            <a:bodyPr wrap="none" rtlCol="0">
              <a:spAutoFit/>
            </a:bodyPr>
            <a:lstStyle/>
            <a:p>
              <a:pPr algn="ctr"/>
              <a:r>
                <a:rPr lang="en-US" sz="1800" dirty="0" smtClean="0">
                  <a:latin typeface="Calibri" panose="020F0502020204030204" pitchFamily="34" charset="0"/>
                </a:rPr>
                <a:t>Quick</a:t>
              </a:r>
              <a:br>
                <a:rPr lang="en-US" sz="1800" dirty="0" smtClean="0">
                  <a:latin typeface="Calibri" panose="020F0502020204030204" pitchFamily="34" charset="0"/>
                </a:rPr>
              </a:br>
              <a:r>
                <a:rPr lang="en-US" sz="1800" dirty="0" smtClean="0">
                  <a:latin typeface="Calibri" panose="020F0502020204030204" pitchFamily="34" charset="0"/>
                </a:rPr>
                <a:t>sort</a:t>
              </a:r>
              <a:endParaRPr lang="sv-SE" sz="1800" dirty="0">
                <a:latin typeface="Calibri" panose="020F0502020204030204" pitchFamily="34" charset="0"/>
              </a:endParaRPr>
            </a:p>
          </p:txBody>
        </p:sp>
      </p:grpSp>
      <p:grpSp>
        <p:nvGrpSpPr>
          <p:cNvPr id="13" name="Group 12"/>
          <p:cNvGrpSpPr/>
          <p:nvPr/>
        </p:nvGrpSpPr>
        <p:grpSpPr>
          <a:xfrm>
            <a:off x="6948264" y="1891426"/>
            <a:ext cx="1800200" cy="2078071"/>
            <a:chOff x="6948264" y="1891426"/>
            <a:chExt cx="1800200" cy="2078071"/>
          </a:xfrm>
        </p:grpSpPr>
        <p:sp>
          <p:nvSpPr>
            <p:cNvPr id="39" name="Rounded Rectangle 38"/>
            <p:cNvSpPr/>
            <p:nvPr/>
          </p:nvSpPr>
          <p:spPr bwMode="auto">
            <a:xfrm>
              <a:off x="7366528" y="2673353"/>
              <a:ext cx="1368152" cy="12961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40" name="Oval 39"/>
            <p:cNvSpPr/>
            <p:nvPr/>
          </p:nvSpPr>
          <p:spPr bwMode="auto">
            <a:xfrm>
              <a:off x="7975855" y="223224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cxnSp>
          <p:nvCxnSpPr>
            <p:cNvPr id="41" name="Straight Connector 40"/>
            <p:cNvCxnSpPr>
              <a:stCxn id="40" idx="4"/>
              <a:endCxn id="39" idx="0"/>
            </p:cNvCxnSpPr>
            <p:nvPr/>
          </p:nvCxnSpPr>
          <p:spPr bwMode="auto">
            <a:xfrm>
              <a:off x="8047863" y="2376259"/>
              <a:ext cx="2741" cy="29709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TextBox 42"/>
            <p:cNvSpPr txBox="1"/>
            <p:nvPr/>
          </p:nvSpPr>
          <p:spPr>
            <a:xfrm>
              <a:off x="7400274" y="2634674"/>
              <a:ext cx="1348190" cy="461665"/>
            </a:xfrm>
            <a:prstGeom prst="rect">
              <a:avLst/>
            </a:prstGeom>
            <a:noFill/>
          </p:spPr>
          <p:txBody>
            <a:bodyPr wrap="none" rtlCol="0">
              <a:spAutoFit/>
            </a:bodyPr>
            <a:lstStyle/>
            <a:p>
              <a:r>
                <a:rPr lang="en-US" dirty="0" smtClean="0">
                  <a:latin typeface="Calibri" panose="020F0502020204030204" pitchFamily="34" charset="0"/>
                </a:rPr>
                <a:t>Database</a:t>
              </a:r>
              <a:endParaRPr lang="sv-SE" dirty="0">
                <a:latin typeface="Calibri" panose="020F0502020204030204" pitchFamily="34" charset="0"/>
              </a:endParaRPr>
            </a:p>
          </p:txBody>
        </p:sp>
        <p:sp>
          <p:nvSpPr>
            <p:cNvPr id="44" name="TextBox 43"/>
            <p:cNvSpPr txBox="1"/>
            <p:nvPr/>
          </p:nvSpPr>
          <p:spPr>
            <a:xfrm>
              <a:off x="6948264" y="1891426"/>
              <a:ext cx="1030410" cy="461665"/>
            </a:xfrm>
            <a:prstGeom prst="rect">
              <a:avLst/>
            </a:prstGeom>
            <a:noFill/>
          </p:spPr>
          <p:txBody>
            <a:bodyPr wrap="none" rtlCol="0">
              <a:spAutoFit/>
            </a:bodyPr>
            <a:lstStyle/>
            <a:p>
              <a:r>
                <a:rPr lang="en-US" dirty="0" smtClean="0">
                  <a:latin typeface="Calibri" panose="020F0502020204030204" pitchFamily="34" charset="0"/>
                </a:rPr>
                <a:t>Store()</a:t>
              </a:r>
              <a:endParaRPr lang="sv-SE" dirty="0">
                <a:latin typeface="Calibri" panose="020F0502020204030204" pitchFamily="34" charset="0"/>
              </a:endParaRPr>
            </a:p>
          </p:txBody>
        </p:sp>
      </p:grpSp>
      <p:grpSp>
        <p:nvGrpSpPr>
          <p:cNvPr id="56" name="Group 55"/>
          <p:cNvGrpSpPr/>
          <p:nvPr/>
        </p:nvGrpSpPr>
        <p:grpSpPr>
          <a:xfrm>
            <a:off x="7138231" y="3424326"/>
            <a:ext cx="1780306" cy="1637457"/>
            <a:chOff x="7138231" y="3424326"/>
            <a:chExt cx="1780306" cy="1637457"/>
          </a:xfrm>
        </p:grpSpPr>
        <p:grpSp>
          <p:nvGrpSpPr>
            <p:cNvPr id="54" name="Group 53"/>
            <p:cNvGrpSpPr/>
            <p:nvPr/>
          </p:nvGrpSpPr>
          <p:grpSpPr>
            <a:xfrm>
              <a:off x="8172400" y="4221770"/>
              <a:ext cx="663964" cy="834479"/>
              <a:chOff x="8316416" y="4221770"/>
              <a:chExt cx="663964" cy="834479"/>
            </a:xfrm>
          </p:grpSpPr>
          <p:sp>
            <p:nvSpPr>
              <p:cNvPr id="42" name="Rounded Rectangle 41"/>
              <p:cNvSpPr/>
              <p:nvPr/>
            </p:nvSpPr>
            <p:spPr bwMode="auto">
              <a:xfrm>
                <a:off x="8316416" y="4221770"/>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dirty="0" smtClean="0">
                  <a:ln>
                    <a:noFill/>
                  </a:ln>
                  <a:solidFill>
                    <a:schemeClr val="tx1"/>
                  </a:solidFill>
                  <a:effectLst/>
                  <a:latin typeface="Times" pitchFamily="18" charset="0"/>
                </a:endParaRPr>
              </a:p>
            </p:txBody>
          </p:sp>
          <p:sp>
            <p:nvSpPr>
              <p:cNvPr id="45" name="TextBox 44"/>
              <p:cNvSpPr txBox="1"/>
              <p:nvPr/>
            </p:nvSpPr>
            <p:spPr>
              <a:xfrm>
                <a:off x="8316416" y="4242574"/>
                <a:ext cx="663964" cy="338554"/>
              </a:xfrm>
              <a:prstGeom prst="rect">
                <a:avLst/>
              </a:prstGeom>
              <a:noFill/>
            </p:spPr>
            <p:txBody>
              <a:bodyPr wrap="none" rtlCol="0">
                <a:spAutoFit/>
              </a:bodyPr>
              <a:lstStyle/>
              <a:p>
                <a:r>
                  <a:rPr lang="en-US" sz="1600" dirty="0" smtClean="0">
                    <a:latin typeface="Calibri" panose="020F0502020204030204" pitchFamily="34" charset="0"/>
                  </a:rPr>
                  <a:t>Cloud</a:t>
                </a:r>
                <a:endParaRPr lang="sv-SE" sz="1600" dirty="0">
                  <a:latin typeface="Calibri" panose="020F0502020204030204" pitchFamily="34" charset="0"/>
                </a:endParaRPr>
              </a:p>
            </p:txBody>
          </p:sp>
        </p:grpSp>
        <p:sp>
          <p:nvSpPr>
            <p:cNvPr id="50" name="Curved Down Arrow 49"/>
            <p:cNvSpPr/>
            <p:nvPr/>
          </p:nvSpPr>
          <p:spPr bwMode="auto">
            <a:xfrm rot="18968943">
              <a:off x="7138231" y="3424326"/>
              <a:ext cx="864096" cy="630914"/>
            </a:xfrm>
            <a:prstGeom prst="curvedDownArrow">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grpSp>
          <p:nvGrpSpPr>
            <p:cNvPr id="55" name="Group 54"/>
            <p:cNvGrpSpPr/>
            <p:nvPr/>
          </p:nvGrpSpPr>
          <p:grpSpPr>
            <a:xfrm>
              <a:off x="7452320" y="4221088"/>
              <a:ext cx="648072" cy="840695"/>
              <a:chOff x="7452320" y="4221088"/>
              <a:chExt cx="648072" cy="840695"/>
            </a:xfrm>
          </p:grpSpPr>
          <p:sp>
            <p:nvSpPr>
              <p:cNvPr id="49" name="Rounded Rectangle 48"/>
              <p:cNvSpPr/>
              <p:nvPr/>
            </p:nvSpPr>
            <p:spPr bwMode="auto">
              <a:xfrm>
                <a:off x="7452320" y="4227304"/>
                <a:ext cx="648072" cy="83447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sp>
            <p:nvSpPr>
              <p:cNvPr id="48" name="TextBox 47"/>
              <p:cNvSpPr txBox="1"/>
              <p:nvPr/>
            </p:nvSpPr>
            <p:spPr>
              <a:xfrm>
                <a:off x="7524328" y="4221088"/>
                <a:ext cx="452368" cy="369332"/>
              </a:xfrm>
              <a:prstGeom prst="rect">
                <a:avLst/>
              </a:prstGeom>
              <a:noFill/>
            </p:spPr>
            <p:txBody>
              <a:bodyPr wrap="none" rtlCol="0">
                <a:spAutoFit/>
              </a:bodyPr>
              <a:lstStyle/>
              <a:p>
                <a:r>
                  <a:rPr lang="en-US" sz="1800" dirty="0" smtClean="0">
                    <a:latin typeface="Calibri" panose="020F0502020204030204" pitchFamily="34" charset="0"/>
                  </a:rPr>
                  <a:t>DB</a:t>
                </a:r>
                <a:endParaRPr lang="sv-SE" sz="1800" dirty="0">
                  <a:latin typeface="Calibri" panose="020F0502020204030204" pitchFamily="34" charset="0"/>
                </a:endParaRPr>
              </a:p>
            </p:txBody>
          </p:sp>
        </p:grpSp>
        <p:sp>
          <p:nvSpPr>
            <p:cNvPr id="53" name="Curved Down Arrow 52"/>
            <p:cNvSpPr/>
            <p:nvPr/>
          </p:nvSpPr>
          <p:spPr bwMode="auto">
            <a:xfrm rot="2631057" flipH="1">
              <a:off x="8054441" y="3424326"/>
              <a:ext cx="864096" cy="630914"/>
            </a:xfrm>
            <a:prstGeom prst="curvedDownArrow">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sv-SE" sz="2400" b="0" i="0" u="none" strike="noStrike" cap="none" normalizeH="0" baseline="0" smtClean="0">
                <a:ln>
                  <a:noFill/>
                </a:ln>
                <a:solidFill>
                  <a:schemeClr val="tx1"/>
                </a:solidFill>
                <a:effectLst/>
                <a:latin typeface="Times" pitchFamily="18" charset="0"/>
              </a:endParaRPr>
            </a:p>
          </p:txBody>
        </p:sp>
      </p:grpSp>
      <p:sp>
        <p:nvSpPr>
          <p:cNvPr id="57" name="TextBox 56"/>
          <p:cNvSpPr txBox="1"/>
          <p:nvPr/>
        </p:nvSpPr>
        <p:spPr>
          <a:xfrm>
            <a:off x="2843808" y="5661248"/>
            <a:ext cx="5964197" cy="461665"/>
          </a:xfrm>
          <a:prstGeom prst="rect">
            <a:avLst/>
          </a:prstGeom>
          <a:noFill/>
        </p:spPr>
        <p:txBody>
          <a:bodyPr wrap="none" rtlCol="0">
            <a:spAutoFit/>
          </a:bodyPr>
          <a:lstStyle/>
          <a:p>
            <a:r>
              <a:rPr lang="en-US" dirty="0" err="1" smtClean="0">
                <a:latin typeface="Calibri" panose="020F0502020204030204" pitchFamily="34" charset="0"/>
              </a:rPr>
              <a:t>Suports</a:t>
            </a:r>
            <a:r>
              <a:rPr lang="en-US" dirty="0" smtClean="0">
                <a:latin typeface="Calibri" panose="020F0502020204030204" pitchFamily="34" charset="0"/>
              </a:rPr>
              <a:t> evolution and platform-independence</a:t>
            </a:r>
            <a:endParaRPr lang="sv-SE" dirty="0">
              <a:latin typeface="Calibri" panose="020F0502020204030204" pitchFamily="34" charset="0"/>
            </a:endParaRPr>
          </a:p>
        </p:txBody>
      </p:sp>
    </p:spTree>
    <p:extLst>
      <p:ext uri="{BB962C8B-B14F-4D97-AF65-F5344CB8AC3E}">
        <p14:creationId xmlns:p14="http://schemas.microsoft.com/office/powerpoint/2010/main" val="420817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GB" dirty="0"/>
          </a:p>
        </p:txBody>
      </p:sp>
      <p:sp>
        <p:nvSpPr>
          <p:cNvPr id="3" name="Content Placeholder 2"/>
          <p:cNvSpPr>
            <a:spLocks noGrp="1"/>
          </p:cNvSpPr>
          <p:nvPr>
            <p:ph idx="1"/>
          </p:nvPr>
        </p:nvSpPr>
        <p:spPr/>
        <p:txBody>
          <a:bodyPr/>
          <a:lstStyle/>
          <a:p>
            <a:r>
              <a:rPr lang="en-US" dirty="0" smtClean="0"/>
              <a:t>Architectural Styles</a:t>
            </a:r>
          </a:p>
          <a:p>
            <a:r>
              <a:rPr lang="en-US" dirty="0" smtClean="0"/>
              <a:t>Tactics</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3</a:t>
            </a:fld>
            <a:endParaRPr lang="en-US"/>
          </a:p>
        </p:txBody>
      </p:sp>
    </p:spTree>
    <p:extLst>
      <p:ext uri="{BB962C8B-B14F-4D97-AF65-F5344CB8AC3E}">
        <p14:creationId xmlns:p14="http://schemas.microsoft.com/office/powerpoint/2010/main" val="374222712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Reducing Coupling: Facade </a:t>
            </a:r>
            <a:r>
              <a:rPr lang="en-US" dirty="0"/>
              <a:t>pattern</a:t>
            </a:r>
          </a:p>
        </p:txBody>
      </p:sp>
      <p:graphicFrame>
        <p:nvGraphicFramePr>
          <p:cNvPr id="64517" name="Object 5"/>
          <p:cNvGraphicFramePr>
            <a:graphicFrameLocks noChangeAspect="1"/>
          </p:cNvGraphicFramePr>
          <p:nvPr/>
        </p:nvGraphicFramePr>
        <p:xfrm>
          <a:off x="228600" y="1295400"/>
          <a:ext cx="8686800" cy="5359400"/>
        </p:xfrm>
        <a:graphic>
          <a:graphicData uri="http://schemas.openxmlformats.org/presentationml/2006/ole">
            <mc:AlternateContent xmlns:mc="http://schemas.openxmlformats.org/markup-compatibility/2006">
              <mc:Choice xmlns:v="urn:schemas-microsoft-com:vml" Requires="v">
                <p:oleObj spid="_x0000_s1021007" name="VISIO" r:id="rId4" imgW="10091880" imgH="6225480" progId="">
                  <p:embed/>
                </p:oleObj>
              </mc:Choice>
              <mc:Fallback>
                <p:oleObj name="VISIO" r:id="rId4" imgW="10091880" imgH="62254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95400"/>
                        <a:ext cx="86868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3"/>
          <p:cNvSpPr/>
          <p:nvPr/>
        </p:nvSpPr>
        <p:spPr bwMode="auto">
          <a:xfrm>
            <a:off x="4357686" y="1571612"/>
            <a:ext cx="4643470" cy="46434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14697258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Reducing Coupling: Facade </a:t>
            </a:r>
            <a:r>
              <a:rPr lang="en-US" dirty="0"/>
              <a:t>pattern</a:t>
            </a:r>
          </a:p>
        </p:txBody>
      </p:sp>
      <p:graphicFrame>
        <p:nvGraphicFramePr>
          <p:cNvPr id="64517" name="Object 5"/>
          <p:cNvGraphicFramePr>
            <a:graphicFrameLocks noChangeAspect="1"/>
          </p:cNvGraphicFramePr>
          <p:nvPr/>
        </p:nvGraphicFramePr>
        <p:xfrm>
          <a:off x="228600" y="1295400"/>
          <a:ext cx="8686800" cy="5359400"/>
        </p:xfrm>
        <a:graphic>
          <a:graphicData uri="http://schemas.openxmlformats.org/presentationml/2006/ole">
            <mc:AlternateContent xmlns:mc="http://schemas.openxmlformats.org/markup-compatibility/2006">
              <mc:Choice xmlns:v="urn:schemas-microsoft-com:vml" Requires="v">
                <p:oleObj spid="_x0000_s1022031" name="VISIO" r:id="rId4" imgW="10091880" imgH="6225480" progId="">
                  <p:embed/>
                </p:oleObj>
              </mc:Choice>
              <mc:Fallback>
                <p:oleObj name="VISIO" r:id="rId4" imgW="10091880" imgH="62254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95400"/>
                        <a:ext cx="86868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5"/>
          <p:cNvSpPr txBox="1">
            <a:spLocks noChangeArrowheads="1"/>
          </p:cNvSpPr>
          <p:nvPr/>
        </p:nvSpPr>
        <p:spPr bwMode="auto">
          <a:xfrm>
            <a:off x="899592" y="6344336"/>
            <a:ext cx="7765267" cy="397032"/>
          </a:xfrm>
          <a:prstGeom prst="rect">
            <a:avLst/>
          </a:prstGeom>
          <a:solidFill>
            <a:schemeClr val="bg1"/>
          </a:solidFill>
          <a:ln w="9525">
            <a:solidFill>
              <a:schemeClr val="tx1"/>
            </a:solidFill>
            <a:miter lim="800000"/>
            <a:headEnd/>
            <a:tailEnd/>
          </a:ln>
          <a:effectLst>
            <a:outerShdw dist="107763" dir="8100000" algn="ctr" rotWithShape="0">
              <a:schemeClr val="bg2">
                <a:alpha val="50000"/>
              </a:schemeClr>
            </a:outerShdw>
          </a:effectLst>
        </p:spPr>
        <p:txBody>
          <a:bodyPr wrap="none">
            <a:spAutoFit/>
          </a:bodyPr>
          <a:lstStyle/>
          <a:p>
            <a:pPr>
              <a:lnSpc>
                <a:spcPct val="110000"/>
              </a:lnSpc>
              <a:defRPr/>
            </a:pPr>
            <a:r>
              <a:rPr lang="en-US" sz="1800" dirty="0" smtClean="0">
                <a:latin typeface="Lucida Sans Unicode" pitchFamily="34" charset="0"/>
              </a:rPr>
              <a:t>What is changed? Functional Coupling or Implementation Coupling?</a:t>
            </a:r>
            <a:endParaRPr lang="nl-NL" sz="1800" dirty="0">
              <a:latin typeface="Lucida Sans Unicode" pitchFamily="34" charset="0"/>
            </a:endParaRPr>
          </a:p>
        </p:txBody>
      </p:sp>
    </p:spTree>
    <p:extLst>
      <p:ext uri="{BB962C8B-B14F-4D97-AF65-F5344CB8AC3E}">
        <p14:creationId xmlns:p14="http://schemas.microsoft.com/office/powerpoint/2010/main" val="13981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en-US"/>
              <a:t>Cohesion</a:t>
            </a:r>
            <a:endParaRPr lang="en-GB"/>
          </a:p>
        </p:txBody>
      </p:sp>
      <p:sp>
        <p:nvSpPr>
          <p:cNvPr id="25" name="Slide Number Placeholder 4"/>
          <p:cNvSpPr>
            <a:spLocks noGrp="1"/>
          </p:cNvSpPr>
          <p:nvPr>
            <p:ph type="sldNum" sz="quarter" idx="10"/>
          </p:nvPr>
        </p:nvSpPr>
        <p:spPr>
          <a:xfrm>
            <a:off x="6518305" y="5884847"/>
            <a:ext cx="2133600" cy="457200"/>
          </a:xfrm>
        </p:spPr>
        <p:txBody>
          <a:bodyPr/>
          <a:lstStyle/>
          <a:p>
            <a:fld id="{FF569762-C5B6-4E36-8A68-E04854A99157}" type="slidenum">
              <a:rPr lang="en-GB"/>
              <a:pPr/>
              <a:t>32</a:t>
            </a:fld>
            <a:endParaRPr lang="en-GB"/>
          </a:p>
        </p:txBody>
      </p:sp>
      <p:sp>
        <p:nvSpPr>
          <p:cNvPr id="838659" name="Text Box 3"/>
          <p:cNvSpPr txBox="1">
            <a:spLocks noChangeArrowheads="1"/>
          </p:cNvSpPr>
          <p:nvPr/>
        </p:nvSpPr>
        <p:spPr bwMode="auto">
          <a:xfrm>
            <a:off x="519143" y="1214422"/>
            <a:ext cx="7771679" cy="954107"/>
          </a:xfrm>
          <a:prstGeom prst="rect">
            <a:avLst/>
          </a:prstGeom>
          <a:noFill/>
          <a:ln w="9525">
            <a:noFill/>
            <a:miter lim="800000"/>
            <a:headEnd/>
            <a:tailEnd/>
          </a:ln>
          <a:effectLst/>
        </p:spPr>
        <p:txBody>
          <a:bodyPr wrap="none">
            <a:spAutoFit/>
          </a:bodyPr>
          <a:lstStyle/>
          <a:p>
            <a:r>
              <a:rPr lang="en-US" sz="2800" dirty="0">
                <a:latin typeface="Lucida Sans Unicode" pitchFamily="34" charset="0"/>
              </a:rPr>
              <a:t>Cohesion is concerned with </a:t>
            </a:r>
            <a:r>
              <a:rPr lang="en-US" sz="2800" dirty="0" smtClean="0">
                <a:latin typeface="Lucida Sans Unicode" pitchFamily="34" charset="0"/>
              </a:rPr>
              <a:t>the relatedness</a:t>
            </a:r>
            <a:endParaRPr lang="en-US" sz="2800" dirty="0">
              <a:latin typeface="Lucida Sans Unicode" pitchFamily="34" charset="0"/>
            </a:endParaRPr>
          </a:p>
          <a:p>
            <a:r>
              <a:rPr lang="en-US" sz="2800" dirty="0">
                <a:latin typeface="Lucida Sans Unicode" pitchFamily="34" charset="0"/>
              </a:rPr>
              <a:t>within a module</a:t>
            </a:r>
          </a:p>
        </p:txBody>
      </p:sp>
      <p:sp>
        <p:nvSpPr>
          <p:cNvPr id="838660" name="Text Box 4"/>
          <p:cNvSpPr txBox="1">
            <a:spLocks noChangeArrowheads="1"/>
          </p:cNvSpPr>
          <p:nvPr/>
        </p:nvSpPr>
        <p:spPr bwMode="auto">
          <a:xfrm>
            <a:off x="428596" y="4643446"/>
            <a:ext cx="8410575" cy="1373187"/>
          </a:xfrm>
          <a:prstGeom prst="rect">
            <a:avLst/>
          </a:prstGeom>
          <a:noFill/>
          <a:ln w="9525">
            <a:noFill/>
            <a:miter lim="800000"/>
            <a:headEnd/>
            <a:tailEnd/>
          </a:ln>
          <a:effectLst/>
        </p:spPr>
        <p:txBody>
          <a:bodyPr wrap="none">
            <a:spAutoFit/>
          </a:bodyPr>
          <a:lstStyle/>
          <a:p>
            <a:r>
              <a:rPr lang="en-US" sz="2800" dirty="0">
                <a:latin typeface="Lucida Sans Unicode" pitchFamily="34" charset="0"/>
              </a:rPr>
              <a:t>Heuristic:    </a:t>
            </a:r>
          </a:p>
          <a:p>
            <a:r>
              <a:rPr lang="en-US" sz="2800" dirty="0">
                <a:latin typeface="Lucida Sans Unicode" pitchFamily="34" charset="0"/>
              </a:rPr>
              <a:t>	Keep things together that belong together</a:t>
            </a:r>
            <a:endParaRPr lang="en-GB" sz="2800" dirty="0">
              <a:latin typeface="Lucida Sans Unicode" pitchFamily="34" charset="0"/>
            </a:endParaRPr>
          </a:p>
          <a:p>
            <a:r>
              <a:rPr lang="en-US" sz="2800" dirty="0">
                <a:latin typeface="Lucida Sans Unicode" pitchFamily="34" charset="0"/>
              </a:rPr>
              <a:t>	High cohesion within a module is good</a:t>
            </a:r>
            <a:endParaRPr lang="en-GB" sz="2800" dirty="0">
              <a:latin typeface="Lucida Sans Unicode" pitchFamily="34" charset="0"/>
            </a:endParaRPr>
          </a:p>
        </p:txBody>
      </p:sp>
      <p:sp>
        <p:nvSpPr>
          <p:cNvPr id="838661" name="Rectangle 5"/>
          <p:cNvSpPr>
            <a:spLocks noChangeArrowheads="1"/>
          </p:cNvSpPr>
          <p:nvPr/>
        </p:nvSpPr>
        <p:spPr bwMode="auto">
          <a:xfrm>
            <a:off x="4786343" y="2532047"/>
            <a:ext cx="2224087" cy="1404938"/>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grpSp>
        <p:nvGrpSpPr>
          <p:cNvPr id="838662" name="Group 6"/>
          <p:cNvGrpSpPr>
            <a:grpSpLocks/>
          </p:cNvGrpSpPr>
          <p:nvPr/>
        </p:nvGrpSpPr>
        <p:grpSpPr bwMode="auto">
          <a:xfrm>
            <a:off x="5727730" y="2635235"/>
            <a:ext cx="461963" cy="1101725"/>
            <a:chOff x="3815" y="1980"/>
            <a:chExt cx="291" cy="694"/>
          </a:xfrm>
        </p:grpSpPr>
        <p:sp>
          <p:nvSpPr>
            <p:cNvPr id="838663" name="Rectangle 7"/>
            <p:cNvSpPr>
              <a:spLocks noChangeArrowheads="1"/>
            </p:cNvSpPr>
            <p:nvPr/>
          </p:nvSpPr>
          <p:spPr bwMode="auto">
            <a:xfrm>
              <a:off x="3815" y="1980"/>
              <a:ext cx="291" cy="259"/>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64" name="Rectangle 8"/>
            <p:cNvSpPr>
              <a:spLocks noChangeArrowheads="1"/>
            </p:cNvSpPr>
            <p:nvPr/>
          </p:nvSpPr>
          <p:spPr bwMode="auto">
            <a:xfrm>
              <a:off x="3815" y="2415"/>
              <a:ext cx="291" cy="259"/>
            </a:xfrm>
            <a:prstGeom prst="rect">
              <a:avLst/>
            </a:prstGeom>
            <a:solidFill>
              <a:srgbClr val="EAEAEA"/>
            </a:solidFill>
            <a:ln w="28575">
              <a:solidFill>
                <a:schemeClr val="tx1"/>
              </a:solidFill>
              <a:miter lim="800000"/>
              <a:headEnd/>
              <a:tailEnd/>
            </a:ln>
            <a:effectLst/>
          </p:spPr>
          <p:txBody>
            <a:bodyPr wrap="none" anchor="ctr"/>
            <a:lstStyle/>
            <a:p>
              <a:endParaRPr lang="en-GB"/>
            </a:p>
          </p:txBody>
        </p:sp>
        <p:cxnSp>
          <p:nvCxnSpPr>
            <p:cNvPr id="838665" name="AutoShape 9"/>
            <p:cNvCxnSpPr>
              <a:cxnSpLocks noChangeShapeType="1"/>
              <a:stCxn id="838663" idx="2"/>
              <a:endCxn id="838664" idx="0"/>
            </p:cNvCxnSpPr>
            <p:nvPr/>
          </p:nvCxnSpPr>
          <p:spPr bwMode="auto">
            <a:xfrm>
              <a:off x="3961" y="2248"/>
              <a:ext cx="0" cy="158"/>
            </a:xfrm>
            <a:prstGeom prst="straightConnector1">
              <a:avLst/>
            </a:prstGeom>
            <a:noFill/>
            <a:ln w="28575">
              <a:solidFill>
                <a:schemeClr val="tx1"/>
              </a:solidFill>
              <a:round/>
              <a:headEnd/>
              <a:tailEnd type="triangle" w="med" len="med"/>
            </a:ln>
            <a:effectLst/>
          </p:spPr>
        </p:cxnSp>
      </p:grpSp>
      <p:sp>
        <p:nvSpPr>
          <p:cNvPr id="838666" name="Rectangle 10"/>
          <p:cNvSpPr>
            <a:spLocks noChangeArrowheads="1"/>
          </p:cNvSpPr>
          <p:nvPr/>
        </p:nvSpPr>
        <p:spPr bwMode="auto">
          <a:xfrm>
            <a:off x="5057805" y="2649522"/>
            <a:ext cx="461963" cy="411163"/>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67" name="Rectangle 11"/>
          <p:cNvSpPr>
            <a:spLocks noChangeArrowheads="1"/>
          </p:cNvSpPr>
          <p:nvPr/>
        </p:nvSpPr>
        <p:spPr bwMode="auto">
          <a:xfrm>
            <a:off x="6396068" y="2635235"/>
            <a:ext cx="461962"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68" name="Rectangle 12"/>
          <p:cNvSpPr>
            <a:spLocks noChangeArrowheads="1"/>
          </p:cNvSpPr>
          <p:nvPr/>
        </p:nvSpPr>
        <p:spPr bwMode="auto">
          <a:xfrm>
            <a:off x="6362730" y="3336910"/>
            <a:ext cx="461963"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69" name="Rectangle 13"/>
          <p:cNvSpPr>
            <a:spLocks noChangeArrowheads="1"/>
          </p:cNvSpPr>
          <p:nvPr/>
        </p:nvSpPr>
        <p:spPr bwMode="auto">
          <a:xfrm>
            <a:off x="4999068" y="4102085"/>
            <a:ext cx="2114550" cy="457200"/>
          </a:xfrm>
          <a:prstGeom prst="rect">
            <a:avLst/>
          </a:prstGeom>
          <a:noFill/>
          <a:ln w="9525">
            <a:noFill/>
            <a:miter lim="800000"/>
            <a:headEnd/>
            <a:tailEnd/>
          </a:ln>
          <a:effectLst/>
        </p:spPr>
        <p:txBody>
          <a:bodyPr wrap="none">
            <a:spAutoFit/>
          </a:bodyPr>
          <a:lstStyle/>
          <a:p>
            <a:r>
              <a:rPr lang="en-US">
                <a:latin typeface="Lucida Sans Unicode" pitchFamily="34" charset="0"/>
              </a:rPr>
              <a:t>low cohesion</a:t>
            </a:r>
            <a:endParaRPr lang="en-GB">
              <a:latin typeface="Lucida Sans Unicode" pitchFamily="34" charset="0"/>
            </a:endParaRPr>
          </a:p>
        </p:txBody>
      </p:sp>
      <p:sp>
        <p:nvSpPr>
          <p:cNvPr id="838670" name="Rectangle 14"/>
          <p:cNvSpPr>
            <a:spLocks noChangeArrowheads="1"/>
          </p:cNvSpPr>
          <p:nvPr/>
        </p:nvSpPr>
        <p:spPr bwMode="auto">
          <a:xfrm>
            <a:off x="1870105" y="2546335"/>
            <a:ext cx="2236788" cy="1338262"/>
          </a:xfrm>
          <a:prstGeom prst="rect">
            <a:avLst/>
          </a:prstGeom>
          <a:solidFill>
            <a:srgbClr val="99CCFF"/>
          </a:solidFill>
          <a:ln w="28575">
            <a:solidFill>
              <a:schemeClr val="tx1"/>
            </a:solidFill>
            <a:miter lim="800000"/>
            <a:headEnd/>
            <a:tailEnd/>
          </a:ln>
          <a:effectLst>
            <a:outerShdw dist="107763" dir="2700000" algn="ctr" rotWithShape="0">
              <a:schemeClr val="bg2"/>
            </a:outerShdw>
          </a:effectLst>
        </p:spPr>
        <p:txBody>
          <a:bodyPr wrap="none" anchor="ctr"/>
          <a:lstStyle/>
          <a:p>
            <a:endParaRPr lang="en-GB"/>
          </a:p>
        </p:txBody>
      </p:sp>
      <p:sp>
        <p:nvSpPr>
          <p:cNvPr id="838671" name="Rectangle 15"/>
          <p:cNvSpPr>
            <a:spLocks noChangeArrowheads="1"/>
          </p:cNvSpPr>
          <p:nvPr/>
        </p:nvSpPr>
        <p:spPr bwMode="auto">
          <a:xfrm>
            <a:off x="2019330" y="2663810"/>
            <a:ext cx="461963"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72" name="Rectangle 16"/>
          <p:cNvSpPr>
            <a:spLocks noChangeArrowheads="1"/>
          </p:cNvSpPr>
          <p:nvPr/>
        </p:nvSpPr>
        <p:spPr bwMode="auto">
          <a:xfrm>
            <a:off x="2763868" y="2663810"/>
            <a:ext cx="461962"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73" name="Rectangle 17"/>
          <p:cNvSpPr>
            <a:spLocks noChangeArrowheads="1"/>
          </p:cNvSpPr>
          <p:nvPr/>
        </p:nvSpPr>
        <p:spPr bwMode="auto">
          <a:xfrm>
            <a:off x="3522693" y="2663810"/>
            <a:ext cx="461962"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sp>
        <p:nvSpPr>
          <p:cNvPr id="838674" name="Rectangle 18"/>
          <p:cNvSpPr>
            <a:spLocks noChangeArrowheads="1"/>
          </p:cNvSpPr>
          <p:nvPr/>
        </p:nvSpPr>
        <p:spPr bwMode="auto">
          <a:xfrm>
            <a:off x="2765455" y="3349610"/>
            <a:ext cx="461963" cy="411162"/>
          </a:xfrm>
          <a:prstGeom prst="rect">
            <a:avLst/>
          </a:prstGeom>
          <a:solidFill>
            <a:srgbClr val="EAEAEA"/>
          </a:solidFill>
          <a:ln w="28575">
            <a:solidFill>
              <a:schemeClr val="tx1"/>
            </a:solidFill>
            <a:miter lim="800000"/>
            <a:headEnd/>
            <a:tailEnd/>
          </a:ln>
          <a:effectLst/>
        </p:spPr>
        <p:txBody>
          <a:bodyPr wrap="none" anchor="ctr"/>
          <a:lstStyle/>
          <a:p>
            <a:endParaRPr lang="en-GB"/>
          </a:p>
        </p:txBody>
      </p:sp>
      <p:cxnSp>
        <p:nvCxnSpPr>
          <p:cNvPr id="838675" name="AutoShape 19"/>
          <p:cNvCxnSpPr>
            <a:cxnSpLocks noChangeShapeType="1"/>
            <a:stCxn id="838671" idx="3"/>
            <a:endCxn id="838672" idx="1"/>
          </p:cNvCxnSpPr>
          <p:nvPr/>
        </p:nvCxnSpPr>
        <p:spPr bwMode="auto">
          <a:xfrm>
            <a:off x="2495580" y="2870185"/>
            <a:ext cx="254000" cy="0"/>
          </a:xfrm>
          <a:prstGeom prst="straightConnector1">
            <a:avLst/>
          </a:prstGeom>
          <a:noFill/>
          <a:ln w="28575">
            <a:solidFill>
              <a:schemeClr val="tx1"/>
            </a:solidFill>
            <a:round/>
            <a:headEnd/>
            <a:tailEnd type="triangle" w="med" len="med"/>
          </a:ln>
          <a:effectLst/>
        </p:spPr>
      </p:cxnSp>
      <p:cxnSp>
        <p:nvCxnSpPr>
          <p:cNvPr id="838676" name="AutoShape 20"/>
          <p:cNvCxnSpPr>
            <a:cxnSpLocks noChangeShapeType="1"/>
            <a:stCxn id="838672" idx="3"/>
            <a:endCxn id="838673" idx="1"/>
          </p:cNvCxnSpPr>
          <p:nvPr/>
        </p:nvCxnSpPr>
        <p:spPr bwMode="auto">
          <a:xfrm>
            <a:off x="3240118" y="2870185"/>
            <a:ext cx="268287" cy="0"/>
          </a:xfrm>
          <a:prstGeom prst="straightConnector1">
            <a:avLst/>
          </a:prstGeom>
          <a:noFill/>
          <a:ln w="28575">
            <a:solidFill>
              <a:schemeClr val="tx1"/>
            </a:solidFill>
            <a:round/>
            <a:headEnd type="triangle" w="med" len="med"/>
            <a:tailEnd/>
          </a:ln>
          <a:effectLst/>
        </p:spPr>
      </p:cxnSp>
      <p:cxnSp>
        <p:nvCxnSpPr>
          <p:cNvPr id="838677" name="AutoShape 21"/>
          <p:cNvCxnSpPr>
            <a:cxnSpLocks noChangeShapeType="1"/>
            <a:stCxn id="838672" idx="2"/>
            <a:endCxn id="838674" idx="0"/>
          </p:cNvCxnSpPr>
          <p:nvPr/>
        </p:nvCxnSpPr>
        <p:spPr bwMode="auto">
          <a:xfrm>
            <a:off x="2995643" y="3089260"/>
            <a:ext cx="1587" cy="246062"/>
          </a:xfrm>
          <a:prstGeom prst="straightConnector1">
            <a:avLst/>
          </a:prstGeom>
          <a:noFill/>
          <a:ln w="28575">
            <a:solidFill>
              <a:schemeClr val="tx1"/>
            </a:solidFill>
            <a:round/>
            <a:headEnd/>
            <a:tailEnd type="triangle" w="med" len="med"/>
          </a:ln>
          <a:effectLst/>
        </p:spPr>
      </p:cxnSp>
      <p:sp>
        <p:nvSpPr>
          <p:cNvPr id="838678" name="Rectangle 22"/>
          <p:cNvSpPr>
            <a:spLocks noChangeArrowheads="1"/>
          </p:cNvSpPr>
          <p:nvPr/>
        </p:nvSpPr>
        <p:spPr bwMode="auto">
          <a:xfrm>
            <a:off x="2047905" y="4156060"/>
            <a:ext cx="2260600" cy="457200"/>
          </a:xfrm>
          <a:prstGeom prst="rect">
            <a:avLst/>
          </a:prstGeom>
          <a:noFill/>
          <a:ln w="9525">
            <a:noFill/>
            <a:miter lim="800000"/>
            <a:headEnd/>
            <a:tailEnd/>
          </a:ln>
          <a:effectLst/>
        </p:spPr>
        <p:txBody>
          <a:bodyPr wrap="none">
            <a:spAutoFit/>
          </a:bodyPr>
          <a:lstStyle/>
          <a:p>
            <a:r>
              <a:rPr lang="en-US">
                <a:latin typeface="Lucida Sans Unicode" pitchFamily="34" charset="0"/>
              </a:rPr>
              <a:t>high cohesion</a:t>
            </a:r>
            <a:endParaRPr lang="en-GB">
              <a:latin typeface="Lucida Sans Unicode" pitchFamily="34" charset="0"/>
            </a:endParaRPr>
          </a:p>
        </p:txBody>
      </p:sp>
    </p:spTree>
    <p:extLst>
      <p:ext uri="{BB962C8B-B14F-4D97-AF65-F5344CB8AC3E}">
        <p14:creationId xmlns:p14="http://schemas.microsoft.com/office/powerpoint/2010/main" val="413907052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Principles</a:t>
            </a:r>
            <a:endParaRPr lang="en-GB" dirty="0"/>
          </a:p>
        </p:txBody>
      </p:sp>
      <p:sp>
        <p:nvSpPr>
          <p:cNvPr id="5" name="Content Placeholder 4"/>
          <p:cNvSpPr>
            <a:spLocks noGrp="1"/>
          </p:cNvSpPr>
          <p:nvPr>
            <p:ph idx="1"/>
          </p:nvPr>
        </p:nvSpPr>
        <p:spPr/>
        <p:txBody>
          <a:bodyPr/>
          <a:lstStyle/>
          <a:p>
            <a:r>
              <a:rPr lang="en-US" dirty="0" smtClean="0"/>
              <a:t>Keep things that belong together at a single place</a:t>
            </a:r>
          </a:p>
          <a:p>
            <a:pPr>
              <a:buNone/>
            </a:pPr>
            <a:endParaRPr lang="en-US" dirty="0" smtClean="0"/>
          </a:p>
          <a:p>
            <a:pPr>
              <a:buNone/>
            </a:pPr>
            <a:r>
              <a:rPr lang="en-US" dirty="0" smtClean="0"/>
              <a:t>	e.g. in OO:	data and </a:t>
            </a:r>
          </a:p>
          <a:p>
            <a:pPr>
              <a:buNone/>
            </a:pPr>
            <a:r>
              <a:rPr lang="en-US" dirty="0" smtClean="0"/>
              <a:t>				the operations on that data</a:t>
            </a:r>
          </a:p>
          <a:p>
            <a:pPr>
              <a:buNone/>
            </a:pPr>
            <a:endParaRPr lang="en-US" dirty="0" smtClean="0"/>
          </a:p>
          <a:p>
            <a:r>
              <a:rPr lang="en-US" dirty="0" smtClean="0"/>
              <a:t>Don’t replicate</a:t>
            </a:r>
          </a:p>
          <a:p>
            <a:pPr marL="457200" lvl="1" indent="0">
              <a:buNone/>
            </a:pPr>
            <a:r>
              <a:rPr lang="en-US" dirty="0" smtClean="0"/>
              <a:t>  functionality, storage of data</a:t>
            </a:r>
          </a:p>
        </p:txBody>
      </p:sp>
      <p:sp>
        <p:nvSpPr>
          <p:cNvPr id="2" name="Slide Number Placeholder 1"/>
          <p:cNvSpPr>
            <a:spLocks noGrp="1"/>
          </p:cNvSpPr>
          <p:nvPr>
            <p:ph type="sldNum" sz="quarter" idx="10"/>
          </p:nvPr>
        </p:nvSpPr>
        <p:spPr/>
        <p:txBody>
          <a:bodyPr/>
          <a:lstStyle/>
          <a:p>
            <a:fld id="{1062E1C1-F333-4CEC-86E1-87EB36840A24}" type="slidenum">
              <a:rPr lang="en-US" smtClean="0"/>
              <a:pPr/>
              <a:t>33</a:t>
            </a:fld>
            <a:endParaRPr lang="en-US"/>
          </a:p>
        </p:txBody>
      </p:sp>
      <p:sp>
        <p:nvSpPr>
          <p:cNvPr id="3" name="Footer Placeholder 2"/>
          <p:cNvSpPr>
            <a:spLocks noGrp="1"/>
          </p:cNvSpPr>
          <p:nvPr>
            <p:ph type="ftr" sz="quarter" idx="11"/>
          </p:nvPr>
        </p:nvSpPr>
        <p:spPr/>
        <p:txBody>
          <a:bodyPr/>
          <a:lstStyle/>
          <a:p>
            <a:r>
              <a:rPr lang="en-US" dirty="0" smtClean="0"/>
              <a:t>MRV </a:t>
            </a:r>
            <a:r>
              <a:rPr lang="en-US" dirty="0" err="1" smtClean="0"/>
              <a:t>Chaudron</a:t>
            </a:r>
            <a:endParaRPr lang="en-US" dirty="0" smtClean="0"/>
          </a:p>
          <a:p>
            <a:r>
              <a:rPr lang="en-US" dirty="0" smtClean="0"/>
              <a:t>Sheet </a:t>
            </a:r>
            <a:fld id="{54F55826-2444-46BD-9B15-FBE46B7C1BAB}" type="slidenum">
              <a:rPr lang="en-US" smtClean="0"/>
              <a:pPr/>
              <a:t>33</a:t>
            </a:fld>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t>
            </a:r>
            <a:r>
              <a:rPr lang="en-GB" dirty="0"/>
              <a:t>Common Reuse </a:t>
            </a:r>
            <a:r>
              <a:rPr lang="en-GB" dirty="0" smtClean="0"/>
              <a:t>Principle</a:t>
            </a:r>
            <a:endParaRPr lang="en-GB" dirty="0"/>
          </a:p>
        </p:txBody>
      </p:sp>
      <p:sp>
        <p:nvSpPr>
          <p:cNvPr id="3" name="Content Placeholder 2"/>
          <p:cNvSpPr>
            <a:spLocks noGrp="1"/>
          </p:cNvSpPr>
          <p:nvPr>
            <p:ph idx="1"/>
          </p:nvPr>
        </p:nvSpPr>
        <p:spPr/>
        <p:txBody>
          <a:bodyPr/>
          <a:lstStyle/>
          <a:p>
            <a:r>
              <a:rPr lang="en-GB" dirty="0" smtClean="0"/>
              <a:t>Classes that </a:t>
            </a:r>
            <a:r>
              <a:rPr lang="en-GB" dirty="0"/>
              <a:t>are used together are </a:t>
            </a:r>
            <a:r>
              <a:rPr lang="en-GB" dirty="0" smtClean="0"/>
              <a:t>packaged together</a:t>
            </a:r>
          </a:p>
          <a:p>
            <a:pPr marL="0" indent="0">
              <a:buNone/>
            </a:pPr>
            <a:endParaRPr lang="en-GB" dirty="0"/>
          </a:p>
          <a:p>
            <a:r>
              <a:rPr lang="en-GB" dirty="0"/>
              <a:t>If you use one class of a package,</a:t>
            </a:r>
          </a:p>
          <a:p>
            <a:pPr marL="0" indent="0">
              <a:buNone/>
            </a:pPr>
            <a:r>
              <a:rPr lang="en-GB" dirty="0" smtClean="0"/>
              <a:t>   you </a:t>
            </a:r>
            <a:r>
              <a:rPr lang="en-GB" dirty="0"/>
              <a:t>will use all its other classes too.</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34</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34</a:t>
            </a:fld>
            <a:endParaRPr lang="en-US"/>
          </a:p>
        </p:txBody>
      </p:sp>
    </p:spTree>
    <p:extLst>
      <p:ext uri="{BB962C8B-B14F-4D97-AF65-F5344CB8AC3E}">
        <p14:creationId xmlns:p14="http://schemas.microsoft.com/office/powerpoint/2010/main" val="11330801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Common </a:t>
            </a:r>
            <a:r>
              <a:rPr lang="en-GB" dirty="0"/>
              <a:t>Closure Principle</a:t>
            </a:r>
            <a:endParaRPr lang="en-GB" dirty="0"/>
          </a:p>
        </p:txBody>
      </p:sp>
      <p:sp>
        <p:nvSpPr>
          <p:cNvPr id="3" name="Content Placeholder 2"/>
          <p:cNvSpPr>
            <a:spLocks noGrp="1"/>
          </p:cNvSpPr>
          <p:nvPr>
            <p:ph idx="1"/>
          </p:nvPr>
        </p:nvSpPr>
        <p:spPr/>
        <p:txBody>
          <a:bodyPr/>
          <a:lstStyle/>
          <a:p>
            <a:r>
              <a:rPr lang="en-GB" dirty="0"/>
              <a:t>Classes that change together are packaged together</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35</a:t>
            </a:fld>
            <a:endParaRPr lang="en-US"/>
          </a:p>
        </p:txBody>
      </p:sp>
    </p:spTree>
    <p:extLst>
      <p:ext uri="{BB962C8B-B14F-4D97-AF65-F5344CB8AC3E}">
        <p14:creationId xmlns:p14="http://schemas.microsoft.com/office/powerpoint/2010/main" val="11949233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Footer Placeholder 4"/>
          <p:cNvSpPr>
            <a:spLocks noGrp="1"/>
          </p:cNvSpPr>
          <p:nvPr>
            <p:ph type="ftr" sz="quarter" idx="11"/>
          </p:nvPr>
        </p:nvSpPr>
        <p:spPr>
          <a:xfrm>
            <a:off x="611560" y="6292106"/>
            <a:ext cx="7380287" cy="449262"/>
          </a:xfrm>
        </p:spPr>
        <p:txBody>
          <a:bodyPr/>
          <a:lstStyle/>
          <a:p>
            <a:r>
              <a:rPr lang="en-US" dirty="0"/>
              <a:t>MRV </a:t>
            </a:r>
            <a:r>
              <a:rPr lang="en-US" dirty="0" err="1"/>
              <a:t>Chaudron</a:t>
            </a:r>
            <a:endParaRPr lang="en-US" dirty="0"/>
          </a:p>
          <a:p>
            <a:r>
              <a:rPr lang="en-US" sz="1000" i="1" dirty="0"/>
              <a:t>Sheet </a:t>
            </a:r>
            <a:fld id="{3F4112E8-69C0-498A-B3D6-7BB6B5A319C5}" type="slidenum">
              <a:rPr lang="en-US" sz="1000" i="1"/>
              <a:pPr/>
              <a:t>36</a:t>
            </a:fld>
            <a:endParaRPr lang="en-US" sz="1000" i="1" dirty="0"/>
          </a:p>
        </p:txBody>
      </p:sp>
      <p:sp>
        <p:nvSpPr>
          <p:cNvPr id="1120258" name="Rectangle 2"/>
          <p:cNvSpPr>
            <a:spLocks noGrp="1" noChangeArrowheads="1"/>
          </p:cNvSpPr>
          <p:nvPr>
            <p:ph type="title"/>
          </p:nvPr>
        </p:nvSpPr>
        <p:spPr>
          <a:xfrm>
            <a:off x="323528" y="404664"/>
            <a:ext cx="8568952" cy="1800200"/>
          </a:xfrm>
        </p:spPr>
        <p:txBody>
          <a:bodyPr/>
          <a:lstStyle/>
          <a:p>
            <a:pPr algn="ctr"/>
            <a:r>
              <a:rPr lang="en-US" sz="4000" b="1" dirty="0" smtClean="0"/>
              <a:t>Example Design Case</a:t>
            </a:r>
            <a:r>
              <a:rPr lang="en-US" sz="4000" b="1" dirty="0"/>
              <a:t>: </a:t>
            </a:r>
            <a:r>
              <a:rPr lang="en-US" sz="4000" b="1" dirty="0" smtClean="0"/>
              <a:t/>
            </a:r>
            <a:br>
              <a:rPr lang="en-US" sz="4000" b="1" dirty="0" smtClean="0"/>
            </a:br>
            <a:r>
              <a:rPr lang="en-US" sz="4000" b="1" dirty="0" smtClean="0"/>
              <a:t>Web Shop</a:t>
            </a:r>
            <a:endParaRPr lang="en-US" sz="4000" dirty="0"/>
          </a:p>
        </p:txBody>
      </p:sp>
    </p:spTree>
    <p:extLst>
      <p:ext uri="{BB962C8B-B14F-4D97-AF65-F5344CB8AC3E}">
        <p14:creationId xmlns:p14="http://schemas.microsoft.com/office/powerpoint/2010/main" val="36572870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Footer Placeholder 4"/>
          <p:cNvSpPr>
            <a:spLocks noGrp="1"/>
          </p:cNvSpPr>
          <p:nvPr>
            <p:ph type="ftr" sz="quarter" idx="11"/>
          </p:nvPr>
        </p:nvSpPr>
        <p:spPr>
          <a:xfrm>
            <a:off x="611560" y="6292106"/>
            <a:ext cx="7380287" cy="449262"/>
          </a:xfrm>
        </p:spPr>
        <p:txBody>
          <a:bodyPr/>
          <a:lstStyle/>
          <a:p>
            <a:r>
              <a:rPr lang="en-US" dirty="0"/>
              <a:t>MRV </a:t>
            </a:r>
            <a:r>
              <a:rPr lang="en-US" dirty="0" err="1"/>
              <a:t>Chaudron</a:t>
            </a:r>
            <a:endParaRPr lang="en-US" dirty="0"/>
          </a:p>
          <a:p>
            <a:r>
              <a:rPr lang="en-US" sz="1000" i="1" dirty="0"/>
              <a:t>Sheet </a:t>
            </a:r>
            <a:fld id="{3F4112E8-69C0-498A-B3D6-7BB6B5A319C5}" type="slidenum">
              <a:rPr lang="en-US" sz="1000" i="1"/>
              <a:pPr/>
              <a:t>37</a:t>
            </a:fld>
            <a:endParaRPr lang="en-US" sz="1000" i="1" dirty="0"/>
          </a:p>
        </p:txBody>
      </p:sp>
      <p:sp>
        <p:nvSpPr>
          <p:cNvPr id="1120258" name="Rectangle 2"/>
          <p:cNvSpPr>
            <a:spLocks noGrp="1" noChangeArrowheads="1"/>
          </p:cNvSpPr>
          <p:nvPr>
            <p:ph type="title"/>
          </p:nvPr>
        </p:nvSpPr>
        <p:spPr>
          <a:xfrm>
            <a:off x="323528" y="404664"/>
            <a:ext cx="8568952" cy="679450"/>
          </a:xfrm>
        </p:spPr>
        <p:txBody>
          <a:bodyPr/>
          <a:lstStyle/>
          <a:p>
            <a:r>
              <a:rPr lang="en-US" sz="4000" b="1" dirty="0" smtClean="0"/>
              <a:t>Example Design Case</a:t>
            </a:r>
            <a:r>
              <a:rPr lang="en-US" sz="4000" b="1" dirty="0"/>
              <a:t>: Web </a:t>
            </a:r>
            <a:r>
              <a:rPr lang="en-US" sz="4000" b="1" dirty="0" smtClean="0"/>
              <a:t>Shop</a:t>
            </a:r>
            <a:endParaRPr lang="en-US" sz="4000" dirty="0"/>
          </a:p>
        </p:txBody>
      </p:sp>
      <p:grpSp>
        <p:nvGrpSpPr>
          <p:cNvPr id="1120259" name="Group 3"/>
          <p:cNvGrpSpPr>
            <a:grpSpLocks/>
          </p:cNvGrpSpPr>
          <p:nvPr/>
        </p:nvGrpSpPr>
        <p:grpSpPr bwMode="auto">
          <a:xfrm>
            <a:off x="392113" y="2798341"/>
            <a:ext cx="722312" cy="914400"/>
            <a:chOff x="480" y="1296"/>
            <a:chExt cx="720" cy="912"/>
          </a:xfrm>
        </p:grpSpPr>
        <p:sp>
          <p:nvSpPr>
            <p:cNvPr id="1120260" name="Rectangle 4"/>
            <p:cNvSpPr>
              <a:spLocks noChangeArrowheads="1"/>
            </p:cNvSpPr>
            <p:nvPr/>
          </p:nvSpPr>
          <p:spPr bwMode="auto">
            <a:xfrm>
              <a:off x="816" y="1488"/>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61" name="Rectangle 5"/>
            <p:cNvSpPr>
              <a:spLocks noChangeArrowheads="1"/>
            </p:cNvSpPr>
            <p:nvPr/>
          </p:nvSpPr>
          <p:spPr bwMode="auto">
            <a:xfrm rot="2700000">
              <a:off x="672"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62" name="Rectangle 6"/>
            <p:cNvSpPr>
              <a:spLocks noChangeArrowheads="1"/>
            </p:cNvSpPr>
            <p:nvPr/>
          </p:nvSpPr>
          <p:spPr bwMode="auto">
            <a:xfrm rot="18900000" flipH="1">
              <a:off x="960"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63" name="Rectangle 7"/>
            <p:cNvSpPr>
              <a:spLocks noChangeArrowheads="1"/>
            </p:cNvSpPr>
            <p:nvPr/>
          </p:nvSpPr>
          <p:spPr bwMode="auto">
            <a:xfrm rot="5400000">
              <a:off x="816" y="1392"/>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64" name="Oval 8"/>
            <p:cNvSpPr>
              <a:spLocks noChangeArrowheads="1"/>
            </p:cNvSpPr>
            <p:nvPr/>
          </p:nvSpPr>
          <p:spPr bwMode="auto">
            <a:xfrm>
              <a:off x="720" y="1296"/>
              <a:ext cx="240" cy="240"/>
            </a:xfrm>
            <a:prstGeom prst="ellipse">
              <a:avLst/>
            </a:prstGeom>
            <a:solidFill>
              <a:schemeClr val="tx1"/>
            </a:solidFill>
            <a:ln w="9525">
              <a:solidFill>
                <a:srgbClr val="000000"/>
              </a:solidFill>
              <a:round/>
              <a:headEnd/>
              <a:tailEnd/>
            </a:ln>
            <a:effectLst/>
          </p:spPr>
          <p:txBody>
            <a:bodyPr wrap="none" anchor="ctr"/>
            <a:lstStyle/>
            <a:p>
              <a:endParaRPr lang="en-GB"/>
            </a:p>
          </p:txBody>
        </p:sp>
      </p:grpSp>
      <p:sp>
        <p:nvSpPr>
          <p:cNvPr id="1120265" name="Text Box 9"/>
          <p:cNvSpPr txBox="1">
            <a:spLocks noChangeArrowheads="1"/>
          </p:cNvSpPr>
          <p:nvPr/>
        </p:nvSpPr>
        <p:spPr bwMode="auto">
          <a:xfrm>
            <a:off x="103188" y="3877841"/>
            <a:ext cx="1565275" cy="457200"/>
          </a:xfrm>
          <a:prstGeom prst="rect">
            <a:avLst/>
          </a:prstGeom>
          <a:noFill/>
          <a:ln w="9525">
            <a:noFill/>
            <a:miter lim="800000"/>
            <a:headEnd/>
            <a:tailEnd/>
          </a:ln>
          <a:effectLst/>
        </p:spPr>
        <p:txBody>
          <a:bodyPr wrap="none">
            <a:spAutoFit/>
          </a:bodyPr>
          <a:lstStyle/>
          <a:p>
            <a:pPr marL="342900" indent="-342900" algn="l"/>
            <a:r>
              <a:rPr lang="nl-NL" sz="2400">
                <a:latin typeface="Lucida Sans Unicode" pitchFamily="34" charset="0"/>
              </a:rPr>
              <a:t>customer</a:t>
            </a:r>
          </a:p>
        </p:txBody>
      </p:sp>
      <p:sp>
        <p:nvSpPr>
          <p:cNvPr id="1120266" name="Rectangle 10"/>
          <p:cNvSpPr>
            <a:spLocks noChangeArrowheads="1"/>
          </p:cNvSpPr>
          <p:nvPr/>
        </p:nvSpPr>
        <p:spPr bwMode="auto">
          <a:xfrm>
            <a:off x="1547813" y="1166391"/>
            <a:ext cx="5688012" cy="5113337"/>
          </a:xfrm>
          <a:prstGeom prst="rect">
            <a:avLst/>
          </a:prstGeom>
          <a:noFill/>
          <a:ln w="28575">
            <a:solidFill>
              <a:schemeClr val="tx1"/>
            </a:solidFill>
            <a:miter lim="800000"/>
            <a:headEnd/>
            <a:tailEnd/>
          </a:ln>
          <a:effectLst/>
        </p:spPr>
        <p:txBody>
          <a:bodyPr wrap="none" anchor="ctr"/>
          <a:lstStyle/>
          <a:p>
            <a:endParaRPr lang="en-GB"/>
          </a:p>
        </p:txBody>
      </p:sp>
      <p:grpSp>
        <p:nvGrpSpPr>
          <p:cNvPr id="1120267" name="Group 11"/>
          <p:cNvGrpSpPr>
            <a:grpSpLocks/>
          </p:cNvGrpSpPr>
          <p:nvPr/>
        </p:nvGrpSpPr>
        <p:grpSpPr bwMode="auto">
          <a:xfrm>
            <a:off x="7597775" y="2798341"/>
            <a:ext cx="722313" cy="914400"/>
            <a:chOff x="480" y="1296"/>
            <a:chExt cx="720" cy="912"/>
          </a:xfrm>
        </p:grpSpPr>
        <p:sp>
          <p:nvSpPr>
            <p:cNvPr id="1120268" name="Rectangle 12"/>
            <p:cNvSpPr>
              <a:spLocks noChangeArrowheads="1"/>
            </p:cNvSpPr>
            <p:nvPr/>
          </p:nvSpPr>
          <p:spPr bwMode="auto">
            <a:xfrm>
              <a:off x="816" y="1488"/>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69" name="Rectangle 13"/>
            <p:cNvSpPr>
              <a:spLocks noChangeArrowheads="1"/>
            </p:cNvSpPr>
            <p:nvPr/>
          </p:nvSpPr>
          <p:spPr bwMode="auto">
            <a:xfrm rot="2700000">
              <a:off x="672"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70" name="Rectangle 14"/>
            <p:cNvSpPr>
              <a:spLocks noChangeArrowheads="1"/>
            </p:cNvSpPr>
            <p:nvPr/>
          </p:nvSpPr>
          <p:spPr bwMode="auto">
            <a:xfrm rot="18900000" flipH="1">
              <a:off x="960"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71" name="Rectangle 15"/>
            <p:cNvSpPr>
              <a:spLocks noChangeArrowheads="1"/>
            </p:cNvSpPr>
            <p:nvPr/>
          </p:nvSpPr>
          <p:spPr bwMode="auto">
            <a:xfrm rot="5400000">
              <a:off x="816" y="1392"/>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20272" name="Oval 16"/>
            <p:cNvSpPr>
              <a:spLocks noChangeArrowheads="1"/>
            </p:cNvSpPr>
            <p:nvPr/>
          </p:nvSpPr>
          <p:spPr bwMode="auto">
            <a:xfrm>
              <a:off x="720" y="1296"/>
              <a:ext cx="240" cy="240"/>
            </a:xfrm>
            <a:prstGeom prst="ellipse">
              <a:avLst/>
            </a:prstGeom>
            <a:solidFill>
              <a:schemeClr val="tx1"/>
            </a:solidFill>
            <a:ln w="9525">
              <a:solidFill>
                <a:srgbClr val="000000"/>
              </a:solidFill>
              <a:round/>
              <a:headEnd/>
              <a:tailEnd/>
            </a:ln>
            <a:effectLst/>
          </p:spPr>
          <p:txBody>
            <a:bodyPr wrap="none" anchor="ctr"/>
            <a:lstStyle/>
            <a:p>
              <a:endParaRPr lang="en-GB"/>
            </a:p>
          </p:txBody>
        </p:sp>
      </p:grpSp>
      <p:sp>
        <p:nvSpPr>
          <p:cNvPr id="1120273" name="Text Box 17"/>
          <p:cNvSpPr txBox="1">
            <a:spLocks noChangeArrowheads="1"/>
          </p:cNvSpPr>
          <p:nvPr/>
        </p:nvSpPr>
        <p:spPr bwMode="auto">
          <a:xfrm>
            <a:off x="7308850" y="3877841"/>
            <a:ext cx="1911350" cy="457200"/>
          </a:xfrm>
          <a:prstGeom prst="rect">
            <a:avLst/>
          </a:prstGeom>
          <a:noFill/>
          <a:ln w="9525">
            <a:noFill/>
            <a:miter lim="800000"/>
            <a:headEnd/>
            <a:tailEnd/>
          </a:ln>
          <a:effectLst/>
        </p:spPr>
        <p:txBody>
          <a:bodyPr wrap="none">
            <a:spAutoFit/>
          </a:bodyPr>
          <a:lstStyle/>
          <a:p>
            <a:pPr marL="342900" indent="-342900" algn="l"/>
            <a:r>
              <a:rPr lang="nl-NL" sz="2400">
                <a:latin typeface="Lucida Sans Unicode" pitchFamily="34" charset="0"/>
              </a:rPr>
              <a:t>shop owner</a:t>
            </a:r>
          </a:p>
        </p:txBody>
      </p:sp>
      <p:grpSp>
        <p:nvGrpSpPr>
          <p:cNvPr id="1120274" name="Group 18"/>
          <p:cNvGrpSpPr>
            <a:grpSpLocks/>
          </p:cNvGrpSpPr>
          <p:nvPr/>
        </p:nvGrpSpPr>
        <p:grpSpPr bwMode="auto">
          <a:xfrm>
            <a:off x="1692275" y="1380703"/>
            <a:ext cx="1512888" cy="504825"/>
            <a:chOff x="1066" y="798"/>
            <a:chExt cx="953" cy="318"/>
          </a:xfrm>
        </p:grpSpPr>
        <p:sp>
          <p:nvSpPr>
            <p:cNvPr id="1120275" name="Oval 19"/>
            <p:cNvSpPr>
              <a:spLocks noChangeArrowheads="1"/>
            </p:cNvSpPr>
            <p:nvPr/>
          </p:nvSpPr>
          <p:spPr bwMode="auto">
            <a:xfrm>
              <a:off x="1066" y="798"/>
              <a:ext cx="953" cy="318"/>
            </a:xfrm>
            <a:prstGeom prst="ellipse">
              <a:avLst/>
            </a:prstGeom>
            <a:noFill/>
            <a:ln w="9525">
              <a:solidFill>
                <a:schemeClr val="tx1"/>
              </a:solidFill>
              <a:round/>
              <a:headEnd/>
              <a:tailEnd/>
            </a:ln>
            <a:effectLst/>
          </p:spPr>
          <p:txBody>
            <a:bodyPr wrap="none" anchor="ctr"/>
            <a:lstStyle/>
            <a:p>
              <a:endParaRPr lang="en-GB"/>
            </a:p>
          </p:txBody>
        </p:sp>
        <p:sp>
          <p:nvSpPr>
            <p:cNvPr id="1120276" name="Text Box 20"/>
            <p:cNvSpPr txBox="1">
              <a:spLocks noChangeArrowheads="1"/>
            </p:cNvSpPr>
            <p:nvPr/>
          </p:nvSpPr>
          <p:spPr bwMode="auto">
            <a:xfrm>
              <a:off x="1245" y="820"/>
              <a:ext cx="712"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register</a:t>
              </a:r>
            </a:p>
          </p:txBody>
        </p:sp>
      </p:grpSp>
      <p:grpSp>
        <p:nvGrpSpPr>
          <p:cNvPr id="1120277" name="Group 21"/>
          <p:cNvGrpSpPr>
            <a:grpSpLocks/>
          </p:cNvGrpSpPr>
          <p:nvPr/>
        </p:nvGrpSpPr>
        <p:grpSpPr bwMode="auto">
          <a:xfrm>
            <a:off x="2844800" y="2390353"/>
            <a:ext cx="1512888" cy="504825"/>
            <a:chOff x="1845" y="1624"/>
            <a:chExt cx="953" cy="318"/>
          </a:xfrm>
        </p:grpSpPr>
        <p:sp>
          <p:nvSpPr>
            <p:cNvPr id="1120278" name="Oval 22"/>
            <p:cNvSpPr>
              <a:spLocks noChangeArrowheads="1"/>
            </p:cNvSpPr>
            <p:nvPr/>
          </p:nvSpPr>
          <p:spPr bwMode="auto">
            <a:xfrm>
              <a:off x="1845" y="1624"/>
              <a:ext cx="953" cy="318"/>
            </a:xfrm>
            <a:prstGeom prst="ellipse">
              <a:avLst/>
            </a:prstGeom>
            <a:noFill/>
            <a:ln w="9525">
              <a:solidFill>
                <a:schemeClr val="tx1"/>
              </a:solidFill>
              <a:round/>
              <a:headEnd/>
              <a:tailEnd/>
            </a:ln>
            <a:effectLst/>
          </p:spPr>
          <p:txBody>
            <a:bodyPr wrap="none" anchor="ctr"/>
            <a:lstStyle/>
            <a:p>
              <a:endParaRPr lang="en-GB"/>
            </a:p>
          </p:txBody>
        </p:sp>
        <p:sp>
          <p:nvSpPr>
            <p:cNvPr id="1120279" name="Text Box 23"/>
            <p:cNvSpPr txBox="1">
              <a:spLocks noChangeArrowheads="1"/>
            </p:cNvSpPr>
            <p:nvPr/>
          </p:nvSpPr>
          <p:spPr bwMode="auto">
            <a:xfrm>
              <a:off x="2059" y="1658"/>
              <a:ext cx="621"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search</a:t>
              </a:r>
            </a:p>
          </p:txBody>
        </p:sp>
      </p:grpSp>
      <p:grpSp>
        <p:nvGrpSpPr>
          <p:cNvPr id="1120280" name="Group 24"/>
          <p:cNvGrpSpPr>
            <a:grpSpLocks/>
          </p:cNvGrpSpPr>
          <p:nvPr/>
        </p:nvGrpSpPr>
        <p:grpSpPr bwMode="auto">
          <a:xfrm>
            <a:off x="1979613" y="3182516"/>
            <a:ext cx="2239962" cy="504825"/>
            <a:chOff x="1157" y="1796"/>
            <a:chExt cx="1411" cy="318"/>
          </a:xfrm>
        </p:grpSpPr>
        <p:sp>
          <p:nvSpPr>
            <p:cNvPr id="1120281" name="Oval 25"/>
            <p:cNvSpPr>
              <a:spLocks noChangeArrowheads="1"/>
            </p:cNvSpPr>
            <p:nvPr/>
          </p:nvSpPr>
          <p:spPr bwMode="auto">
            <a:xfrm>
              <a:off x="1157" y="1796"/>
              <a:ext cx="1224" cy="318"/>
            </a:xfrm>
            <a:prstGeom prst="ellipse">
              <a:avLst/>
            </a:prstGeom>
            <a:noFill/>
            <a:ln w="9525">
              <a:solidFill>
                <a:schemeClr val="tx1"/>
              </a:solidFill>
              <a:round/>
              <a:headEnd/>
              <a:tailEnd/>
            </a:ln>
            <a:effectLst/>
          </p:spPr>
          <p:txBody>
            <a:bodyPr wrap="none" anchor="ctr"/>
            <a:lstStyle/>
            <a:p>
              <a:endParaRPr lang="en-GB"/>
            </a:p>
          </p:txBody>
        </p:sp>
        <p:sp>
          <p:nvSpPr>
            <p:cNvPr id="1120282" name="Text Box 26"/>
            <p:cNvSpPr txBox="1">
              <a:spLocks noChangeArrowheads="1"/>
            </p:cNvSpPr>
            <p:nvPr/>
          </p:nvSpPr>
          <p:spPr bwMode="auto">
            <a:xfrm>
              <a:off x="1212" y="1830"/>
              <a:ext cx="1356"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add item to cart</a:t>
              </a:r>
            </a:p>
          </p:txBody>
        </p:sp>
      </p:grpSp>
      <p:grpSp>
        <p:nvGrpSpPr>
          <p:cNvPr id="1120283" name="Group 27"/>
          <p:cNvGrpSpPr>
            <a:grpSpLocks/>
          </p:cNvGrpSpPr>
          <p:nvPr/>
        </p:nvGrpSpPr>
        <p:grpSpPr bwMode="auto">
          <a:xfrm>
            <a:off x="1908175" y="4047703"/>
            <a:ext cx="2967038" cy="504825"/>
            <a:chOff x="1112" y="2250"/>
            <a:chExt cx="1869" cy="318"/>
          </a:xfrm>
        </p:grpSpPr>
        <p:sp>
          <p:nvSpPr>
            <p:cNvPr id="1120284" name="Oval 28"/>
            <p:cNvSpPr>
              <a:spLocks noChangeArrowheads="1"/>
            </p:cNvSpPr>
            <p:nvPr/>
          </p:nvSpPr>
          <p:spPr bwMode="auto">
            <a:xfrm>
              <a:off x="1112" y="2250"/>
              <a:ext cx="1581" cy="318"/>
            </a:xfrm>
            <a:prstGeom prst="ellipse">
              <a:avLst/>
            </a:prstGeom>
            <a:noFill/>
            <a:ln w="9525">
              <a:solidFill>
                <a:schemeClr val="tx1"/>
              </a:solidFill>
              <a:round/>
              <a:headEnd/>
              <a:tailEnd/>
            </a:ln>
            <a:effectLst/>
          </p:spPr>
          <p:txBody>
            <a:bodyPr wrap="none" anchor="ctr"/>
            <a:lstStyle/>
            <a:p>
              <a:endParaRPr lang="en-GB"/>
            </a:p>
          </p:txBody>
        </p:sp>
        <p:sp>
          <p:nvSpPr>
            <p:cNvPr id="1120285" name="Text Box 29"/>
            <p:cNvSpPr txBox="1">
              <a:spLocks noChangeArrowheads="1"/>
            </p:cNvSpPr>
            <p:nvPr/>
          </p:nvSpPr>
          <p:spPr bwMode="auto">
            <a:xfrm>
              <a:off x="1129" y="2284"/>
              <a:ext cx="1852"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remove item from cart</a:t>
              </a:r>
            </a:p>
          </p:txBody>
        </p:sp>
      </p:grpSp>
      <p:grpSp>
        <p:nvGrpSpPr>
          <p:cNvPr id="1120286" name="Group 30"/>
          <p:cNvGrpSpPr>
            <a:grpSpLocks/>
          </p:cNvGrpSpPr>
          <p:nvPr/>
        </p:nvGrpSpPr>
        <p:grpSpPr bwMode="auto">
          <a:xfrm>
            <a:off x="3779838" y="1453728"/>
            <a:ext cx="1512887" cy="504825"/>
            <a:chOff x="1845" y="1171"/>
            <a:chExt cx="953" cy="318"/>
          </a:xfrm>
        </p:grpSpPr>
        <p:sp>
          <p:nvSpPr>
            <p:cNvPr id="1120287" name="Oval 31"/>
            <p:cNvSpPr>
              <a:spLocks noChangeArrowheads="1"/>
            </p:cNvSpPr>
            <p:nvPr/>
          </p:nvSpPr>
          <p:spPr bwMode="auto">
            <a:xfrm>
              <a:off x="1845" y="1171"/>
              <a:ext cx="953" cy="318"/>
            </a:xfrm>
            <a:prstGeom prst="ellipse">
              <a:avLst/>
            </a:prstGeom>
            <a:noFill/>
            <a:ln w="9525">
              <a:solidFill>
                <a:schemeClr val="tx1"/>
              </a:solidFill>
              <a:round/>
              <a:headEnd/>
              <a:tailEnd/>
            </a:ln>
            <a:effectLst/>
          </p:spPr>
          <p:txBody>
            <a:bodyPr wrap="none" anchor="ctr"/>
            <a:lstStyle/>
            <a:p>
              <a:endParaRPr lang="en-GB"/>
            </a:p>
          </p:txBody>
        </p:sp>
        <p:sp>
          <p:nvSpPr>
            <p:cNvPr id="1120288" name="Text Box 32"/>
            <p:cNvSpPr txBox="1">
              <a:spLocks noChangeArrowheads="1"/>
            </p:cNvSpPr>
            <p:nvPr/>
          </p:nvSpPr>
          <p:spPr bwMode="auto">
            <a:xfrm>
              <a:off x="2099" y="1205"/>
              <a:ext cx="505"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login</a:t>
              </a:r>
            </a:p>
          </p:txBody>
        </p:sp>
      </p:grpSp>
      <p:grpSp>
        <p:nvGrpSpPr>
          <p:cNvPr id="1120289" name="Group 33"/>
          <p:cNvGrpSpPr>
            <a:grpSpLocks/>
          </p:cNvGrpSpPr>
          <p:nvPr/>
        </p:nvGrpSpPr>
        <p:grpSpPr bwMode="auto">
          <a:xfrm>
            <a:off x="2339975" y="5125616"/>
            <a:ext cx="2339975" cy="504825"/>
            <a:chOff x="1474" y="2659"/>
            <a:chExt cx="1474" cy="318"/>
          </a:xfrm>
        </p:grpSpPr>
        <p:sp>
          <p:nvSpPr>
            <p:cNvPr id="1120290" name="Oval 34"/>
            <p:cNvSpPr>
              <a:spLocks noChangeArrowheads="1"/>
            </p:cNvSpPr>
            <p:nvPr/>
          </p:nvSpPr>
          <p:spPr bwMode="auto">
            <a:xfrm>
              <a:off x="1474" y="2659"/>
              <a:ext cx="1315" cy="318"/>
            </a:xfrm>
            <a:prstGeom prst="ellipse">
              <a:avLst/>
            </a:prstGeom>
            <a:noFill/>
            <a:ln w="9525">
              <a:solidFill>
                <a:schemeClr val="tx1"/>
              </a:solidFill>
              <a:round/>
              <a:headEnd/>
              <a:tailEnd/>
            </a:ln>
            <a:effectLst/>
          </p:spPr>
          <p:txBody>
            <a:bodyPr wrap="none" anchor="ctr"/>
            <a:lstStyle/>
            <a:p>
              <a:endParaRPr lang="en-GB"/>
            </a:p>
          </p:txBody>
        </p:sp>
        <p:sp>
          <p:nvSpPr>
            <p:cNvPr id="1120291" name="Text Box 35"/>
            <p:cNvSpPr txBox="1">
              <a:spLocks noChangeArrowheads="1"/>
            </p:cNvSpPr>
            <p:nvPr/>
          </p:nvSpPr>
          <p:spPr bwMode="auto">
            <a:xfrm>
              <a:off x="1540" y="2693"/>
              <a:ext cx="1408"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pay items in cart</a:t>
              </a:r>
            </a:p>
          </p:txBody>
        </p:sp>
      </p:grpSp>
      <p:grpSp>
        <p:nvGrpSpPr>
          <p:cNvPr id="1120292" name="Group 36"/>
          <p:cNvGrpSpPr>
            <a:grpSpLocks/>
          </p:cNvGrpSpPr>
          <p:nvPr/>
        </p:nvGrpSpPr>
        <p:grpSpPr bwMode="auto">
          <a:xfrm>
            <a:off x="4521200" y="2390353"/>
            <a:ext cx="1922463" cy="685800"/>
            <a:chOff x="2848" y="1434"/>
            <a:chExt cx="1211" cy="432"/>
          </a:xfrm>
        </p:grpSpPr>
        <p:sp>
          <p:nvSpPr>
            <p:cNvPr id="1120293" name="Oval 37"/>
            <p:cNvSpPr>
              <a:spLocks noChangeArrowheads="1"/>
            </p:cNvSpPr>
            <p:nvPr/>
          </p:nvSpPr>
          <p:spPr bwMode="auto">
            <a:xfrm>
              <a:off x="2848" y="1434"/>
              <a:ext cx="1211" cy="432"/>
            </a:xfrm>
            <a:prstGeom prst="ellipse">
              <a:avLst/>
            </a:prstGeom>
            <a:noFill/>
            <a:ln w="9525">
              <a:solidFill>
                <a:schemeClr val="tx1"/>
              </a:solidFill>
              <a:round/>
              <a:headEnd/>
              <a:tailEnd/>
            </a:ln>
            <a:effectLst/>
          </p:spPr>
          <p:txBody>
            <a:bodyPr wrap="none" anchor="ctr"/>
            <a:lstStyle/>
            <a:p>
              <a:endParaRPr lang="en-GB"/>
            </a:p>
          </p:txBody>
        </p:sp>
        <p:sp>
          <p:nvSpPr>
            <p:cNvPr id="1120294" name="Text Box 38"/>
            <p:cNvSpPr txBox="1">
              <a:spLocks noChangeArrowheads="1"/>
            </p:cNvSpPr>
            <p:nvPr/>
          </p:nvSpPr>
          <p:spPr bwMode="auto">
            <a:xfrm>
              <a:off x="2948" y="1458"/>
              <a:ext cx="1010" cy="384"/>
            </a:xfrm>
            <a:prstGeom prst="rect">
              <a:avLst/>
            </a:prstGeom>
            <a:noFill/>
            <a:ln w="9525">
              <a:noFill/>
              <a:miter lim="800000"/>
              <a:headEnd/>
              <a:tailEnd/>
            </a:ln>
            <a:effectLst/>
          </p:spPr>
          <p:txBody>
            <a:bodyPr wrap="none">
              <a:spAutoFit/>
            </a:bodyPr>
            <a:lstStyle/>
            <a:p>
              <a:pPr marL="342900" indent="-342900"/>
              <a:r>
                <a:rPr lang="nl-NL" sz="2000">
                  <a:latin typeface="Lucida Sans Unicode" pitchFamily="34" charset="0"/>
                </a:rPr>
                <a:t>add item to</a:t>
              </a:r>
            </a:p>
            <a:p>
              <a:pPr marL="342900" indent="-342900">
                <a:lnSpc>
                  <a:spcPct val="70000"/>
                </a:lnSpc>
              </a:pPr>
              <a:r>
                <a:rPr lang="nl-NL" sz="2000">
                  <a:latin typeface="Lucida Sans Unicode" pitchFamily="34" charset="0"/>
                </a:rPr>
                <a:t>catalogue</a:t>
              </a:r>
            </a:p>
          </p:txBody>
        </p:sp>
      </p:grpSp>
      <p:grpSp>
        <p:nvGrpSpPr>
          <p:cNvPr id="1120295" name="Group 39"/>
          <p:cNvGrpSpPr>
            <a:grpSpLocks/>
          </p:cNvGrpSpPr>
          <p:nvPr/>
        </p:nvGrpSpPr>
        <p:grpSpPr bwMode="auto">
          <a:xfrm>
            <a:off x="4178300" y="3326978"/>
            <a:ext cx="2627313" cy="720725"/>
            <a:chOff x="2632" y="2024"/>
            <a:chExt cx="1655" cy="454"/>
          </a:xfrm>
        </p:grpSpPr>
        <p:sp>
          <p:nvSpPr>
            <p:cNvPr id="1120296" name="Oval 40"/>
            <p:cNvSpPr>
              <a:spLocks noChangeArrowheads="1"/>
            </p:cNvSpPr>
            <p:nvPr/>
          </p:nvSpPr>
          <p:spPr bwMode="auto">
            <a:xfrm>
              <a:off x="2789" y="2024"/>
              <a:ext cx="1270" cy="454"/>
            </a:xfrm>
            <a:prstGeom prst="ellipse">
              <a:avLst/>
            </a:prstGeom>
            <a:noFill/>
            <a:ln w="9525">
              <a:solidFill>
                <a:schemeClr val="tx1"/>
              </a:solidFill>
              <a:round/>
              <a:headEnd/>
              <a:tailEnd/>
            </a:ln>
            <a:effectLst/>
          </p:spPr>
          <p:txBody>
            <a:bodyPr wrap="none" anchor="ctr"/>
            <a:lstStyle/>
            <a:p>
              <a:endParaRPr lang="en-GB"/>
            </a:p>
          </p:txBody>
        </p:sp>
        <p:sp>
          <p:nvSpPr>
            <p:cNvPr id="1120297" name="Text Box 41"/>
            <p:cNvSpPr txBox="1">
              <a:spLocks noChangeArrowheads="1"/>
            </p:cNvSpPr>
            <p:nvPr/>
          </p:nvSpPr>
          <p:spPr bwMode="auto">
            <a:xfrm>
              <a:off x="2632" y="2060"/>
              <a:ext cx="1655" cy="366"/>
            </a:xfrm>
            <a:prstGeom prst="rect">
              <a:avLst/>
            </a:prstGeom>
            <a:noFill/>
            <a:ln w="9525">
              <a:noFill/>
              <a:miter lim="800000"/>
              <a:headEnd/>
              <a:tailEnd/>
            </a:ln>
            <a:effectLst/>
          </p:spPr>
          <p:txBody>
            <a:bodyPr>
              <a:spAutoFit/>
            </a:bodyPr>
            <a:lstStyle/>
            <a:p>
              <a:pPr marL="342900" indent="-342900">
                <a:lnSpc>
                  <a:spcPct val="80000"/>
                </a:lnSpc>
              </a:pPr>
              <a:r>
                <a:rPr lang="nl-NL" sz="2000">
                  <a:latin typeface="Lucida Sans Unicode" pitchFamily="34" charset="0"/>
                </a:rPr>
                <a:t>remove item </a:t>
              </a:r>
            </a:p>
            <a:p>
              <a:pPr marL="342900" indent="-342900">
                <a:lnSpc>
                  <a:spcPct val="80000"/>
                </a:lnSpc>
              </a:pPr>
              <a:r>
                <a:rPr lang="nl-NL" sz="2000">
                  <a:latin typeface="Lucida Sans Unicode" pitchFamily="34" charset="0"/>
                </a:rPr>
                <a:t>from catalogue</a:t>
              </a:r>
            </a:p>
          </p:txBody>
        </p:sp>
      </p:grpSp>
      <p:grpSp>
        <p:nvGrpSpPr>
          <p:cNvPr id="1120298" name="Group 42"/>
          <p:cNvGrpSpPr>
            <a:grpSpLocks/>
          </p:cNvGrpSpPr>
          <p:nvPr/>
        </p:nvGrpSpPr>
        <p:grpSpPr bwMode="auto">
          <a:xfrm>
            <a:off x="5386388" y="5360566"/>
            <a:ext cx="2078037" cy="504825"/>
            <a:chOff x="3393" y="3305"/>
            <a:chExt cx="1309" cy="318"/>
          </a:xfrm>
        </p:grpSpPr>
        <p:sp>
          <p:nvSpPr>
            <p:cNvPr id="1120299" name="Oval 43"/>
            <p:cNvSpPr>
              <a:spLocks noChangeArrowheads="1"/>
            </p:cNvSpPr>
            <p:nvPr/>
          </p:nvSpPr>
          <p:spPr bwMode="auto">
            <a:xfrm>
              <a:off x="3393" y="3305"/>
              <a:ext cx="1126" cy="318"/>
            </a:xfrm>
            <a:prstGeom prst="ellipse">
              <a:avLst/>
            </a:prstGeom>
            <a:noFill/>
            <a:ln w="9525">
              <a:solidFill>
                <a:schemeClr val="tx1"/>
              </a:solidFill>
              <a:round/>
              <a:headEnd/>
              <a:tailEnd/>
            </a:ln>
            <a:effectLst/>
          </p:spPr>
          <p:txBody>
            <a:bodyPr wrap="none" anchor="ctr"/>
            <a:lstStyle/>
            <a:p>
              <a:endParaRPr lang="en-GB"/>
            </a:p>
          </p:txBody>
        </p:sp>
        <p:sp>
          <p:nvSpPr>
            <p:cNvPr id="1120300" name="Text Box 44"/>
            <p:cNvSpPr txBox="1">
              <a:spLocks noChangeArrowheads="1"/>
            </p:cNvSpPr>
            <p:nvPr/>
          </p:nvSpPr>
          <p:spPr bwMode="auto">
            <a:xfrm>
              <a:off x="3402" y="3339"/>
              <a:ext cx="1300" cy="250"/>
            </a:xfrm>
            <a:prstGeom prst="rect">
              <a:avLst/>
            </a:prstGeom>
            <a:noFill/>
            <a:ln w="9525">
              <a:noFill/>
              <a:miter lim="800000"/>
              <a:headEnd/>
              <a:tailEnd/>
            </a:ln>
            <a:effectLst/>
          </p:spPr>
          <p:txBody>
            <a:bodyPr wrap="none">
              <a:spAutoFit/>
            </a:bodyPr>
            <a:lstStyle/>
            <a:p>
              <a:pPr marL="342900" indent="-342900" algn="l"/>
              <a:r>
                <a:rPr lang="nl-NL" sz="2000">
                  <a:latin typeface="Lucida Sans Unicode" pitchFamily="34" charset="0"/>
                </a:rPr>
                <a:t>package &amp; ship</a:t>
              </a:r>
            </a:p>
          </p:txBody>
        </p:sp>
      </p:grpSp>
      <p:cxnSp>
        <p:nvCxnSpPr>
          <p:cNvPr id="1120301" name="AutoShape 45"/>
          <p:cNvCxnSpPr>
            <a:cxnSpLocks noChangeShapeType="1"/>
            <a:stCxn id="1120263" idx="0"/>
            <a:endCxn id="1120275" idx="4"/>
          </p:cNvCxnSpPr>
          <p:nvPr/>
        </p:nvCxnSpPr>
        <p:spPr bwMode="auto">
          <a:xfrm flipV="1">
            <a:off x="1068388" y="1885528"/>
            <a:ext cx="1381125" cy="1323975"/>
          </a:xfrm>
          <a:prstGeom prst="straightConnector1">
            <a:avLst/>
          </a:prstGeom>
          <a:noFill/>
          <a:ln w="9525">
            <a:solidFill>
              <a:schemeClr val="tx1"/>
            </a:solidFill>
            <a:round/>
            <a:headEnd/>
            <a:tailEnd/>
          </a:ln>
          <a:effectLst/>
        </p:spPr>
      </p:cxnSp>
      <p:cxnSp>
        <p:nvCxnSpPr>
          <p:cNvPr id="1120302" name="AutoShape 46"/>
          <p:cNvCxnSpPr>
            <a:cxnSpLocks noChangeShapeType="1"/>
            <a:stCxn id="1120263" idx="0"/>
            <a:endCxn id="1120287" idx="2"/>
          </p:cNvCxnSpPr>
          <p:nvPr/>
        </p:nvCxnSpPr>
        <p:spPr bwMode="auto">
          <a:xfrm flipV="1">
            <a:off x="1068388" y="1706141"/>
            <a:ext cx="2711450" cy="1503362"/>
          </a:xfrm>
          <a:prstGeom prst="straightConnector1">
            <a:avLst/>
          </a:prstGeom>
          <a:noFill/>
          <a:ln w="9525">
            <a:solidFill>
              <a:schemeClr val="tx1"/>
            </a:solidFill>
            <a:round/>
            <a:headEnd/>
            <a:tailEnd/>
          </a:ln>
          <a:effectLst/>
        </p:spPr>
      </p:cxnSp>
      <p:cxnSp>
        <p:nvCxnSpPr>
          <p:cNvPr id="1120303" name="AutoShape 47"/>
          <p:cNvCxnSpPr>
            <a:cxnSpLocks noChangeShapeType="1"/>
            <a:stCxn id="1120263" idx="0"/>
            <a:endCxn id="1120278" idx="2"/>
          </p:cNvCxnSpPr>
          <p:nvPr/>
        </p:nvCxnSpPr>
        <p:spPr bwMode="auto">
          <a:xfrm flipV="1">
            <a:off x="1068388" y="2642766"/>
            <a:ext cx="1776412" cy="566737"/>
          </a:xfrm>
          <a:prstGeom prst="straightConnector1">
            <a:avLst/>
          </a:prstGeom>
          <a:noFill/>
          <a:ln w="9525">
            <a:solidFill>
              <a:schemeClr val="tx1"/>
            </a:solidFill>
            <a:round/>
            <a:headEnd/>
            <a:tailEnd/>
          </a:ln>
          <a:effectLst/>
        </p:spPr>
      </p:cxnSp>
      <p:cxnSp>
        <p:nvCxnSpPr>
          <p:cNvPr id="1120304" name="AutoShape 48"/>
          <p:cNvCxnSpPr>
            <a:cxnSpLocks noChangeShapeType="1"/>
            <a:stCxn id="1120263" idx="0"/>
            <a:endCxn id="1120281" idx="2"/>
          </p:cNvCxnSpPr>
          <p:nvPr/>
        </p:nvCxnSpPr>
        <p:spPr bwMode="auto">
          <a:xfrm>
            <a:off x="1068388" y="3209503"/>
            <a:ext cx="911225" cy="225425"/>
          </a:xfrm>
          <a:prstGeom prst="straightConnector1">
            <a:avLst/>
          </a:prstGeom>
          <a:noFill/>
          <a:ln w="9525">
            <a:solidFill>
              <a:schemeClr val="tx1"/>
            </a:solidFill>
            <a:round/>
            <a:headEnd/>
            <a:tailEnd/>
          </a:ln>
          <a:effectLst/>
        </p:spPr>
      </p:cxnSp>
      <p:cxnSp>
        <p:nvCxnSpPr>
          <p:cNvPr id="1120305" name="AutoShape 49"/>
          <p:cNvCxnSpPr>
            <a:cxnSpLocks noChangeShapeType="1"/>
            <a:stCxn id="1120263" idx="0"/>
            <a:endCxn id="1120284" idx="2"/>
          </p:cNvCxnSpPr>
          <p:nvPr/>
        </p:nvCxnSpPr>
        <p:spPr bwMode="auto">
          <a:xfrm>
            <a:off x="1068388" y="3209503"/>
            <a:ext cx="839787" cy="1090613"/>
          </a:xfrm>
          <a:prstGeom prst="straightConnector1">
            <a:avLst/>
          </a:prstGeom>
          <a:noFill/>
          <a:ln w="9525">
            <a:solidFill>
              <a:schemeClr val="tx1"/>
            </a:solidFill>
            <a:round/>
            <a:headEnd/>
            <a:tailEnd/>
          </a:ln>
          <a:effectLst/>
        </p:spPr>
      </p:cxnSp>
      <p:cxnSp>
        <p:nvCxnSpPr>
          <p:cNvPr id="1120306" name="AutoShape 50"/>
          <p:cNvCxnSpPr>
            <a:cxnSpLocks noChangeShapeType="1"/>
            <a:stCxn id="1120263" idx="0"/>
            <a:endCxn id="1120290" idx="2"/>
          </p:cNvCxnSpPr>
          <p:nvPr/>
        </p:nvCxnSpPr>
        <p:spPr bwMode="auto">
          <a:xfrm>
            <a:off x="1068388" y="3209503"/>
            <a:ext cx="1271587" cy="2168525"/>
          </a:xfrm>
          <a:prstGeom prst="straightConnector1">
            <a:avLst/>
          </a:prstGeom>
          <a:noFill/>
          <a:ln w="9525">
            <a:solidFill>
              <a:schemeClr val="tx1"/>
            </a:solidFill>
            <a:round/>
            <a:headEnd/>
            <a:tailEnd/>
          </a:ln>
          <a:effectLst/>
        </p:spPr>
      </p:cxnSp>
      <p:cxnSp>
        <p:nvCxnSpPr>
          <p:cNvPr id="1120307" name="AutoShape 51"/>
          <p:cNvCxnSpPr>
            <a:cxnSpLocks noChangeShapeType="1"/>
            <a:stCxn id="1120287" idx="6"/>
            <a:endCxn id="1120271" idx="2"/>
          </p:cNvCxnSpPr>
          <p:nvPr/>
        </p:nvCxnSpPr>
        <p:spPr bwMode="auto">
          <a:xfrm>
            <a:off x="5292725" y="1706141"/>
            <a:ext cx="2354263" cy="1503362"/>
          </a:xfrm>
          <a:prstGeom prst="straightConnector1">
            <a:avLst/>
          </a:prstGeom>
          <a:noFill/>
          <a:ln w="9525">
            <a:solidFill>
              <a:schemeClr val="tx1"/>
            </a:solidFill>
            <a:round/>
            <a:headEnd/>
            <a:tailEnd/>
          </a:ln>
          <a:effectLst/>
        </p:spPr>
      </p:cxnSp>
      <p:cxnSp>
        <p:nvCxnSpPr>
          <p:cNvPr id="1120308" name="AutoShape 52"/>
          <p:cNvCxnSpPr>
            <a:cxnSpLocks noChangeShapeType="1"/>
            <a:stCxn id="1120293" idx="6"/>
            <a:endCxn id="1120271" idx="2"/>
          </p:cNvCxnSpPr>
          <p:nvPr/>
        </p:nvCxnSpPr>
        <p:spPr bwMode="auto">
          <a:xfrm>
            <a:off x="6443663" y="2733253"/>
            <a:ext cx="1203325" cy="476250"/>
          </a:xfrm>
          <a:prstGeom prst="straightConnector1">
            <a:avLst/>
          </a:prstGeom>
          <a:noFill/>
          <a:ln w="9525">
            <a:solidFill>
              <a:schemeClr val="tx1"/>
            </a:solidFill>
            <a:round/>
            <a:headEnd/>
            <a:tailEnd/>
          </a:ln>
          <a:effectLst/>
        </p:spPr>
      </p:cxnSp>
      <p:cxnSp>
        <p:nvCxnSpPr>
          <p:cNvPr id="1120309" name="AutoShape 53"/>
          <p:cNvCxnSpPr>
            <a:cxnSpLocks noChangeShapeType="1"/>
            <a:stCxn id="1120296" idx="7"/>
            <a:endCxn id="1120271" idx="2"/>
          </p:cNvCxnSpPr>
          <p:nvPr/>
        </p:nvCxnSpPr>
        <p:spPr bwMode="auto">
          <a:xfrm flipV="1">
            <a:off x="6148388" y="3209503"/>
            <a:ext cx="1498600" cy="222250"/>
          </a:xfrm>
          <a:prstGeom prst="straightConnector1">
            <a:avLst/>
          </a:prstGeom>
          <a:noFill/>
          <a:ln w="9525">
            <a:solidFill>
              <a:schemeClr val="tx1"/>
            </a:solidFill>
            <a:round/>
            <a:headEnd/>
            <a:tailEnd/>
          </a:ln>
          <a:effectLst/>
        </p:spPr>
      </p:cxnSp>
      <p:cxnSp>
        <p:nvCxnSpPr>
          <p:cNvPr id="1120310" name="AutoShape 54"/>
          <p:cNvCxnSpPr>
            <a:cxnSpLocks noChangeShapeType="1"/>
            <a:stCxn id="1120299" idx="7"/>
            <a:endCxn id="1120271" idx="2"/>
          </p:cNvCxnSpPr>
          <p:nvPr/>
        </p:nvCxnSpPr>
        <p:spPr bwMode="auto">
          <a:xfrm flipV="1">
            <a:off x="6911975" y="3209503"/>
            <a:ext cx="735013" cy="2225675"/>
          </a:xfrm>
          <a:prstGeom prst="straightConnector1">
            <a:avLst/>
          </a:prstGeom>
          <a:noFill/>
          <a:ln w="9525">
            <a:solidFill>
              <a:schemeClr val="tx1"/>
            </a:solidFill>
            <a:round/>
            <a:headEnd/>
            <a:tailEnd/>
          </a:ln>
          <a:effectLst/>
        </p:spPr>
      </p:cxnSp>
      <p:cxnSp>
        <p:nvCxnSpPr>
          <p:cNvPr id="1120311" name="AutoShape 55"/>
          <p:cNvCxnSpPr>
            <a:cxnSpLocks noChangeShapeType="1"/>
            <a:stCxn id="1120290" idx="6"/>
            <a:endCxn id="1120271" idx="2"/>
          </p:cNvCxnSpPr>
          <p:nvPr/>
        </p:nvCxnSpPr>
        <p:spPr bwMode="auto">
          <a:xfrm flipV="1">
            <a:off x="4427538" y="3209503"/>
            <a:ext cx="3219450" cy="2168525"/>
          </a:xfrm>
          <a:prstGeom prst="straightConnector1">
            <a:avLst/>
          </a:prstGeom>
          <a:noFill/>
          <a:ln w="9525">
            <a:solidFill>
              <a:schemeClr val="tx1"/>
            </a:solidFill>
            <a:round/>
            <a:headEnd/>
            <a:tailEnd/>
          </a:ln>
          <a:effectLst/>
        </p:spPr>
      </p:cxnSp>
      <p:grpSp>
        <p:nvGrpSpPr>
          <p:cNvPr id="1120312" name="Group 56"/>
          <p:cNvGrpSpPr>
            <a:grpSpLocks/>
          </p:cNvGrpSpPr>
          <p:nvPr/>
        </p:nvGrpSpPr>
        <p:grpSpPr bwMode="auto">
          <a:xfrm>
            <a:off x="5334000" y="4623966"/>
            <a:ext cx="1798638" cy="503237"/>
            <a:chOff x="3360" y="2841"/>
            <a:chExt cx="1133" cy="317"/>
          </a:xfrm>
        </p:grpSpPr>
        <p:sp>
          <p:nvSpPr>
            <p:cNvPr id="1120313" name="Oval 57"/>
            <p:cNvSpPr>
              <a:spLocks noChangeArrowheads="1"/>
            </p:cNvSpPr>
            <p:nvPr/>
          </p:nvSpPr>
          <p:spPr bwMode="auto">
            <a:xfrm>
              <a:off x="3472" y="2841"/>
              <a:ext cx="907" cy="317"/>
            </a:xfrm>
            <a:prstGeom prst="ellipse">
              <a:avLst/>
            </a:prstGeom>
            <a:noFill/>
            <a:ln w="9525">
              <a:solidFill>
                <a:schemeClr val="tx1"/>
              </a:solidFill>
              <a:round/>
              <a:headEnd/>
              <a:tailEnd/>
            </a:ln>
            <a:effectLst/>
          </p:spPr>
          <p:txBody>
            <a:bodyPr wrap="none" anchor="ctr"/>
            <a:lstStyle/>
            <a:p>
              <a:endParaRPr lang="en-GB"/>
            </a:p>
          </p:txBody>
        </p:sp>
        <p:sp>
          <p:nvSpPr>
            <p:cNvPr id="1120314" name="Rectangle 58"/>
            <p:cNvSpPr>
              <a:spLocks noChangeArrowheads="1"/>
            </p:cNvSpPr>
            <p:nvPr/>
          </p:nvSpPr>
          <p:spPr bwMode="auto">
            <a:xfrm>
              <a:off x="3360" y="2875"/>
              <a:ext cx="1133" cy="250"/>
            </a:xfrm>
            <a:prstGeom prst="rect">
              <a:avLst/>
            </a:prstGeom>
            <a:noFill/>
            <a:ln w="9525" algn="ctr">
              <a:noFill/>
              <a:miter lim="800000"/>
              <a:headEnd/>
              <a:tailEnd/>
            </a:ln>
            <a:effectLst/>
          </p:spPr>
          <p:txBody>
            <a:bodyPr wrap="none">
              <a:spAutoFit/>
            </a:bodyPr>
            <a:lstStyle/>
            <a:p>
              <a:pPr marL="342900" indent="-342900"/>
              <a:r>
                <a:rPr lang="nl-NL" sz="2000">
                  <a:latin typeface="Lucida Sans Unicode" pitchFamily="34" charset="0"/>
                </a:rPr>
                <a:t>add to stock </a:t>
              </a:r>
            </a:p>
          </p:txBody>
        </p:sp>
      </p:grpSp>
      <p:cxnSp>
        <p:nvCxnSpPr>
          <p:cNvPr id="1120315" name="AutoShape 59"/>
          <p:cNvCxnSpPr>
            <a:cxnSpLocks noChangeShapeType="1"/>
            <a:stCxn id="1120271" idx="2"/>
            <a:endCxn id="1120313" idx="0"/>
          </p:cNvCxnSpPr>
          <p:nvPr/>
        </p:nvCxnSpPr>
        <p:spPr bwMode="auto">
          <a:xfrm flipH="1">
            <a:off x="6232525" y="3209503"/>
            <a:ext cx="1414463" cy="1414463"/>
          </a:xfrm>
          <a:prstGeom prst="straightConnector1">
            <a:avLst/>
          </a:prstGeom>
          <a:noFill/>
          <a:ln w="9525">
            <a:solidFill>
              <a:schemeClr val="tx1"/>
            </a:solidFill>
            <a:round/>
            <a:headEnd/>
            <a:tailEnd/>
          </a:ln>
          <a:effectLst/>
        </p:spPr>
      </p:cxnSp>
    </p:spTree>
    <p:extLst>
      <p:ext uri="{BB962C8B-B14F-4D97-AF65-F5344CB8AC3E}">
        <p14:creationId xmlns:p14="http://schemas.microsoft.com/office/powerpoint/2010/main" val="258060402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MRV Chaudron</a:t>
            </a:r>
          </a:p>
          <a:p>
            <a:r>
              <a:rPr lang="en-US" sz="1000" i="1"/>
              <a:t>Sheet </a:t>
            </a:r>
            <a:fld id="{F1929DDA-700C-4B85-B645-83E2A54353CD}" type="slidenum">
              <a:rPr lang="en-US" sz="1000" i="1"/>
              <a:pPr/>
              <a:t>38</a:t>
            </a:fld>
            <a:endParaRPr lang="en-US" sz="1000" i="1"/>
          </a:p>
        </p:txBody>
      </p:sp>
      <p:sp>
        <p:nvSpPr>
          <p:cNvPr id="1122306" name="Rectangle 2"/>
          <p:cNvSpPr>
            <a:spLocks noGrp="1" noChangeArrowheads="1"/>
          </p:cNvSpPr>
          <p:nvPr>
            <p:ph type="title"/>
          </p:nvPr>
        </p:nvSpPr>
        <p:spPr>
          <a:xfrm>
            <a:off x="342900" y="542925"/>
            <a:ext cx="8551863" cy="642938"/>
          </a:xfrm>
        </p:spPr>
        <p:txBody>
          <a:bodyPr/>
          <a:lstStyle/>
          <a:p>
            <a:r>
              <a:rPr lang="en-US" b="1" dirty="0" smtClean="0"/>
              <a:t>Structure/Group Functionality</a:t>
            </a:r>
            <a:endParaRPr lang="en-US" dirty="0"/>
          </a:p>
        </p:txBody>
      </p:sp>
      <p:sp>
        <p:nvSpPr>
          <p:cNvPr id="1122307" name="Rectangle 3"/>
          <p:cNvSpPr>
            <a:spLocks noGrp="1" noChangeArrowheads="1"/>
          </p:cNvSpPr>
          <p:nvPr>
            <p:ph type="body" idx="1"/>
          </p:nvPr>
        </p:nvSpPr>
        <p:spPr>
          <a:xfrm>
            <a:off x="539552" y="1268760"/>
            <a:ext cx="7772400" cy="4790157"/>
          </a:xfrm>
        </p:spPr>
        <p:txBody>
          <a:bodyPr/>
          <a:lstStyle/>
          <a:p>
            <a:pPr>
              <a:buFont typeface="Arial" pitchFamily="34" charset="0"/>
              <a:buChar char="•"/>
            </a:pPr>
            <a:r>
              <a:rPr lang="en-US" dirty="0">
                <a:latin typeface="Calibri" pitchFamily="34" charset="0"/>
              </a:rPr>
              <a:t>Defines subsystems of functionality</a:t>
            </a:r>
          </a:p>
          <a:p>
            <a:pPr>
              <a:buFont typeface="Arial" pitchFamily="34" charset="0"/>
              <a:buChar char="•"/>
            </a:pPr>
            <a:r>
              <a:rPr lang="en-US" dirty="0">
                <a:latin typeface="Calibri" pitchFamily="34" charset="0"/>
              </a:rPr>
              <a:t>Purpose</a:t>
            </a:r>
          </a:p>
          <a:p>
            <a:pPr lvl="1">
              <a:buFont typeface="Arial" pitchFamily="34" charset="0"/>
              <a:buChar char="•"/>
            </a:pPr>
            <a:r>
              <a:rPr lang="en-US" dirty="0">
                <a:latin typeface="Calibri" pitchFamily="34" charset="0"/>
              </a:rPr>
              <a:t>Define decomposition into subsystems</a:t>
            </a:r>
          </a:p>
          <a:p>
            <a:pPr lvl="1">
              <a:buFont typeface="Arial" pitchFamily="34" charset="0"/>
              <a:buChar char="•"/>
            </a:pPr>
            <a:r>
              <a:rPr lang="en-US" dirty="0">
                <a:latin typeface="Calibri" pitchFamily="34" charset="0"/>
              </a:rPr>
              <a:t>Provide support for use-cases</a:t>
            </a:r>
          </a:p>
          <a:p>
            <a:pPr>
              <a:buFont typeface="Arial" pitchFamily="34" charset="0"/>
              <a:buChar char="•"/>
            </a:pPr>
            <a:r>
              <a:rPr lang="en-US" dirty="0" smtClean="0">
                <a:latin typeface="Calibri" pitchFamily="34" charset="0"/>
              </a:rPr>
              <a:t>Think in terms of </a:t>
            </a:r>
            <a:r>
              <a:rPr lang="en-US" i="1" u="sng" dirty="0" smtClean="0">
                <a:latin typeface="Calibri" pitchFamily="34" charset="0"/>
              </a:rPr>
              <a:t>responsibilities</a:t>
            </a:r>
          </a:p>
          <a:p>
            <a:pPr>
              <a:buFont typeface="Arial" pitchFamily="34" charset="0"/>
              <a:buChar char="•"/>
            </a:pPr>
            <a:endParaRPr lang="en-US" sz="2400" dirty="0" smtClean="0">
              <a:latin typeface="Calibri" pitchFamily="34" charset="0"/>
            </a:endParaRPr>
          </a:p>
          <a:p>
            <a:pPr>
              <a:buFont typeface="Arial" pitchFamily="34" charset="0"/>
              <a:buChar char="•"/>
            </a:pPr>
            <a:r>
              <a:rPr lang="en-US" sz="2800" dirty="0" smtClean="0">
                <a:latin typeface="Calibri" pitchFamily="34" charset="0"/>
              </a:rPr>
              <a:t>Use </a:t>
            </a:r>
            <a:r>
              <a:rPr lang="en-US" sz="2800" dirty="0">
                <a:latin typeface="Calibri" pitchFamily="34" charset="0"/>
              </a:rPr>
              <a:t>Component diagram</a:t>
            </a:r>
          </a:p>
          <a:p>
            <a:pPr lvl="1">
              <a:buFont typeface="Arial" pitchFamily="34" charset="0"/>
              <a:buChar char="•"/>
            </a:pPr>
            <a:r>
              <a:rPr lang="en-US" sz="2000" dirty="0">
                <a:latin typeface="Calibri" pitchFamily="34" charset="0"/>
              </a:rPr>
              <a:t>May use Class, but this suggests OO </a:t>
            </a:r>
            <a:r>
              <a:rPr lang="en-US" sz="2000" dirty="0" smtClean="0">
                <a:latin typeface="Calibri" pitchFamily="34" charset="0"/>
              </a:rPr>
              <a:t>implementation</a:t>
            </a:r>
            <a:endParaRPr lang="en-US" sz="2000" dirty="0">
              <a:latin typeface="Calibri" pitchFamily="34" charset="0"/>
            </a:endParaRPr>
          </a:p>
        </p:txBody>
      </p:sp>
    </p:spTree>
    <p:extLst>
      <p:ext uri="{BB962C8B-B14F-4D97-AF65-F5344CB8AC3E}">
        <p14:creationId xmlns:p14="http://schemas.microsoft.com/office/powerpoint/2010/main" val="406186108"/>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MRV Chaudron</a:t>
            </a:r>
          </a:p>
          <a:p>
            <a:r>
              <a:rPr lang="en-US" sz="1000" i="1"/>
              <a:t>Sheet </a:t>
            </a:r>
            <a:fld id="{D40A2E9F-3B7F-4419-97C8-6C6EC42F1170}" type="slidenum">
              <a:rPr lang="en-US" sz="1000" i="1"/>
              <a:pPr/>
              <a:t>39</a:t>
            </a:fld>
            <a:endParaRPr lang="en-US" sz="1000" i="1"/>
          </a:p>
        </p:txBody>
      </p:sp>
      <p:sp>
        <p:nvSpPr>
          <p:cNvPr id="1124354" name="Rectangle 2"/>
          <p:cNvSpPr>
            <a:spLocks noGrp="1" noChangeArrowheads="1"/>
          </p:cNvSpPr>
          <p:nvPr>
            <p:ph type="title"/>
          </p:nvPr>
        </p:nvSpPr>
        <p:spPr>
          <a:xfrm>
            <a:off x="395536" y="681509"/>
            <a:ext cx="8641209" cy="803275"/>
          </a:xfrm>
        </p:spPr>
        <p:txBody>
          <a:bodyPr/>
          <a:lstStyle/>
          <a:p>
            <a:r>
              <a:rPr lang="nl-NL" sz="4000" dirty="0"/>
              <a:t>Web Shop: Functional Areas (V0.1)</a:t>
            </a:r>
          </a:p>
        </p:txBody>
      </p:sp>
      <p:sp>
        <p:nvSpPr>
          <p:cNvPr id="1124355" name="Rectangle 3"/>
          <p:cNvSpPr>
            <a:spLocks noChangeArrowheads="1"/>
          </p:cNvSpPr>
          <p:nvPr/>
        </p:nvSpPr>
        <p:spPr bwMode="auto">
          <a:xfrm>
            <a:off x="2339975" y="1882775"/>
            <a:ext cx="1655763" cy="935038"/>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600" b="1" dirty="0">
                <a:latin typeface="Lucida Sans Unicode" pitchFamily="34" charset="0"/>
              </a:rPr>
              <a:t>Customer</a:t>
            </a:r>
          </a:p>
          <a:p>
            <a:pPr marL="342900" indent="-342900" algn="ctr"/>
            <a:r>
              <a:rPr lang="nl-NL" sz="1600" b="1" dirty="0">
                <a:latin typeface="Lucida Sans Unicode" pitchFamily="34" charset="0"/>
              </a:rPr>
              <a:t>Registration</a:t>
            </a:r>
          </a:p>
        </p:txBody>
      </p:sp>
      <p:sp>
        <p:nvSpPr>
          <p:cNvPr id="1124356" name="Rectangle 4"/>
          <p:cNvSpPr>
            <a:spLocks noChangeArrowheads="1"/>
          </p:cNvSpPr>
          <p:nvPr/>
        </p:nvSpPr>
        <p:spPr bwMode="auto">
          <a:xfrm>
            <a:off x="4675188" y="1882775"/>
            <a:ext cx="1655762" cy="935038"/>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600" b="1">
                <a:latin typeface="Lucida Sans Unicode" pitchFamily="34" charset="0"/>
              </a:rPr>
              <a:t>Shop Owner</a:t>
            </a:r>
          </a:p>
          <a:p>
            <a:pPr marL="342900" indent="-342900" algn="ctr"/>
            <a:r>
              <a:rPr lang="nl-NL" sz="1600" b="1">
                <a:latin typeface="Lucida Sans Unicode" pitchFamily="34" charset="0"/>
              </a:rPr>
              <a:t>Registration</a:t>
            </a:r>
          </a:p>
        </p:txBody>
      </p:sp>
      <p:sp>
        <p:nvSpPr>
          <p:cNvPr id="1124357" name="Rectangle 5"/>
          <p:cNvSpPr>
            <a:spLocks noChangeArrowheads="1"/>
          </p:cNvSpPr>
          <p:nvPr/>
        </p:nvSpPr>
        <p:spPr bwMode="auto">
          <a:xfrm>
            <a:off x="4675188" y="3286125"/>
            <a:ext cx="2128837" cy="935038"/>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600" b="1" dirty="0">
                <a:latin typeface="Lucida Sans Unicode" pitchFamily="34" charset="0"/>
              </a:rPr>
              <a:t>Product Catalogue </a:t>
            </a:r>
          </a:p>
          <a:p>
            <a:pPr marL="342900" indent="-342900" algn="ctr"/>
            <a:r>
              <a:rPr lang="nl-NL" sz="1600" b="1" dirty="0" smtClean="0">
                <a:latin typeface="Lucida Sans Unicode" pitchFamily="34" charset="0"/>
              </a:rPr>
              <a:t>Management</a:t>
            </a:r>
            <a:endParaRPr lang="nl-NL" sz="1600" b="1" dirty="0">
              <a:latin typeface="Lucida Sans Unicode" pitchFamily="34" charset="0"/>
            </a:endParaRPr>
          </a:p>
        </p:txBody>
      </p:sp>
      <p:sp>
        <p:nvSpPr>
          <p:cNvPr id="1124359" name="Rectangle 7"/>
          <p:cNvSpPr>
            <a:spLocks noChangeArrowheads="1"/>
          </p:cNvSpPr>
          <p:nvPr/>
        </p:nvSpPr>
        <p:spPr bwMode="auto">
          <a:xfrm>
            <a:off x="2457450" y="4652963"/>
            <a:ext cx="1538288" cy="792162"/>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600" b="1">
                <a:latin typeface="Lucida Sans Unicode" pitchFamily="34" charset="0"/>
              </a:rPr>
              <a:t>Payment</a:t>
            </a:r>
          </a:p>
        </p:txBody>
      </p:sp>
      <p:sp>
        <p:nvSpPr>
          <p:cNvPr id="1124360" name="Rectangle 8"/>
          <p:cNvSpPr>
            <a:spLocks noChangeArrowheads="1"/>
          </p:cNvSpPr>
          <p:nvPr/>
        </p:nvSpPr>
        <p:spPr bwMode="auto">
          <a:xfrm>
            <a:off x="4675188" y="4654550"/>
            <a:ext cx="1655762" cy="790575"/>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600" b="1">
                <a:latin typeface="Lucida Sans Unicode" pitchFamily="34" charset="0"/>
              </a:rPr>
              <a:t>Stock Control</a:t>
            </a:r>
          </a:p>
        </p:txBody>
      </p:sp>
    </p:spTree>
    <p:extLst>
      <p:ext uri="{BB962C8B-B14F-4D97-AF65-F5344CB8AC3E}">
        <p14:creationId xmlns:p14="http://schemas.microsoft.com/office/powerpoint/2010/main" val="21997470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417" y="428604"/>
            <a:ext cx="8551863" cy="749300"/>
          </a:xfrm>
        </p:spPr>
        <p:txBody>
          <a:bodyPr/>
          <a:lstStyle/>
          <a:p>
            <a:r>
              <a:rPr lang="en-US" dirty="0" smtClean="0"/>
              <a:t>Advice on Design of Software</a:t>
            </a:r>
            <a:endParaRPr lang="en-GB" dirty="0"/>
          </a:p>
        </p:txBody>
      </p:sp>
      <p:sp>
        <p:nvSpPr>
          <p:cNvPr id="3" name="Content Placeholder 2"/>
          <p:cNvSpPr>
            <a:spLocks noGrp="1"/>
          </p:cNvSpPr>
          <p:nvPr>
            <p:ph idx="1"/>
          </p:nvPr>
        </p:nvSpPr>
        <p:spPr>
          <a:xfrm>
            <a:off x="306417" y="1260454"/>
            <a:ext cx="8837583" cy="4778375"/>
          </a:xfrm>
        </p:spPr>
        <p:txBody>
          <a:bodyPr/>
          <a:lstStyle/>
          <a:p>
            <a:r>
              <a:rPr lang="en-US" sz="2800" dirty="0" smtClean="0"/>
              <a:t>Generic Design Principles</a:t>
            </a:r>
          </a:p>
          <a:p>
            <a:r>
              <a:rPr lang="en-US" sz="2800" dirty="0" smtClean="0"/>
              <a:t>Principles for Architectural Design</a:t>
            </a:r>
          </a:p>
          <a:p>
            <a:r>
              <a:rPr lang="en-US" sz="2800" dirty="0" smtClean="0"/>
              <a:t>Principles for Design of </a:t>
            </a:r>
            <a:r>
              <a:rPr lang="en-US" sz="2800" dirty="0" smtClean="0"/>
              <a:t>Components</a:t>
            </a:r>
            <a:endParaRPr lang="en-US" sz="2800" dirty="0" smtClean="0"/>
          </a:p>
          <a:p>
            <a:r>
              <a:rPr lang="en-US" sz="2800" dirty="0" smtClean="0"/>
              <a:t>Principles for collaboration amongst </a:t>
            </a:r>
            <a:r>
              <a:rPr lang="en-US" dirty="0"/>
              <a:t>Components</a:t>
            </a:r>
            <a:endParaRPr lang="en-US" sz="2800" dirty="0" smtClean="0"/>
          </a:p>
          <a:p>
            <a:pPr>
              <a:buNone/>
            </a:pPr>
            <a:r>
              <a:rPr lang="en-US" sz="2800" dirty="0" smtClean="0"/>
              <a:t>	</a:t>
            </a:r>
          </a:p>
          <a:p>
            <a:pPr>
              <a:buNone/>
            </a:pPr>
            <a:r>
              <a:rPr lang="en-US" sz="2800" dirty="0" smtClean="0"/>
              <a:t>	Design 	=  trade-offs = gray area     </a:t>
            </a:r>
          </a:p>
          <a:p>
            <a:pPr>
              <a:buNone/>
            </a:pPr>
            <a:r>
              <a:rPr lang="en-US" sz="2800" dirty="0" smtClean="0">
                <a:sym typeface="Wingdings" pitchFamily="2" charset="2"/>
              </a:rPr>
              <a:t>			 Principles are heuristics</a:t>
            </a:r>
          </a:p>
          <a:p>
            <a:pPr>
              <a:buNone/>
            </a:pPr>
            <a:endParaRPr lang="en-US" sz="2800" dirty="0" smtClean="0">
              <a:sym typeface="Wingdings" pitchFamily="2" charset="2"/>
            </a:endParaRPr>
          </a:p>
          <a:p>
            <a:pPr>
              <a:lnSpc>
                <a:spcPct val="150000"/>
              </a:lnSpc>
              <a:buNone/>
            </a:pPr>
            <a:r>
              <a:rPr lang="en-US" sz="2800" dirty="0" smtClean="0">
                <a:sym typeface="Wingdings" pitchFamily="2" charset="2"/>
              </a:rPr>
              <a:t>Not today: User Interface design, protocol design</a:t>
            </a:r>
            <a:endParaRPr lang="en-GB" sz="2800" dirty="0"/>
          </a:p>
        </p:txBody>
      </p:sp>
      <p:sp>
        <p:nvSpPr>
          <p:cNvPr id="4" name="Slide Number Placeholder 3"/>
          <p:cNvSpPr>
            <a:spLocks noGrp="1"/>
          </p:cNvSpPr>
          <p:nvPr>
            <p:ph type="sldNum" sz="quarter" idx="4294967295"/>
          </p:nvPr>
        </p:nvSpPr>
        <p:spPr>
          <a:xfrm>
            <a:off x="6553200" y="6248400"/>
            <a:ext cx="2133600" cy="457200"/>
          </a:xfrm>
          <a:prstGeom prst="rect">
            <a:avLst/>
          </a:prstGeom>
        </p:spPr>
        <p:txBody>
          <a:bodyPr/>
          <a:lstStyle/>
          <a:p>
            <a:fld id="{6CF5587C-60D7-410D-967F-4D4375984EC8}" type="slidenum">
              <a:rPr lang="en-US" smtClean="0"/>
              <a:pPr/>
              <a:t>4</a:t>
            </a:fld>
            <a:endParaRPr lang="en-US"/>
          </a:p>
        </p:txBody>
      </p:sp>
      <p:pic>
        <p:nvPicPr>
          <p:cNvPr id="1044482" name="Picture 2"/>
          <p:cNvPicPr>
            <a:picLocks noChangeAspect="1" noChangeArrowheads="1"/>
          </p:cNvPicPr>
          <p:nvPr/>
        </p:nvPicPr>
        <p:blipFill>
          <a:blip r:embed="rId3"/>
          <a:srcRect/>
          <a:stretch>
            <a:fillRect/>
          </a:stretch>
        </p:blipFill>
        <p:spPr bwMode="auto">
          <a:xfrm>
            <a:off x="7599295" y="1361082"/>
            <a:ext cx="1371600" cy="1371600"/>
          </a:xfrm>
          <a:prstGeom prst="rect">
            <a:avLst/>
          </a:prstGeom>
          <a:noFill/>
          <a:ln w="9525">
            <a:noFill/>
            <a:miter lim="800000"/>
            <a:headEnd/>
            <a:tailEnd/>
          </a:ln>
          <a:effectLst/>
        </p:spPr>
      </p:pic>
    </p:spTree>
    <p:extLst>
      <p:ext uri="{BB962C8B-B14F-4D97-AF65-F5344CB8AC3E}">
        <p14:creationId xmlns:p14="http://schemas.microsoft.com/office/powerpoint/2010/main" val="300121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ooter Placeholder 4"/>
          <p:cNvSpPr>
            <a:spLocks noGrp="1"/>
          </p:cNvSpPr>
          <p:nvPr>
            <p:ph type="ftr" sz="quarter" idx="11"/>
          </p:nvPr>
        </p:nvSpPr>
        <p:spPr>
          <a:xfrm>
            <a:off x="881063" y="6237312"/>
            <a:ext cx="7380287" cy="449262"/>
          </a:xfrm>
        </p:spPr>
        <p:txBody>
          <a:bodyPr/>
          <a:lstStyle/>
          <a:p>
            <a:r>
              <a:rPr lang="en-US"/>
              <a:t>MRV Chaudron</a:t>
            </a:r>
          </a:p>
          <a:p>
            <a:r>
              <a:rPr lang="en-US" sz="1000" i="1"/>
              <a:t>Sheet </a:t>
            </a:r>
            <a:fld id="{5F0B3B3A-8CD2-4C41-97F0-1C35DB83A21A}" type="slidenum">
              <a:rPr lang="en-US" sz="1000" i="1"/>
              <a:pPr/>
              <a:t>40</a:t>
            </a:fld>
            <a:endParaRPr lang="en-US" sz="1000" i="1"/>
          </a:p>
        </p:txBody>
      </p:sp>
      <p:sp>
        <p:nvSpPr>
          <p:cNvPr id="1126402" name="Rectangle 2"/>
          <p:cNvSpPr>
            <a:spLocks noGrp="1" noChangeArrowheads="1"/>
          </p:cNvSpPr>
          <p:nvPr>
            <p:ph type="title"/>
          </p:nvPr>
        </p:nvSpPr>
        <p:spPr>
          <a:xfrm>
            <a:off x="35496" y="476672"/>
            <a:ext cx="9109075" cy="576263"/>
          </a:xfrm>
        </p:spPr>
        <p:txBody>
          <a:bodyPr/>
          <a:lstStyle/>
          <a:p>
            <a:r>
              <a:rPr lang="nl-NL" sz="3600" dirty="0"/>
              <a:t>Check Use Cases Against Functional Areas</a:t>
            </a:r>
          </a:p>
        </p:txBody>
      </p:sp>
      <p:sp>
        <p:nvSpPr>
          <p:cNvPr id="1126403" name="Rectangle 3"/>
          <p:cNvSpPr>
            <a:spLocks noChangeArrowheads="1"/>
          </p:cNvSpPr>
          <p:nvPr/>
        </p:nvSpPr>
        <p:spPr bwMode="auto">
          <a:xfrm>
            <a:off x="2339975" y="1450876"/>
            <a:ext cx="1655763"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800" b="1">
                <a:latin typeface="Lucida Sans Unicode" pitchFamily="34" charset="0"/>
              </a:rPr>
              <a:t>Customer</a:t>
            </a:r>
          </a:p>
          <a:p>
            <a:pPr marL="342900" indent="-342900" algn="ctr"/>
            <a:r>
              <a:rPr lang="nl-NL" sz="1800" b="1">
                <a:latin typeface="Lucida Sans Unicode" pitchFamily="34" charset="0"/>
              </a:rPr>
              <a:t>Registration</a:t>
            </a:r>
          </a:p>
        </p:txBody>
      </p:sp>
      <p:sp>
        <p:nvSpPr>
          <p:cNvPr id="1126404" name="Rectangle 4"/>
          <p:cNvSpPr>
            <a:spLocks noChangeArrowheads="1"/>
          </p:cNvSpPr>
          <p:nvPr/>
        </p:nvSpPr>
        <p:spPr bwMode="auto">
          <a:xfrm>
            <a:off x="4675188" y="1450876"/>
            <a:ext cx="1655762"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800" b="1">
                <a:latin typeface="Lucida Sans Unicode" pitchFamily="34" charset="0"/>
              </a:rPr>
              <a:t>Shop Owner</a:t>
            </a:r>
          </a:p>
          <a:p>
            <a:pPr marL="342900" indent="-342900" algn="ctr"/>
            <a:r>
              <a:rPr lang="nl-NL" sz="1800" b="1">
                <a:latin typeface="Lucida Sans Unicode" pitchFamily="34" charset="0"/>
              </a:rPr>
              <a:t>Registration</a:t>
            </a:r>
          </a:p>
        </p:txBody>
      </p:sp>
      <p:sp>
        <p:nvSpPr>
          <p:cNvPr id="1126405" name="Rectangle 5"/>
          <p:cNvSpPr>
            <a:spLocks noChangeArrowheads="1"/>
          </p:cNvSpPr>
          <p:nvPr/>
        </p:nvSpPr>
        <p:spPr bwMode="auto">
          <a:xfrm>
            <a:off x="4572000" y="2854226"/>
            <a:ext cx="2232025"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800" b="1" dirty="0">
                <a:latin typeface="Lucida Sans Unicode" pitchFamily="34" charset="0"/>
              </a:rPr>
              <a:t>Product Catalogue </a:t>
            </a:r>
          </a:p>
          <a:p>
            <a:pPr marL="342900" indent="-342900" algn="ctr"/>
            <a:r>
              <a:rPr lang="nl-NL" sz="1800" b="1" dirty="0" smtClean="0">
                <a:latin typeface="Lucida Sans Unicode" pitchFamily="34" charset="0"/>
              </a:rPr>
              <a:t>Management</a:t>
            </a:r>
            <a:endParaRPr lang="nl-NL" sz="1800" b="1" dirty="0">
              <a:latin typeface="Lucida Sans Unicode" pitchFamily="34" charset="0"/>
            </a:endParaRPr>
          </a:p>
        </p:txBody>
      </p:sp>
      <p:sp>
        <p:nvSpPr>
          <p:cNvPr id="1126407" name="Rectangle 7"/>
          <p:cNvSpPr>
            <a:spLocks noChangeArrowheads="1"/>
          </p:cNvSpPr>
          <p:nvPr/>
        </p:nvSpPr>
        <p:spPr bwMode="auto">
          <a:xfrm>
            <a:off x="2457450" y="4221063"/>
            <a:ext cx="1538288" cy="792163"/>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800" b="1">
                <a:latin typeface="Lucida Sans Unicode" pitchFamily="34" charset="0"/>
              </a:rPr>
              <a:t>Payment</a:t>
            </a:r>
          </a:p>
        </p:txBody>
      </p:sp>
      <p:grpSp>
        <p:nvGrpSpPr>
          <p:cNvPr id="1126408" name="Group 8"/>
          <p:cNvGrpSpPr>
            <a:grpSpLocks/>
          </p:cNvGrpSpPr>
          <p:nvPr/>
        </p:nvGrpSpPr>
        <p:grpSpPr bwMode="auto">
          <a:xfrm>
            <a:off x="393700" y="2060476"/>
            <a:ext cx="1225550" cy="504825"/>
            <a:chOff x="611" y="889"/>
            <a:chExt cx="772" cy="318"/>
          </a:xfrm>
        </p:grpSpPr>
        <p:sp>
          <p:nvSpPr>
            <p:cNvPr id="1126409" name="Oval 9"/>
            <p:cNvSpPr>
              <a:spLocks noChangeArrowheads="1"/>
            </p:cNvSpPr>
            <p:nvPr/>
          </p:nvSpPr>
          <p:spPr bwMode="auto">
            <a:xfrm>
              <a:off x="611" y="889"/>
              <a:ext cx="772" cy="318"/>
            </a:xfrm>
            <a:prstGeom prst="ellipse">
              <a:avLst/>
            </a:prstGeom>
            <a:noFill/>
            <a:ln w="9525">
              <a:solidFill>
                <a:schemeClr val="tx1"/>
              </a:solidFill>
              <a:round/>
              <a:headEnd/>
              <a:tailEnd/>
            </a:ln>
            <a:effectLst/>
          </p:spPr>
          <p:txBody>
            <a:bodyPr wrap="none" anchor="ctr"/>
            <a:lstStyle/>
            <a:p>
              <a:endParaRPr lang="en-GB"/>
            </a:p>
          </p:txBody>
        </p:sp>
        <p:sp>
          <p:nvSpPr>
            <p:cNvPr id="1126410" name="Text Box 10"/>
            <p:cNvSpPr txBox="1">
              <a:spLocks noChangeArrowheads="1"/>
            </p:cNvSpPr>
            <p:nvPr/>
          </p:nvSpPr>
          <p:spPr bwMode="auto">
            <a:xfrm>
              <a:off x="700" y="924"/>
              <a:ext cx="653"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register</a:t>
              </a:r>
            </a:p>
          </p:txBody>
        </p:sp>
      </p:grpSp>
      <p:grpSp>
        <p:nvGrpSpPr>
          <p:cNvPr id="1126411" name="Group 11"/>
          <p:cNvGrpSpPr>
            <a:grpSpLocks/>
          </p:cNvGrpSpPr>
          <p:nvPr/>
        </p:nvGrpSpPr>
        <p:grpSpPr bwMode="auto">
          <a:xfrm>
            <a:off x="503238" y="2744688"/>
            <a:ext cx="1116012" cy="504825"/>
            <a:chOff x="0" y="2205"/>
            <a:chExt cx="703" cy="318"/>
          </a:xfrm>
        </p:grpSpPr>
        <p:sp>
          <p:nvSpPr>
            <p:cNvPr id="1126412" name="Oval 12"/>
            <p:cNvSpPr>
              <a:spLocks noChangeArrowheads="1"/>
            </p:cNvSpPr>
            <p:nvPr/>
          </p:nvSpPr>
          <p:spPr bwMode="auto">
            <a:xfrm>
              <a:off x="0" y="2205"/>
              <a:ext cx="703" cy="318"/>
            </a:xfrm>
            <a:prstGeom prst="ellipse">
              <a:avLst/>
            </a:prstGeom>
            <a:noFill/>
            <a:ln w="9525">
              <a:solidFill>
                <a:schemeClr val="tx1"/>
              </a:solidFill>
              <a:round/>
              <a:headEnd/>
              <a:tailEnd/>
            </a:ln>
            <a:effectLst/>
          </p:spPr>
          <p:txBody>
            <a:bodyPr wrap="none" anchor="ctr"/>
            <a:lstStyle/>
            <a:p>
              <a:endParaRPr lang="en-GB"/>
            </a:p>
          </p:txBody>
        </p:sp>
        <p:sp>
          <p:nvSpPr>
            <p:cNvPr id="1126413" name="Text Box 13"/>
            <p:cNvSpPr txBox="1">
              <a:spLocks noChangeArrowheads="1"/>
            </p:cNvSpPr>
            <p:nvPr/>
          </p:nvSpPr>
          <p:spPr bwMode="auto">
            <a:xfrm>
              <a:off x="90" y="2252"/>
              <a:ext cx="57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search</a:t>
              </a:r>
            </a:p>
          </p:txBody>
        </p:sp>
      </p:grpSp>
      <p:grpSp>
        <p:nvGrpSpPr>
          <p:cNvPr id="1126414" name="Group 14"/>
          <p:cNvGrpSpPr>
            <a:grpSpLocks/>
          </p:cNvGrpSpPr>
          <p:nvPr/>
        </p:nvGrpSpPr>
        <p:grpSpPr bwMode="auto">
          <a:xfrm>
            <a:off x="2195513" y="5697438"/>
            <a:ext cx="2047875" cy="504825"/>
            <a:chOff x="1157" y="1796"/>
            <a:chExt cx="1290" cy="318"/>
          </a:xfrm>
        </p:grpSpPr>
        <p:sp>
          <p:nvSpPr>
            <p:cNvPr id="1126415" name="Oval 15"/>
            <p:cNvSpPr>
              <a:spLocks noChangeArrowheads="1"/>
            </p:cNvSpPr>
            <p:nvPr/>
          </p:nvSpPr>
          <p:spPr bwMode="auto">
            <a:xfrm>
              <a:off x="1157" y="1796"/>
              <a:ext cx="1224" cy="318"/>
            </a:xfrm>
            <a:prstGeom prst="ellipse">
              <a:avLst/>
            </a:prstGeom>
            <a:noFill/>
            <a:ln w="9525">
              <a:solidFill>
                <a:schemeClr val="tx1"/>
              </a:solidFill>
              <a:round/>
              <a:headEnd/>
              <a:tailEnd/>
            </a:ln>
            <a:effectLst/>
          </p:spPr>
          <p:txBody>
            <a:bodyPr wrap="none" anchor="ctr"/>
            <a:lstStyle/>
            <a:p>
              <a:endParaRPr lang="en-GB"/>
            </a:p>
          </p:txBody>
        </p:sp>
        <p:sp>
          <p:nvSpPr>
            <p:cNvPr id="1126416" name="Text Box 16"/>
            <p:cNvSpPr txBox="1">
              <a:spLocks noChangeArrowheads="1"/>
            </p:cNvSpPr>
            <p:nvPr/>
          </p:nvSpPr>
          <p:spPr bwMode="auto">
            <a:xfrm>
              <a:off x="1212" y="1843"/>
              <a:ext cx="1235"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add item to cart</a:t>
              </a:r>
            </a:p>
          </p:txBody>
        </p:sp>
      </p:grpSp>
      <p:grpSp>
        <p:nvGrpSpPr>
          <p:cNvPr id="1126417" name="Group 17"/>
          <p:cNvGrpSpPr>
            <a:grpSpLocks/>
          </p:cNvGrpSpPr>
          <p:nvPr/>
        </p:nvGrpSpPr>
        <p:grpSpPr bwMode="auto">
          <a:xfrm>
            <a:off x="4356100" y="5697438"/>
            <a:ext cx="2695575" cy="504825"/>
            <a:chOff x="1112" y="2250"/>
            <a:chExt cx="1698" cy="318"/>
          </a:xfrm>
        </p:grpSpPr>
        <p:sp>
          <p:nvSpPr>
            <p:cNvPr id="1126418" name="Oval 18"/>
            <p:cNvSpPr>
              <a:spLocks noChangeArrowheads="1"/>
            </p:cNvSpPr>
            <p:nvPr/>
          </p:nvSpPr>
          <p:spPr bwMode="auto">
            <a:xfrm>
              <a:off x="1112" y="2250"/>
              <a:ext cx="1581" cy="318"/>
            </a:xfrm>
            <a:prstGeom prst="ellipse">
              <a:avLst/>
            </a:prstGeom>
            <a:noFill/>
            <a:ln w="9525">
              <a:solidFill>
                <a:schemeClr val="tx1"/>
              </a:solidFill>
              <a:round/>
              <a:headEnd/>
              <a:tailEnd/>
            </a:ln>
            <a:effectLst/>
          </p:spPr>
          <p:txBody>
            <a:bodyPr wrap="none" anchor="ctr"/>
            <a:lstStyle/>
            <a:p>
              <a:endParaRPr lang="en-GB"/>
            </a:p>
          </p:txBody>
        </p:sp>
        <p:sp>
          <p:nvSpPr>
            <p:cNvPr id="1126419" name="Text Box 19"/>
            <p:cNvSpPr txBox="1">
              <a:spLocks noChangeArrowheads="1"/>
            </p:cNvSpPr>
            <p:nvPr/>
          </p:nvSpPr>
          <p:spPr bwMode="auto">
            <a:xfrm>
              <a:off x="1129" y="2297"/>
              <a:ext cx="16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remove item from cart</a:t>
              </a:r>
            </a:p>
          </p:txBody>
        </p:sp>
      </p:grpSp>
      <p:grpSp>
        <p:nvGrpSpPr>
          <p:cNvPr id="1126420" name="Group 20"/>
          <p:cNvGrpSpPr>
            <a:grpSpLocks/>
          </p:cNvGrpSpPr>
          <p:nvPr/>
        </p:nvGrpSpPr>
        <p:grpSpPr bwMode="auto">
          <a:xfrm>
            <a:off x="466725" y="1412776"/>
            <a:ext cx="1079500" cy="504825"/>
            <a:chOff x="122" y="1117"/>
            <a:chExt cx="680" cy="318"/>
          </a:xfrm>
        </p:grpSpPr>
        <p:sp>
          <p:nvSpPr>
            <p:cNvPr id="1126421" name="Oval 21"/>
            <p:cNvSpPr>
              <a:spLocks noChangeArrowheads="1"/>
            </p:cNvSpPr>
            <p:nvPr/>
          </p:nvSpPr>
          <p:spPr bwMode="auto">
            <a:xfrm>
              <a:off x="122" y="1117"/>
              <a:ext cx="680" cy="318"/>
            </a:xfrm>
            <a:prstGeom prst="ellipse">
              <a:avLst/>
            </a:prstGeom>
            <a:noFill/>
            <a:ln w="9525">
              <a:solidFill>
                <a:schemeClr val="tx1"/>
              </a:solidFill>
              <a:round/>
              <a:headEnd/>
              <a:tailEnd/>
            </a:ln>
            <a:effectLst/>
          </p:spPr>
          <p:txBody>
            <a:bodyPr wrap="none" anchor="ctr"/>
            <a:lstStyle/>
            <a:p>
              <a:endParaRPr lang="en-GB"/>
            </a:p>
          </p:txBody>
        </p:sp>
        <p:sp>
          <p:nvSpPr>
            <p:cNvPr id="1126422" name="Text Box 22"/>
            <p:cNvSpPr txBox="1">
              <a:spLocks noChangeArrowheads="1"/>
            </p:cNvSpPr>
            <p:nvPr/>
          </p:nvSpPr>
          <p:spPr bwMode="auto">
            <a:xfrm>
              <a:off x="240" y="1164"/>
              <a:ext cx="467"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login</a:t>
              </a:r>
            </a:p>
          </p:txBody>
        </p:sp>
      </p:grpSp>
      <p:grpSp>
        <p:nvGrpSpPr>
          <p:cNvPr id="1126423" name="Group 23"/>
          <p:cNvGrpSpPr>
            <a:grpSpLocks/>
          </p:cNvGrpSpPr>
          <p:nvPr/>
        </p:nvGrpSpPr>
        <p:grpSpPr bwMode="auto">
          <a:xfrm>
            <a:off x="0" y="4295676"/>
            <a:ext cx="2138363" cy="504825"/>
            <a:chOff x="1474" y="2659"/>
            <a:chExt cx="1347" cy="318"/>
          </a:xfrm>
        </p:grpSpPr>
        <p:sp>
          <p:nvSpPr>
            <p:cNvPr id="1126424" name="Oval 24"/>
            <p:cNvSpPr>
              <a:spLocks noChangeArrowheads="1"/>
            </p:cNvSpPr>
            <p:nvPr/>
          </p:nvSpPr>
          <p:spPr bwMode="auto">
            <a:xfrm>
              <a:off x="1474" y="2659"/>
              <a:ext cx="1315" cy="318"/>
            </a:xfrm>
            <a:prstGeom prst="ellipse">
              <a:avLst/>
            </a:prstGeom>
            <a:noFill/>
            <a:ln w="9525">
              <a:solidFill>
                <a:schemeClr val="tx1"/>
              </a:solidFill>
              <a:round/>
              <a:headEnd/>
              <a:tailEnd/>
            </a:ln>
            <a:effectLst/>
          </p:spPr>
          <p:txBody>
            <a:bodyPr wrap="none" anchor="ctr"/>
            <a:lstStyle/>
            <a:p>
              <a:endParaRPr lang="en-GB"/>
            </a:p>
          </p:txBody>
        </p:sp>
        <p:sp>
          <p:nvSpPr>
            <p:cNvPr id="1126425" name="Text Box 25"/>
            <p:cNvSpPr txBox="1">
              <a:spLocks noChangeArrowheads="1"/>
            </p:cNvSpPr>
            <p:nvPr/>
          </p:nvSpPr>
          <p:spPr bwMode="auto">
            <a:xfrm>
              <a:off x="1540" y="2706"/>
              <a:ext cx="12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pay items in cart</a:t>
              </a:r>
            </a:p>
          </p:txBody>
        </p:sp>
      </p:grpSp>
      <p:grpSp>
        <p:nvGrpSpPr>
          <p:cNvPr id="1126426" name="Group 26"/>
          <p:cNvGrpSpPr>
            <a:grpSpLocks/>
          </p:cNvGrpSpPr>
          <p:nvPr/>
        </p:nvGrpSpPr>
        <p:grpSpPr bwMode="auto">
          <a:xfrm>
            <a:off x="7069138" y="2528788"/>
            <a:ext cx="1922462" cy="685800"/>
            <a:chOff x="2848" y="1434"/>
            <a:chExt cx="1211" cy="432"/>
          </a:xfrm>
        </p:grpSpPr>
        <p:sp>
          <p:nvSpPr>
            <p:cNvPr id="1126427" name="Oval 27"/>
            <p:cNvSpPr>
              <a:spLocks noChangeArrowheads="1"/>
            </p:cNvSpPr>
            <p:nvPr/>
          </p:nvSpPr>
          <p:spPr bwMode="auto">
            <a:xfrm>
              <a:off x="2848" y="1434"/>
              <a:ext cx="1211" cy="432"/>
            </a:xfrm>
            <a:prstGeom prst="ellipse">
              <a:avLst/>
            </a:prstGeom>
            <a:noFill/>
            <a:ln w="9525">
              <a:solidFill>
                <a:schemeClr val="tx1"/>
              </a:solidFill>
              <a:round/>
              <a:headEnd/>
              <a:tailEnd/>
            </a:ln>
            <a:effectLst/>
          </p:spPr>
          <p:txBody>
            <a:bodyPr wrap="none" anchor="ctr"/>
            <a:lstStyle/>
            <a:p>
              <a:endParaRPr lang="en-GB"/>
            </a:p>
          </p:txBody>
        </p:sp>
        <p:sp>
          <p:nvSpPr>
            <p:cNvPr id="1126428" name="Text Box 28"/>
            <p:cNvSpPr txBox="1">
              <a:spLocks noChangeArrowheads="1"/>
            </p:cNvSpPr>
            <p:nvPr/>
          </p:nvSpPr>
          <p:spPr bwMode="auto">
            <a:xfrm>
              <a:off x="2992" y="1471"/>
              <a:ext cx="922" cy="352"/>
            </a:xfrm>
            <a:prstGeom prst="rect">
              <a:avLst/>
            </a:prstGeom>
            <a:noFill/>
            <a:ln w="9525">
              <a:noFill/>
              <a:miter lim="800000"/>
              <a:headEnd/>
              <a:tailEnd/>
            </a:ln>
            <a:effectLst/>
          </p:spPr>
          <p:txBody>
            <a:bodyPr wrap="none">
              <a:spAutoFit/>
            </a:bodyPr>
            <a:lstStyle/>
            <a:p>
              <a:pPr marL="342900" indent="-342900"/>
              <a:r>
                <a:rPr lang="nl-NL" sz="1800">
                  <a:latin typeface="Lucida Sans Unicode" pitchFamily="34" charset="0"/>
                </a:rPr>
                <a:t>add item to</a:t>
              </a:r>
            </a:p>
            <a:p>
              <a:pPr marL="342900" indent="-342900">
                <a:lnSpc>
                  <a:spcPct val="70000"/>
                </a:lnSpc>
              </a:pPr>
              <a:r>
                <a:rPr lang="nl-NL" sz="1800">
                  <a:latin typeface="Lucida Sans Unicode" pitchFamily="34" charset="0"/>
                </a:rPr>
                <a:t>catalogue</a:t>
              </a:r>
            </a:p>
          </p:txBody>
        </p:sp>
      </p:grpSp>
      <p:cxnSp>
        <p:nvCxnSpPr>
          <p:cNvPr id="1126429" name="AutoShape 29"/>
          <p:cNvCxnSpPr>
            <a:cxnSpLocks noChangeShapeType="1"/>
            <a:stCxn id="1126403" idx="1"/>
            <a:endCxn id="1126409" idx="6"/>
          </p:cNvCxnSpPr>
          <p:nvPr/>
        </p:nvCxnSpPr>
        <p:spPr bwMode="auto">
          <a:xfrm flipH="1">
            <a:off x="1619250" y="1919188"/>
            <a:ext cx="720725" cy="393700"/>
          </a:xfrm>
          <a:prstGeom prst="straightConnector1">
            <a:avLst/>
          </a:prstGeom>
          <a:noFill/>
          <a:ln w="9525">
            <a:solidFill>
              <a:schemeClr val="tx1"/>
            </a:solidFill>
            <a:round/>
            <a:headEnd/>
            <a:tailEnd/>
          </a:ln>
          <a:effectLst/>
        </p:spPr>
      </p:cxnSp>
      <p:cxnSp>
        <p:nvCxnSpPr>
          <p:cNvPr id="1126430" name="AutoShape 30"/>
          <p:cNvCxnSpPr>
            <a:cxnSpLocks noChangeShapeType="1"/>
            <a:stCxn id="1126403" idx="1"/>
            <a:endCxn id="1126421" idx="5"/>
          </p:cNvCxnSpPr>
          <p:nvPr/>
        </p:nvCxnSpPr>
        <p:spPr bwMode="auto">
          <a:xfrm flipH="1" flipV="1">
            <a:off x="1387475" y="1842988"/>
            <a:ext cx="952500" cy="76200"/>
          </a:xfrm>
          <a:prstGeom prst="straightConnector1">
            <a:avLst/>
          </a:prstGeom>
          <a:noFill/>
          <a:ln w="9525">
            <a:solidFill>
              <a:schemeClr val="tx1"/>
            </a:solidFill>
            <a:round/>
            <a:headEnd/>
            <a:tailEnd/>
          </a:ln>
          <a:effectLst/>
        </p:spPr>
      </p:cxnSp>
      <p:cxnSp>
        <p:nvCxnSpPr>
          <p:cNvPr id="1126431" name="AutoShape 31"/>
          <p:cNvCxnSpPr>
            <a:cxnSpLocks noChangeShapeType="1"/>
            <a:stCxn id="1126405" idx="1"/>
            <a:endCxn id="1126412" idx="7"/>
          </p:cNvCxnSpPr>
          <p:nvPr/>
        </p:nvCxnSpPr>
        <p:spPr bwMode="auto">
          <a:xfrm flipH="1" flipV="1">
            <a:off x="1455814" y="2818618"/>
            <a:ext cx="3116186" cy="503127"/>
          </a:xfrm>
          <a:prstGeom prst="straightConnector1">
            <a:avLst/>
          </a:prstGeom>
          <a:noFill/>
          <a:ln w="9525">
            <a:solidFill>
              <a:srgbClr val="000000">
                <a:alpha val="60001"/>
              </a:srgbClr>
            </a:solidFill>
            <a:prstDash val="dash"/>
            <a:round/>
            <a:headEnd/>
            <a:tailEnd/>
          </a:ln>
          <a:effectLst/>
        </p:spPr>
      </p:cxnSp>
      <p:cxnSp>
        <p:nvCxnSpPr>
          <p:cNvPr id="1126432" name="AutoShape 32"/>
          <p:cNvCxnSpPr>
            <a:cxnSpLocks noChangeShapeType="1"/>
            <a:endCxn id="1126415" idx="0"/>
          </p:cNvCxnSpPr>
          <p:nvPr/>
        </p:nvCxnSpPr>
        <p:spPr bwMode="auto">
          <a:xfrm flipH="1">
            <a:off x="3167063" y="5410101"/>
            <a:ext cx="973137" cy="287337"/>
          </a:xfrm>
          <a:prstGeom prst="straightConnector1">
            <a:avLst/>
          </a:prstGeom>
          <a:noFill/>
          <a:ln w="9525">
            <a:solidFill>
              <a:schemeClr val="tx1"/>
            </a:solidFill>
            <a:round/>
            <a:headEnd/>
            <a:tailEnd/>
          </a:ln>
          <a:effectLst/>
        </p:spPr>
      </p:cxnSp>
      <p:cxnSp>
        <p:nvCxnSpPr>
          <p:cNvPr id="1126433" name="AutoShape 33"/>
          <p:cNvCxnSpPr>
            <a:cxnSpLocks noChangeShapeType="1"/>
            <a:endCxn id="1126418" idx="0"/>
          </p:cNvCxnSpPr>
          <p:nvPr/>
        </p:nvCxnSpPr>
        <p:spPr bwMode="auto">
          <a:xfrm>
            <a:off x="4572000" y="5445026"/>
            <a:ext cx="1039813" cy="252412"/>
          </a:xfrm>
          <a:prstGeom prst="straightConnector1">
            <a:avLst/>
          </a:prstGeom>
          <a:noFill/>
          <a:ln w="9525">
            <a:solidFill>
              <a:schemeClr val="tx1"/>
            </a:solidFill>
            <a:round/>
            <a:headEnd/>
            <a:tailEnd/>
          </a:ln>
          <a:effectLst/>
        </p:spPr>
      </p:cxnSp>
      <p:cxnSp>
        <p:nvCxnSpPr>
          <p:cNvPr id="1126434" name="AutoShape 34"/>
          <p:cNvCxnSpPr>
            <a:cxnSpLocks noChangeShapeType="1"/>
            <a:stCxn id="1126407" idx="1"/>
            <a:endCxn id="1126424" idx="6"/>
          </p:cNvCxnSpPr>
          <p:nvPr/>
        </p:nvCxnSpPr>
        <p:spPr bwMode="auto">
          <a:xfrm flipH="1" flipV="1">
            <a:off x="2087563" y="4548088"/>
            <a:ext cx="369887" cy="69850"/>
          </a:xfrm>
          <a:prstGeom prst="straightConnector1">
            <a:avLst/>
          </a:prstGeom>
          <a:noFill/>
          <a:ln w="9525">
            <a:solidFill>
              <a:schemeClr val="tx1"/>
            </a:solidFill>
            <a:round/>
            <a:headEnd/>
            <a:tailEnd/>
          </a:ln>
          <a:effectLst/>
        </p:spPr>
      </p:cxnSp>
      <p:cxnSp>
        <p:nvCxnSpPr>
          <p:cNvPr id="1126435" name="AutoShape 35"/>
          <p:cNvCxnSpPr>
            <a:cxnSpLocks noChangeShapeType="1"/>
            <a:stCxn id="1126451" idx="2"/>
            <a:endCxn id="1126404" idx="3"/>
          </p:cNvCxnSpPr>
          <p:nvPr/>
        </p:nvCxnSpPr>
        <p:spPr bwMode="auto">
          <a:xfrm flipH="1">
            <a:off x="6330950" y="1811238"/>
            <a:ext cx="942975" cy="107950"/>
          </a:xfrm>
          <a:prstGeom prst="straightConnector1">
            <a:avLst/>
          </a:prstGeom>
          <a:noFill/>
          <a:ln w="9525">
            <a:solidFill>
              <a:schemeClr val="tx1"/>
            </a:solidFill>
            <a:round/>
            <a:headEnd/>
            <a:tailEnd/>
          </a:ln>
          <a:effectLst/>
        </p:spPr>
      </p:cxnSp>
      <p:cxnSp>
        <p:nvCxnSpPr>
          <p:cNvPr id="1126436" name="AutoShape 36"/>
          <p:cNvCxnSpPr>
            <a:cxnSpLocks noChangeShapeType="1"/>
            <a:stCxn id="1126427" idx="2"/>
            <a:endCxn id="1126405" idx="3"/>
          </p:cNvCxnSpPr>
          <p:nvPr/>
        </p:nvCxnSpPr>
        <p:spPr bwMode="auto">
          <a:xfrm flipH="1">
            <a:off x="6804025" y="2871688"/>
            <a:ext cx="265113" cy="450057"/>
          </a:xfrm>
          <a:prstGeom prst="straightConnector1">
            <a:avLst/>
          </a:prstGeom>
          <a:noFill/>
          <a:ln w="9525">
            <a:solidFill>
              <a:schemeClr val="tx1"/>
            </a:solidFill>
            <a:round/>
            <a:headEnd/>
            <a:tailEnd/>
          </a:ln>
          <a:effectLst/>
        </p:spPr>
      </p:cxnSp>
      <p:cxnSp>
        <p:nvCxnSpPr>
          <p:cNvPr id="1126437" name="AutoShape 37"/>
          <p:cNvCxnSpPr>
            <a:cxnSpLocks noChangeShapeType="1"/>
            <a:stCxn id="1126405" idx="3"/>
            <a:endCxn id="1126449" idx="2"/>
          </p:cNvCxnSpPr>
          <p:nvPr/>
        </p:nvCxnSpPr>
        <p:spPr bwMode="auto">
          <a:xfrm>
            <a:off x="6804025" y="3321745"/>
            <a:ext cx="217488" cy="323056"/>
          </a:xfrm>
          <a:prstGeom prst="straightConnector1">
            <a:avLst/>
          </a:prstGeom>
          <a:noFill/>
          <a:ln w="9525">
            <a:solidFill>
              <a:schemeClr val="tx1"/>
            </a:solidFill>
            <a:round/>
            <a:headEnd/>
            <a:tailEnd/>
          </a:ln>
          <a:effectLst/>
        </p:spPr>
      </p:cxnSp>
      <p:sp>
        <p:nvSpPr>
          <p:cNvPr id="1126438" name="Rectangle 38"/>
          <p:cNvSpPr>
            <a:spLocks noChangeArrowheads="1"/>
          </p:cNvSpPr>
          <p:nvPr/>
        </p:nvSpPr>
        <p:spPr bwMode="auto">
          <a:xfrm>
            <a:off x="4675188" y="4222651"/>
            <a:ext cx="1655762" cy="790575"/>
          </a:xfrm>
          <a:prstGeom prst="rect">
            <a:avLst/>
          </a:prstGeom>
          <a:solidFill>
            <a:srgbClr val="FFFFFF"/>
          </a:solidFill>
          <a:ln w="9525" algn="ctr">
            <a:solidFill>
              <a:schemeClr val="tx1"/>
            </a:solidFill>
            <a:miter lim="800000"/>
            <a:headEnd/>
            <a:tailEnd/>
          </a:ln>
          <a:effectLst/>
        </p:spPr>
        <p:txBody>
          <a:bodyPr wrap="none" anchor="ctr"/>
          <a:lstStyle/>
          <a:p>
            <a:pPr marL="342900" indent="-342900" algn="ctr"/>
            <a:r>
              <a:rPr lang="nl-NL" sz="1800" b="1">
                <a:latin typeface="Lucida Sans Unicode" pitchFamily="34" charset="0"/>
              </a:rPr>
              <a:t>Stock Control</a:t>
            </a:r>
          </a:p>
        </p:txBody>
      </p:sp>
      <p:grpSp>
        <p:nvGrpSpPr>
          <p:cNvPr id="1126439" name="Group 39"/>
          <p:cNvGrpSpPr>
            <a:grpSpLocks/>
          </p:cNvGrpSpPr>
          <p:nvPr/>
        </p:nvGrpSpPr>
        <p:grpSpPr bwMode="auto">
          <a:xfrm>
            <a:off x="7135813" y="5013226"/>
            <a:ext cx="1890712" cy="504825"/>
            <a:chOff x="3393" y="3305"/>
            <a:chExt cx="1191" cy="318"/>
          </a:xfrm>
        </p:grpSpPr>
        <p:sp>
          <p:nvSpPr>
            <p:cNvPr id="1126440" name="Oval 40"/>
            <p:cNvSpPr>
              <a:spLocks noChangeArrowheads="1"/>
            </p:cNvSpPr>
            <p:nvPr/>
          </p:nvSpPr>
          <p:spPr bwMode="auto">
            <a:xfrm>
              <a:off x="3393" y="3305"/>
              <a:ext cx="1126" cy="318"/>
            </a:xfrm>
            <a:prstGeom prst="ellipse">
              <a:avLst/>
            </a:prstGeom>
            <a:noFill/>
            <a:ln w="9525">
              <a:solidFill>
                <a:schemeClr val="tx1"/>
              </a:solidFill>
              <a:round/>
              <a:headEnd/>
              <a:tailEnd/>
            </a:ln>
            <a:effectLst/>
          </p:spPr>
          <p:txBody>
            <a:bodyPr wrap="none" anchor="ctr"/>
            <a:lstStyle/>
            <a:p>
              <a:endParaRPr lang="en-GB"/>
            </a:p>
          </p:txBody>
        </p:sp>
        <p:sp>
          <p:nvSpPr>
            <p:cNvPr id="1126441" name="Text Box 41"/>
            <p:cNvSpPr txBox="1">
              <a:spLocks noChangeArrowheads="1"/>
            </p:cNvSpPr>
            <p:nvPr/>
          </p:nvSpPr>
          <p:spPr bwMode="auto">
            <a:xfrm>
              <a:off x="3402" y="3352"/>
              <a:ext cx="1182"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package &amp; ship</a:t>
              </a:r>
            </a:p>
          </p:txBody>
        </p:sp>
      </p:grpSp>
      <p:cxnSp>
        <p:nvCxnSpPr>
          <p:cNvPr id="1126442" name="AutoShape 42"/>
          <p:cNvCxnSpPr>
            <a:cxnSpLocks noChangeShapeType="1"/>
            <a:stCxn id="1126441" idx="1"/>
            <a:endCxn id="1126438" idx="3"/>
          </p:cNvCxnSpPr>
          <p:nvPr/>
        </p:nvCxnSpPr>
        <p:spPr bwMode="auto">
          <a:xfrm flipH="1" flipV="1">
            <a:off x="6330950" y="4617938"/>
            <a:ext cx="819150" cy="654050"/>
          </a:xfrm>
          <a:prstGeom prst="straightConnector1">
            <a:avLst/>
          </a:prstGeom>
          <a:noFill/>
          <a:ln w="9525">
            <a:solidFill>
              <a:schemeClr val="tx1"/>
            </a:solidFill>
            <a:round/>
            <a:headEnd/>
            <a:tailEnd/>
          </a:ln>
          <a:effectLst/>
        </p:spPr>
      </p:cxnSp>
      <p:grpSp>
        <p:nvGrpSpPr>
          <p:cNvPr id="1126443" name="Group 43"/>
          <p:cNvGrpSpPr>
            <a:grpSpLocks/>
          </p:cNvGrpSpPr>
          <p:nvPr/>
        </p:nvGrpSpPr>
        <p:grpSpPr bwMode="auto">
          <a:xfrm>
            <a:off x="7194550" y="4367113"/>
            <a:ext cx="1636713" cy="503238"/>
            <a:chOff x="3411" y="2841"/>
            <a:chExt cx="1031" cy="317"/>
          </a:xfrm>
        </p:grpSpPr>
        <p:sp>
          <p:nvSpPr>
            <p:cNvPr id="1126444" name="Oval 44"/>
            <p:cNvSpPr>
              <a:spLocks noChangeArrowheads="1"/>
            </p:cNvSpPr>
            <p:nvPr/>
          </p:nvSpPr>
          <p:spPr bwMode="auto">
            <a:xfrm>
              <a:off x="3472" y="2841"/>
              <a:ext cx="907" cy="317"/>
            </a:xfrm>
            <a:prstGeom prst="ellipse">
              <a:avLst/>
            </a:prstGeom>
            <a:noFill/>
            <a:ln w="9525">
              <a:solidFill>
                <a:schemeClr val="tx1"/>
              </a:solidFill>
              <a:round/>
              <a:headEnd/>
              <a:tailEnd/>
            </a:ln>
            <a:effectLst/>
          </p:spPr>
          <p:txBody>
            <a:bodyPr wrap="none" anchor="ctr"/>
            <a:lstStyle/>
            <a:p>
              <a:endParaRPr lang="en-GB"/>
            </a:p>
          </p:txBody>
        </p:sp>
        <p:sp>
          <p:nvSpPr>
            <p:cNvPr id="1126445" name="Rectangle 45"/>
            <p:cNvSpPr>
              <a:spLocks noChangeArrowheads="1"/>
            </p:cNvSpPr>
            <p:nvPr/>
          </p:nvSpPr>
          <p:spPr bwMode="auto">
            <a:xfrm>
              <a:off x="3411" y="2888"/>
              <a:ext cx="1031" cy="231"/>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add to stock </a:t>
              </a:r>
            </a:p>
          </p:txBody>
        </p:sp>
      </p:grpSp>
      <p:cxnSp>
        <p:nvCxnSpPr>
          <p:cNvPr id="1126446" name="AutoShape 46"/>
          <p:cNvCxnSpPr>
            <a:cxnSpLocks noChangeShapeType="1"/>
            <a:stCxn id="1126438" idx="3"/>
            <a:endCxn id="1126445" idx="1"/>
          </p:cNvCxnSpPr>
          <p:nvPr/>
        </p:nvCxnSpPr>
        <p:spPr bwMode="auto">
          <a:xfrm>
            <a:off x="6330950" y="4617938"/>
            <a:ext cx="863600" cy="7938"/>
          </a:xfrm>
          <a:prstGeom prst="straightConnector1">
            <a:avLst/>
          </a:prstGeom>
          <a:noFill/>
          <a:ln w="9525">
            <a:solidFill>
              <a:schemeClr val="tx1"/>
            </a:solidFill>
            <a:round/>
            <a:headEnd/>
            <a:tailEnd/>
          </a:ln>
          <a:effectLst/>
        </p:spPr>
      </p:cxnSp>
      <p:grpSp>
        <p:nvGrpSpPr>
          <p:cNvPr id="1126447" name="Group 47"/>
          <p:cNvGrpSpPr>
            <a:grpSpLocks/>
          </p:cNvGrpSpPr>
          <p:nvPr/>
        </p:nvGrpSpPr>
        <p:grpSpPr bwMode="auto">
          <a:xfrm>
            <a:off x="6732588" y="3284438"/>
            <a:ext cx="2627312" cy="720725"/>
            <a:chOff x="4241" y="2160"/>
            <a:chExt cx="1655" cy="454"/>
          </a:xfrm>
        </p:grpSpPr>
        <p:sp>
          <p:nvSpPr>
            <p:cNvPr id="1126448" name="Text Box 48"/>
            <p:cNvSpPr txBox="1">
              <a:spLocks noChangeArrowheads="1"/>
            </p:cNvSpPr>
            <p:nvPr/>
          </p:nvSpPr>
          <p:spPr bwMode="auto">
            <a:xfrm>
              <a:off x="4241" y="2196"/>
              <a:ext cx="1655" cy="346"/>
            </a:xfrm>
            <a:prstGeom prst="rect">
              <a:avLst/>
            </a:prstGeom>
            <a:noFill/>
            <a:ln w="9525">
              <a:noFill/>
              <a:miter lim="800000"/>
              <a:headEnd/>
              <a:tailEnd/>
            </a:ln>
            <a:effectLst/>
          </p:spPr>
          <p:txBody>
            <a:bodyPr>
              <a:spAutoFit/>
            </a:bodyPr>
            <a:lstStyle/>
            <a:p>
              <a:pPr marL="342900" indent="-342900" algn="ctr">
                <a:lnSpc>
                  <a:spcPct val="80000"/>
                </a:lnSpc>
              </a:pPr>
              <a:r>
                <a:rPr lang="nl-NL" sz="1800" dirty="0">
                  <a:latin typeface="Lucida Sans Unicode" pitchFamily="34" charset="0"/>
                </a:rPr>
                <a:t>remove item </a:t>
              </a:r>
            </a:p>
            <a:p>
              <a:pPr marL="342900" indent="-342900" algn="ctr">
                <a:lnSpc>
                  <a:spcPct val="80000"/>
                </a:lnSpc>
              </a:pPr>
              <a:r>
                <a:rPr lang="nl-NL" sz="1800" dirty="0">
                  <a:latin typeface="Lucida Sans Unicode" pitchFamily="34" charset="0"/>
                </a:rPr>
                <a:t>from catalogue</a:t>
              </a:r>
            </a:p>
          </p:txBody>
        </p:sp>
        <p:sp>
          <p:nvSpPr>
            <p:cNvPr id="1126449" name="Oval 49"/>
            <p:cNvSpPr>
              <a:spLocks noChangeArrowheads="1"/>
            </p:cNvSpPr>
            <p:nvPr/>
          </p:nvSpPr>
          <p:spPr bwMode="auto">
            <a:xfrm>
              <a:off x="4423" y="2160"/>
              <a:ext cx="1270" cy="454"/>
            </a:xfrm>
            <a:prstGeom prst="ellipse">
              <a:avLst/>
            </a:prstGeom>
            <a:noFill/>
            <a:ln w="9525">
              <a:solidFill>
                <a:schemeClr val="tx1"/>
              </a:solidFill>
              <a:round/>
              <a:headEnd/>
              <a:tailEnd/>
            </a:ln>
            <a:effectLst/>
          </p:spPr>
          <p:txBody>
            <a:bodyPr wrap="none" anchor="ctr"/>
            <a:lstStyle/>
            <a:p>
              <a:endParaRPr lang="en-GB"/>
            </a:p>
          </p:txBody>
        </p:sp>
      </p:grpSp>
      <p:grpSp>
        <p:nvGrpSpPr>
          <p:cNvPr id="1126450" name="Group 50"/>
          <p:cNvGrpSpPr>
            <a:grpSpLocks/>
          </p:cNvGrpSpPr>
          <p:nvPr/>
        </p:nvGrpSpPr>
        <p:grpSpPr bwMode="auto">
          <a:xfrm>
            <a:off x="7273925" y="1558826"/>
            <a:ext cx="1512888" cy="504825"/>
            <a:chOff x="1845" y="1171"/>
            <a:chExt cx="953" cy="318"/>
          </a:xfrm>
        </p:grpSpPr>
        <p:sp>
          <p:nvSpPr>
            <p:cNvPr id="1126451" name="Oval 51"/>
            <p:cNvSpPr>
              <a:spLocks noChangeArrowheads="1"/>
            </p:cNvSpPr>
            <p:nvPr/>
          </p:nvSpPr>
          <p:spPr bwMode="auto">
            <a:xfrm>
              <a:off x="1845" y="1171"/>
              <a:ext cx="953" cy="318"/>
            </a:xfrm>
            <a:prstGeom prst="ellipse">
              <a:avLst/>
            </a:prstGeom>
            <a:noFill/>
            <a:ln w="9525">
              <a:solidFill>
                <a:schemeClr val="tx1"/>
              </a:solidFill>
              <a:round/>
              <a:headEnd/>
              <a:tailEnd/>
            </a:ln>
            <a:effectLst/>
          </p:spPr>
          <p:txBody>
            <a:bodyPr wrap="none" anchor="ctr"/>
            <a:lstStyle/>
            <a:p>
              <a:endParaRPr lang="en-GB"/>
            </a:p>
          </p:txBody>
        </p:sp>
        <p:sp>
          <p:nvSpPr>
            <p:cNvPr id="1126452" name="Text Box 52"/>
            <p:cNvSpPr txBox="1">
              <a:spLocks noChangeArrowheads="1"/>
            </p:cNvSpPr>
            <p:nvPr/>
          </p:nvSpPr>
          <p:spPr bwMode="auto">
            <a:xfrm>
              <a:off x="2099" y="1218"/>
              <a:ext cx="467"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login</a:t>
              </a:r>
            </a:p>
          </p:txBody>
        </p:sp>
      </p:grpSp>
      <p:sp>
        <p:nvSpPr>
          <p:cNvPr id="1126453" name="WordArt 53"/>
          <p:cNvSpPr>
            <a:spLocks noChangeArrowheads="1" noChangeShapeType="1" noTextEdit="1"/>
          </p:cNvSpPr>
          <p:nvPr/>
        </p:nvSpPr>
        <p:spPr bwMode="auto">
          <a:xfrm rot="21600000">
            <a:off x="4211638" y="4941788"/>
            <a:ext cx="276225" cy="431800"/>
          </a:xfrm>
          <a:prstGeom prst="rect">
            <a:avLst/>
          </a:prstGeom>
        </p:spPr>
        <p:txBody>
          <a:bodyPr wrap="none" fromWordArt="1">
            <a:prstTxWarp prst="textPlain">
              <a:avLst>
                <a:gd name="adj" fmla="val 43676"/>
              </a:avLst>
            </a:prstTxWarp>
          </a:bodyPr>
          <a:lstStyle/>
          <a:p>
            <a:pPr algn="ctr"/>
            <a:r>
              <a:rPr lang="en-GB" sz="3600" b="1" kern="10">
                <a:ln w="12700">
                  <a:solidFill>
                    <a:srgbClr val="EAEAEA"/>
                  </a:solidFill>
                  <a:round/>
                  <a:headEnd/>
                  <a:tailEnd/>
                </a:ln>
                <a:solidFill>
                  <a:srgbClr val="FF66FF"/>
                </a:solidFill>
                <a:effectLst>
                  <a:outerShdw dist="35921" dir="2700000" sy="50000" kx="2115830" algn="bl" rotWithShape="0">
                    <a:srgbClr val="C0C0C0">
                      <a:alpha val="80000"/>
                    </a:srgbClr>
                  </a:outerShdw>
                </a:effectLst>
                <a:latin typeface="Arial Black"/>
              </a:rPr>
              <a:t>?</a:t>
            </a:r>
          </a:p>
        </p:txBody>
      </p:sp>
      <p:cxnSp>
        <p:nvCxnSpPr>
          <p:cNvPr id="1126454" name="AutoShape 54"/>
          <p:cNvCxnSpPr>
            <a:cxnSpLocks noChangeShapeType="1"/>
            <a:stCxn id="1126438" idx="1"/>
            <a:endCxn id="1126412" idx="5"/>
          </p:cNvCxnSpPr>
          <p:nvPr/>
        </p:nvCxnSpPr>
        <p:spPr bwMode="auto">
          <a:xfrm flipH="1" flipV="1">
            <a:off x="1455738" y="3174901"/>
            <a:ext cx="3219450" cy="1443037"/>
          </a:xfrm>
          <a:prstGeom prst="straightConnector1">
            <a:avLst/>
          </a:prstGeom>
          <a:noFill/>
          <a:ln w="9525">
            <a:solidFill>
              <a:srgbClr val="000000">
                <a:alpha val="60001"/>
              </a:srgbClr>
            </a:solidFill>
            <a:prstDash val="dash"/>
            <a:round/>
            <a:headEnd/>
            <a:tailEnd/>
          </a:ln>
          <a:effectLst/>
        </p:spPr>
      </p:cxnSp>
      <p:cxnSp>
        <p:nvCxnSpPr>
          <p:cNvPr id="1126455" name="AutoShape 55"/>
          <p:cNvCxnSpPr>
            <a:cxnSpLocks noChangeShapeType="1"/>
          </p:cNvCxnSpPr>
          <p:nvPr/>
        </p:nvCxnSpPr>
        <p:spPr bwMode="auto">
          <a:xfrm flipH="1" flipV="1">
            <a:off x="1628775" y="3041552"/>
            <a:ext cx="2943225" cy="459456"/>
          </a:xfrm>
          <a:prstGeom prst="straightConnector1">
            <a:avLst/>
          </a:prstGeom>
          <a:noFill/>
          <a:ln w="9525">
            <a:solidFill>
              <a:srgbClr val="000000">
                <a:alpha val="60001"/>
              </a:srgbClr>
            </a:solidFill>
            <a:prstDash val="dash"/>
            <a:round/>
            <a:headEnd/>
            <a:tailEnd/>
          </a:ln>
          <a:effectLst/>
        </p:spPr>
      </p:cxnSp>
    </p:spTree>
    <p:extLst>
      <p:ext uri="{BB962C8B-B14F-4D97-AF65-F5344CB8AC3E}">
        <p14:creationId xmlns:p14="http://schemas.microsoft.com/office/powerpoint/2010/main" val="422319022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ooter Placeholder 4"/>
          <p:cNvSpPr>
            <a:spLocks noGrp="1"/>
          </p:cNvSpPr>
          <p:nvPr>
            <p:ph type="ftr" sz="quarter" idx="11"/>
          </p:nvPr>
        </p:nvSpPr>
        <p:spPr>
          <a:xfrm>
            <a:off x="881063" y="6316639"/>
            <a:ext cx="7380287" cy="371291"/>
          </a:xfrm>
        </p:spPr>
        <p:txBody>
          <a:bodyPr/>
          <a:lstStyle/>
          <a:p>
            <a:r>
              <a:rPr lang="en-US"/>
              <a:t>MRV Chaudron</a:t>
            </a:r>
          </a:p>
          <a:p>
            <a:r>
              <a:rPr lang="en-US" sz="1000" i="1"/>
              <a:t>Sheet </a:t>
            </a:r>
            <a:fld id="{15E7220C-F15A-4E18-AD82-56B94399AF97}" type="slidenum">
              <a:rPr lang="en-US" sz="1000" i="1"/>
              <a:pPr/>
              <a:t>41</a:t>
            </a:fld>
            <a:endParaRPr lang="en-US" sz="1000" i="1"/>
          </a:p>
        </p:txBody>
      </p:sp>
      <p:sp>
        <p:nvSpPr>
          <p:cNvPr id="1128450" name="Rectangle 2"/>
          <p:cNvSpPr>
            <a:spLocks noGrp="1" noChangeArrowheads="1"/>
          </p:cNvSpPr>
          <p:nvPr>
            <p:ph type="title"/>
          </p:nvPr>
        </p:nvSpPr>
        <p:spPr>
          <a:xfrm>
            <a:off x="539750" y="260648"/>
            <a:ext cx="8280400" cy="803275"/>
          </a:xfrm>
        </p:spPr>
        <p:txBody>
          <a:bodyPr/>
          <a:lstStyle/>
          <a:p>
            <a:r>
              <a:rPr lang="nl-NL" sz="4000"/>
              <a:t>Web Shop: Functional Areas (V0.2)</a:t>
            </a:r>
          </a:p>
        </p:txBody>
      </p:sp>
      <p:sp>
        <p:nvSpPr>
          <p:cNvPr id="1128451" name="Rectangle 3"/>
          <p:cNvSpPr>
            <a:spLocks noChangeArrowheads="1"/>
          </p:cNvSpPr>
          <p:nvPr/>
        </p:nvSpPr>
        <p:spPr bwMode="auto">
          <a:xfrm>
            <a:off x="2339975" y="1090836"/>
            <a:ext cx="1655763"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Customer</a:t>
            </a:r>
          </a:p>
          <a:p>
            <a:pPr marL="342900" indent="-342900"/>
            <a:r>
              <a:rPr lang="nl-NL" sz="1800">
                <a:latin typeface="Lucida Sans Unicode" pitchFamily="34" charset="0"/>
              </a:rPr>
              <a:t>Registration</a:t>
            </a:r>
          </a:p>
        </p:txBody>
      </p:sp>
      <p:sp>
        <p:nvSpPr>
          <p:cNvPr id="1128452" name="Rectangle 4"/>
          <p:cNvSpPr>
            <a:spLocks noChangeArrowheads="1"/>
          </p:cNvSpPr>
          <p:nvPr/>
        </p:nvSpPr>
        <p:spPr bwMode="auto">
          <a:xfrm>
            <a:off x="4675188" y="1090836"/>
            <a:ext cx="1655762"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Shop Owner</a:t>
            </a:r>
          </a:p>
          <a:p>
            <a:pPr marL="342900" indent="-342900"/>
            <a:r>
              <a:rPr lang="nl-NL" sz="1800">
                <a:latin typeface="Lucida Sans Unicode" pitchFamily="34" charset="0"/>
              </a:rPr>
              <a:t>Registration</a:t>
            </a:r>
          </a:p>
        </p:txBody>
      </p:sp>
      <p:sp>
        <p:nvSpPr>
          <p:cNvPr id="1128453" name="Rectangle 5"/>
          <p:cNvSpPr>
            <a:spLocks noChangeArrowheads="1"/>
          </p:cNvSpPr>
          <p:nvPr/>
        </p:nvSpPr>
        <p:spPr bwMode="auto">
          <a:xfrm>
            <a:off x="4675188" y="2494186"/>
            <a:ext cx="2128837" cy="9350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dirty="0">
                <a:latin typeface="Lucida Sans Unicode" pitchFamily="34" charset="0"/>
              </a:rPr>
              <a:t>Product Catalogue </a:t>
            </a:r>
          </a:p>
          <a:p>
            <a:pPr marL="342900" indent="-342900" algn="ctr"/>
            <a:r>
              <a:rPr lang="nl-NL" sz="1800" dirty="0" smtClean="0">
                <a:latin typeface="Lucida Sans Unicode" pitchFamily="34" charset="0"/>
              </a:rPr>
              <a:t>Management</a:t>
            </a:r>
            <a:endParaRPr lang="nl-NL" sz="1800" dirty="0">
              <a:latin typeface="Lucida Sans Unicode" pitchFamily="34" charset="0"/>
            </a:endParaRPr>
          </a:p>
        </p:txBody>
      </p:sp>
      <p:sp>
        <p:nvSpPr>
          <p:cNvPr id="1128455" name="Rectangle 7"/>
          <p:cNvSpPr>
            <a:spLocks noChangeArrowheads="1"/>
          </p:cNvSpPr>
          <p:nvPr/>
        </p:nvSpPr>
        <p:spPr bwMode="auto">
          <a:xfrm>
            <a:off x="2411413" y="3718148"/>
            <a:ext cx="1538287" cy="79216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Payment</a:t>
            </a:r>
          </a:p>
        </p:txBody>
      </p:sp>
      <p:grpSp>
        <p:nvGrpSpPr>
          <p:cNvPr id="1128456" name="Group 8"/>
          <p:cNvGrpSpPr>
            <a:grpSpLocks/>
          </p:cNvGrpSpPr>
          <p:nvPr/>
        </p:nvGrpSpPr>
        <p:grpSpPr bwMode="auto">
          <a:xfrm>
            <a:off x="393700" y="1700436"/>
            <a:ext cx="1225550" cy="504825"/>
            <a:chOff x="611" y="889"/>
            <a:chExt cx="772" cy="318"/>
          </a:xfrm>
        </p:grpSpPr>
        <p:sp>
          <p:nvSpPr>
            <p:cNvPr id="1128457" name="Oval 9"/>
            <p:cNvSpPr>
              <a:spLocks noChangeArrowheads="1"/>
            </p:cNvSpPr>
            <p:nvPr/>
          </p:nvSpPr>
          <p:spPr bwMode="auto">
            <a:xfrm>
              <a:off x="611" y="889"/>
              <a:ext cx="772" cy="318"/>
            </a:xfrm>
            <a:prstGeom prst="ellipse">
              <a:avLst/>
            </a:prstGeom>
            <a:noFill/>
            <a:ln w="9525">
              <a:solidFill>
                <a:schemeClr val="tx1"/>
              </a:solidFill>
              <a:round/>
              <a:headEnd/>
              <a:tailEnd/>
            </a:ln>
            <a:effectLst/>
          </p:spPr>
          <p:txBody>
            <a:bodyPr wrap="none" anchor="ctr"/>
            <a:lstStyle/>
            <a:p>
              <a:endParaRPr lang="en-GB"/>
            </a:p>
          </p:txBody>
        </p:sp>
        <p:sp>
          <p:nvSpPr>
            <p:cNvPr id="1128458" name="Text Box 10"/>
            <p:cNvSpPr txBox="1">
              <a:spLocks noChangeArrowheads="1"/>
            </p:cNvSpPr>
            <p:nvPr/>
          </p:nvSpPr>
          <p:spPr bwMode="auto">
            <a:xfrm>
              <a:off x="700" y="924"/>
              <a:ext cx="653"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register</a:t>
              </a:r>
            </a:p>
          </p:txBody>
        </p:sp>
      </p:grpSp>
      <p:grpSp>
        <p:nvGrpSpPr>
          <p:cNvPr id="1128459" name="Group 11"/>
          <p:cNvGrpSpPr>
            <a:grpSpLocks/>
          </p:cNvGrpSpPr>
          <p:nvPr/>
        </p:nvGrpSpPr>
        <p:grpSpPr bwMode="auto">
          <a:xfrm>
            <a:off x="215900" y="2708498"/>
            <a:ext cx="1116013" cy="504825"/>
            <a:chOff x="0" y="2205"/>
            <a:chExt cx="703" cy="318"/>
          </a:xfrm>
        </p:grpSpPr>
        <p:sp>
          <p:nvSpPr>
            <p:cNvPr id="1128460" name="Oval 12"/>
            <p:cNvSpPr>
              <a:spLocks noChangeArrowheads="1"/>
            </p:cNvSpPr>
            <p:nvPr/>
          </p:nvSpPr>
          <p:spPr bwMode="auto">
            <a:xfrm>
              <a:off x="0" y="2205"/>
              <a:ext cx="703" cy="318"/>
            </a:xfrm>
            <a:prstGeom prst="ellipse">
              <a:avLst/>
            </a:prstGeom>
            <a:noFill/>
            <a:ln w="9525">
              <a:solidFill>
                <a:schemeClr val="tx1"/>
              </a:solidFill>
              <a:round/>
              <a:headEnd/>
              <a:tailEnd/>
            </a:ln>
            <a:effectLst/>
          </p:spPr>
          <p:txBody>
            <a:bodyPr wrap="none" anchor="ctr"/>
            <a:lstStyle/>
            <a:p>
              <a:endParaRPr lang="en-GB"/>
            </a:p>
          </p:txBody>
        </p:sp>
        <p:sp>
          <p:nvSpPr>
            <p:cNvPr id="1128461" name="Text Box 13"/>
            <p:cNvSpPr txBox="1">
              <a:spLocks noChangeArrowheads="1"/>
            </p:cNvSpPr>
            <p:nvPr/>
          </p:nvSpPr>
          <p:spPr bwMode="auto">
            <a:xfrm>
              <a:off x="90" y="2252"/>
              <a:ext cx="57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search</a:t>
              </a:r>
            </a:p>
          </p:txBody>
        </p:sp>
      </p:grpSp>
      <p:grpSp>
        <p:nvGrpSpPr>
          <p:cNvPr id="1128462" name="Group 14"/>
          <p:cNvGrpSpPr>
            <a:grpSpLocks/>
          </p:cNvGrpSpPr>
          <p:nvPr/>
        </p:nvGrpSpPr>
        <p:grpSpPr bwMode="auto">
          <a:xfrm>
            <a:off x="461963" y="4726211"/>
            <a:ext cx="2047875" cy="504825"/>
            <a:chOff x="1157" y="1796"/>
            <a:chExt cx="1290" cy="318"/>
          </a:xfrm>
        </p:grpSpPr>
        <p:sp>
          <p:nvSpPr>
            <p:cNvPr id="1128463" name="Oval 15"/>
            <p:cNvSpPr>
              <a:spLocks noChangeArrowheads="1"/>
            </p:cNvSpPr>
            <p:nvPr/>
          </p:nvSpPr>
          <p:spPr bwMode="auto">
            <a:xfrm>
              <a:off x="1157" y="1796"/>
              <a:ext cx="1224" cy="318"/>
            </a:xfrm>
            <a:prstGeom prst="ellipse">
              <a:avLst/>
            </a:prstGeom>
            <a:noFill/>
            <a:ln w="9525">
              <a:solidFill>
                <a:schemeClr val="tx1"/>
              </a:solidFill>
              <a:round/>
              <a:headEnd/>
              <a:tailEnd/>
            </a:ln>
            <a:effectLst/>
          </p:spPr>
          <p:txBody>
            <a:bodyPr wrap="none" anchor="ctr"/>
            <a:lstStyle/>
            <a:p>
              <a:endParaRPr lang="en-GB"/>
            </a:p>
          </p:txBody>
        </p:sp>
        <p:sp>
          <p:nvSpPr>
            <p:cNvPr id="1128464" name="Text Box 16"/>
            <p:cNvSpPr txBox="1">
              <a:spLocks noChangeArrowheads="1"/>
            </p:cNvSpPr>
            <p:nvPr/>
          </p:nvSpPr>
          <p:spPr bwMode="auto">
            <a:xfrm>
              <a:off x="1212" y="1843"/>
              <a:ext cx="1235"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add item to cart</a:t>
              </a:r>
            </a:p>
          </p:txBody>
        </p:sp>
      </p:grpSp>
      <p:grpSp>
        <p:nvGrpSpPr>
          <p:cNvPr id="1128465" name="Group 17"/>
          <p:cNvGrpSpPr>
            <a:grpSpLocks/>
          </p:cNvGrpSpPr>
          <p:nvPr/>
        </p:nvGrpSpPr>
        <p:grpSpPr bwMode="auto">
          <a:xfrm>
            <a:off x="179388" y="5445348"/>
            <a:ext cx="2695575" cy="504825"/>
            <a:chOff x="1112" y="2250"/>
            <a:chExt cx="1698" cy="318"/>
          </a:xfrm>
        </p:grpSpPr>
        <p:sp>
          <p:nvSpPr>
            <p:cNvPr id="1128466" name="Oval 18"/>
            <p:cNvSpPr>
              <a:spLocks noChangeArrowheads="1"/>
            </p:cNvSpPr>
            <p:nvPr/>
          </p:nvSpPr>
          <p:spPr bwMode="auto">
            <a:xfrm>
              <a:off x="1112" y="2250"/>
              <a:ext cx="1581" cy="318"/>
            </a:xfrm>
            <a:prstGeom prst="ellipse">
              <a:avLst/>
            </a:prstGeom>
            <a:noFill/>
            <a:ln w="9525">
              <a:solidFill>
                <a:schemeClr val="tx1"/>
              </a:solidFill>
              <a:round/>
              <a:headEnd/>
              <a:tailEnd/>
            </a:ln>
            <a:effectLst/>
          </p:spPr>
          <p:txBody>
            <a:bodyPr wrap="none" anchor="ctr"/>
            <a:lstStyle/>
            <a:p>
              <a:endParaRPr lang="en-GB"/>
            </a:p>
          </p:txBody>
        </p:sp>
        <p:sp>
          <p:nvSpPr>
            <p:cNvPr id="1128467" name="Text Box 19"/>
            <p:cNvSpPr txBox="1">
              <a:spLocks noChangeArrowheads="1"/>
            </p:cNvSpPr>
            <p:nvPr/>
          </p:nvSpPr>
          <p:spPr bwMode="auto">
            <a:xfrm>
              <a:off x="1129" y="2297"/>
              <a:ext cx="16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remove item from cart</a:t>
              </a:r>
            </a:p>
          </p:txBody>
        </p:sp>
      </p:grpSp>
      <p:grpSp>
        <p:nvGrpSpPr>
          <p:cNvPr id="1128468" name="Group 20"/>
          <p:cNvGrpSpPr>
            <a:grpSpLocks/>
          </p:cNvGrpSpPr>
          <p:nvPr/>
        </p:nvGrpSpPr>
        <p:grpSpPr bwMode="auto">
          <a:xfrm>
            <a:off x="466725" y="1052736"/>
            <a:ext cx="1079500" cy="504825"/>
            <a:chOff x="122" y="1117"/>
            <a:chExt cx="680" cy="318"/>
          </a:xfrm>
        </p:grpSpPr>
        <p:sp>
          <p:nvSpPr>
            <p:cNvPr id="1128469" name="Oval 21"/>
            <p:cNvSpPr>
              <a:spLocks noChangeArrowheads="1"/>
            </p:cNvSpPr>
            <p:nvPr/>
          </p:nvSpPr>
          <p:spPr bwMode="auto">
            <a:xfrm>
              <a:off x="122" y="1117"/>
              <a:ext cx="680" cy="318"/>
            </a:xfrm>
            <a:prstGeom prst="ellipse">
              <a:avLst/>
            </a:prstGeom>
            <a:noFill/>
            <a:ln w="9525">
              <a:solidFill>
                <a:schemeClr val="tx1"/>
              </a:solidFill>
              <a:round/>
              <a:headEnd/>
              <a:tailEnd/>
            </a:ln>
            <a:effectLst/>
          </p:spPr>
          <p:txBody>
            <a:bodyPr wrap="none" anchor="ctr"/>
            <a:lstStyle/>
            <a:p>
              <a:endParaRPr lang="en-GB"/>
            </a:p>
          </p:txBody>
        </p:sp>
        <p:sp>
          <p:nvSpPr>
            <p:cNvPr id="1128470" name="Text Box 22"/>
            <p:cNvSpPr txBox="1">
              <a:spLocks noChangeArrowheads="1"/>
            </p:cNvSpPr>
            <p:nvPr/>
          </p:nvSpPr>
          <p:spPr bwMode="auto">
            <a:xfrm>
              <a:off x="240" y="1164"/>
              <a:ext cx="467"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login</a:t>
              </a:r>
            </a:p>
          </p:txBody>
        </p:sp>
      </p:grpSp>
      <p:grpSp>
        <p:nvGrpSpPr>
          <p:cNvPr id="1128471" name="Group 23"/>
          <p:cNvGrpSpPr>
            <a:grpSpLocks/>
          </p:cNvGrpSpPr>
          <p:nvPr/>
        </p:nvGrpSpPr>
        <p:grpSpPr bwMode="auto">
          <a:xfrm>
            <a:off x="0" y="3935636"/>
            <a:ext cx="2138363" cy="504825"/>
            <a:chOff x="1474" y="2659"/>
            <a:chExt cx="1347" cy="318"/>
          </a:xfrm>
        </p:grpSpPr>
        <p:sp>
          <p:nvSpPr>
            <p:cNvPr id="1128472" name="Oval 24"/>
            <p:cNvSpPr>
              <a:spLocks noChangeArrowheads="1"/>
            </p:cNvSpPr>
            <p:nvPr/>
          </p:nvSpPr>
          <p:spPr bwMode="auto">
            <a:xfrm>
              <a:off x="1474" y="2659"/>
              <a:ext cx="1315" cy="318"/>
            </a:xfrm>
            <a:prstGeom prst="ellipse">
              <a:avLst/>
            </a:prstGeom>
            <a:noFill/>
            <a:ln w="9525">
              <a:solidFill>
                <a:schemeClr val="tx1"/>
              </a:solidFill>
              <a:round/>
              <a:headEnd/>
              <a:tailEnd/>
            </a:ln>
            <a:effectLst/>
          </p:spPr>
          <p:txBody>
            <a:bodyPr wrap="none" anchor="ctr"/>
            <a:lstStyle/>
            <a:p>
              <a:endParaRPr lang="en-GB"/>
            </a:p>
          </p:txBody>
        </p:sp>
        <p:sp>
          <p:nvSpPr>
            <p:cNvPr id="1128473" name="Text Box 25"/>
            <p:cNvSpPr txBox="1">
              <a:spLocks noChangeArrowheads="1"/>
            </p:cNvSpPr>
            <p:nvPr/>
          </p:nvSpPr>
          <p:spPr bwMode="auto">
            <a:xfrm>
              <a:off x="1540" y="2706"/>
              <a:ext cx="12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pay items in cart</a:t>
              </a:r>
            </a:p>
          </p:txBody>
        </p:sp>
      </p:grpSp>
      <p:grpSp>
        <p:nvGrpSpPr>
          <p:cNvPr id="1128474" name="Group 26"/>
          <p:cNvGrpSpPr>
            <a:grpSpLocks/>
          </p:cNvGrpSpPr>
          <p:nvPr/>
        </p:nvGrpSpPr>
        <p:grpSpPr bwMode="auto">
          <a:xfrm>
            <a:off x="7069138" y="2168748"/>
            <a:ext cx="1922462" cy="685800"/>
            <a:chOff x="2848" y="1434"/>
            <a:chExt cx="1211" cy="432"/>
          </a:xfrm>
        </p:grpSpPr>
        <p:sp>
          <p:nvSpPr>
            <p:cNvPr id="1128475" name="Oval 27"/>
            <p:cNvSpPr>
              <a:spLocks noChangeArrowheads="1"/>
            </p:cNvSpPr>
            <p:nvPr/>
          </p:nvSpPr>
          <p:spPr bwMode="auto">
            <a:xfrm>
              <a:off x="2848" y="1434"/>
              <a:ext cx="1211" cy="432"/>
            </a:xfrm>
            <a:prstGeom prst="ellipse">
              <a:avLst/>
            </a:prstGeom>
            <a:noFill/>
            <a:ln w="9525">
              <a:solidFill>
                <a:schemeClr val="tx1"/>
              </a:solidFill>
              <a:round/>
              <a:headEnd/>
              <a:tailEnd/>
            </a:ln>
            <a:effectLst/>
          </p:spPr>
          <p:txBody>
            <a:bodyPr wrap="none" anchor="ctr"/>
            <a:lstStyle/>
            <a:p>
              <a:endParaRPr lang="en-GB"/>
            </a:p>
          </p:txBody>
        </p:sp>
        <p:sp>
          <p:nvSpPr>
            <p:cNvPr id="1128476" name="Text Box 28"/>
            <p:cNvSpPr txBox="1">
              <a:spLocks noChangeArrowheads="1"/>
            </p:cNvSpPr>
            <p:nvPr/>
          </p:nvSpPr>
          <p:spPr bwMode="auto">
            <a:xfrm>
              <a:off x="2992" y="1471"/>
              <a:ext cx="922" cy="352"/>
            </a:xfrm>
            <a:prstGeom prst="rect">
              <a:avLst/>
            </a:prstGeom>
            <a:noFill/>
            <a:ln w="9525">
              <a:noFill/>
              <a:miter lim="800000"/>
              <a:headEnd/>
              <a:tailEnd/>
            </a:ln>
            <a:effectLst/>
          </p:spPr>
          <p:txBody>
            <a:bodyPr wrap="none">
              <a:spAutoFit/>
            </a:bodyPr>
            <a:lstStyle/>
            <a:p>
              <a:pPr marL="342900" indent="-342900"/>
              <a:r>
                <a:rPr lang="nl-NL" sz="1800">
                  <a:latin typeface="Lucida Sans Unicode" pitchFamily="34" charset="0"/>
                </a:rPr>
                <a:t>add item to</a:t>
              </a:r>
            </a:p>
            <a:p>
              <a:pPr marL="342900" indent="-342900">
                <a:lnSpc>
                  <a:spcPct val="70000"/>
                </a:lnSpc>
              </a:pPr>
              <a:r>
                <a:rPr lang="nl-NL" sz="1800">
                  <a:latin typeface="Lucida Sans Unicode" pitchFamily="34" charset="0"/>
                </a:rPr>
                <a:t>catalogue</a:t>
              </a:r>
            </a:p>
          </p:txBody>
        </p:sp>
      </p:grpSp>
      <p:cxnSp>
        <p:nvCxnSpPr>
          <p:cNvPr id="1128477" name="AutoShape 29"/>
          <p:cNvCxnSpPr>
            <a:cxnSpLocks noChangeShapeType="1"/>
            <a:stCxn id="1128451" idx="1"/>
            <a:endCxn id="1128457" idx="6"/>
          </p:cNvCxnSpPr>
          <p:nvPr/>
        </p:nvCxnSpPr>
        <p:spPr bwMode="auto">
          <a:xfrm flipH="1">
            <a:off x="1619250" y="1559148"/>
            <a:ext cx="720725" cy="393700"/>
          </a:xfrm>
          <a:prstGeom prst="straightConnector1">
            <a:avLst/>
          </a:prstGeom>
          <a:noFill/>
          <a:ln w="9525">
            <a:solidFill>
              <a:schemeClr val="tx1"/>
            </a:solidFill>
            <a:round/>
            <a:headEnd/>
            <a:tailEnd/>
          </a:ln>
          <a:effectLst/>
        </p:spPr>
      </p:cxnSp>
      <p:cxnSp>
        <p:nvCxnSpPr>
          <p:cNvPr id="1128478" name="AutoShape 30"/>
          <p:cNvCxnSpPr>
            <a:cxnSpLocks noChangeShapeType="1"/>
            <a:stCxn id="1128451" idx="1"/>
            <a:endCxn id="1128469" idx="5"/>
          </p:cNvCxnSpPr>
          <p:nvPr/>
        </p:nvCxnSpPr>
        <p:spPr bwMode="auto">
          <a:xfrm flipH="1" flipV="1">
            <a:off x="1387475" y="1482948"/>
            <a:ext cx="952500" cy="76200"/>
          </a:xfrm>
          <a:prstGeom prst="straightConnector1">
            <a:avLst/>
          </a:prstGeom>
          <a:noFill/>
          <a:ln w="9525">
            <a:solidFill>
              <a:schemeClr val="tx1"/>
            </a:solidFill>
            <a:round/>
            <a:headEnd/>
            <a:tailEnd/>
          </a:ln>
          <a:effectLst/>
        </p:spPr>
      </p:cxnSp>
      <p:cxnSp>
        <p:nvCxnSpPr>
          <p:cNvPr id="1128479" name="AutoShape 31"/>
          <p:cNvCxnSpPr>
            <a:cxnSpLocks noChangeShapeType="1"/>
            <a:stCxn id="1128453" idx="1"/>
            <a:endCxn id="1128460" idx="6"/>
          </p:cNvCxnSpPr>
          <p:nvPr/>
        </p:nvCxnSpPr>
        <p:spPr bwMode="auto">
          <a:xfrm flipH="1" flipV="1">
            <a:off x="1331913" y="2960911"/>
            <a:ext cx="3343275" cy="794"/>
          </a:xfrm>
          <a:prstGeom prst="straightConnector1">
            <a:avLst/>
          </a:prstGeom>
          <a:noFill/>
          <a:ln w="9525">
            <a:solidFill>
              <a:schemeClr val="tx1"/>
            </a:solidFill>
            <a:round/>
            <a:headEnd/>
            <a:tailEnd/>
          </a:ln>
          <a:effectLst/>
        </p:spPr>
      </p:cxnSp>
      <p:cxnSp>
        <p:nvCxnSpPr>
          <p:cNvPr id="1128480" name="AutoShape 32"/>
          <p:cNvCxnSpPr>
            <a:cxnSpLocks noChangeShapeType="1"/>
            <a:stCxn id="1128501" idx="1"/>
            <a:endCxn id="1128463" idx="6"/>
          </p:cNvCxnSpPr>
          <p:nvPr/>
        </p:nvCxnSpPr>
        <p:spPr bwMode="auto">
          <a:xfrm flipH="1" flipV="1">
            <a:off x="2405063" y="4978623"/>
            <a:ext cx="915987" cy="396875"/>
          </a:xfrm>
          <a:prstGeom prst="straightConnector1">
            <a:avLst/>
          </a:prstGeom>
          <a:noFill/>
          <a:ln w="9525">
            <a:solidFill>
              <a:schemeClr val="tx1"/>
            </a:solidFill>
            <a:round/>
            <a:headEnd/>
            <a:tailEnd/>
          </a:ln>
          <a:effectLst/>
        </p:spPr>
      </p:cxnSp>
      <p:cxnSp>
        <p:nvCxnSpPr>
          <p:cNvPr id="1128481" name="AutoShape 33"/>
          <p:cNvCxnSpPr>
            <a:cxnSpLocks noChangeShapeType="1"/>
            <a:stCxn id="1128501" idx="1"/>
            <a:endCxn id="1128466" idx="6"/>
          </p:cNvCxnSpPr>
          <p:nvPr/>
        </p:nvCxnSpPr>
        <p:spPr bwMode="auto">
          <a:xfrm flipH="1">
            <a:off x="2689225" y="5375498"/>
            <a:ext cx="631825" cy="322263"/>
          </a:xfrm>
          <a:prstGeom prst="straightConnector1">
            <a:avLst/>
          </a:prstGeom>
          <a:noFill/>
          <a:ln w="9525">
            <a:solidFill>
              <a:schemeClr val="tx1"/>
            </a:solidFill>
            <a:round/>
            <a:headEnd/>
            <a:tailEnd/>
          </a:ln>
          <a:effectLst/>
        </p:spPr>
      </p:cxnSp>
      <p:cxnSp>
        <p:nvCxnSpPr>
          <p:cNvPr id="1128482" name="AutoShape 34"/>
          <p:cNvCxnSpPr>
            <a:cxnSpLocks noChangeShapeType="1"/>
            <a:stCxn id="1128455" idx="1"/>
            <a:endCxn id="1128472" idx="6"/>
          </p:cNvCxnSpPr>
          <p:nvPr/>
        </p:nvCxnSpPr>
        <p:spPr bwMode="auto">
          <a:xfrm flipH="1">
            <a:off x="2087563" y="4115023"/>
            <a:ext cx="323850" cy="73025"/>
          </a:xfrm>
          <a:prstGeom prst="straightConnector1">
            <a:avLst/>
          </a:prstGeom>
          <a:noFill/>
          <a:ln w="9525">
            <a:solidFill>
              <a:schemeClr val="tx1"/>
            </a:solidFill>
            <a:round/>
            <a:headEnd/>
            <a:tailEnd/>
          </a:ln>
          <a:effectLst/>
        </p:spPr>
      </p:cxnSp>
      <p:cxnSp>
        <p:nvCxnSpPr>
          <p:cNvPr id="1128483" name="AutoShape 35"/>
          <p:cNvCxnSpPr>
            <a:cxnSpLocks noChangeShapeType="1"/>
            <a:stCxn id="1128499" idx="2"/>
            <a:endCxn id="1128452" idx="3"/>
          </p:cNvCxnSpPr>
          <p:nvPr/>
        </p:nvCxnSpPr>
        <p:spPr bwMode="auto">
          <a:xfrm flipH="1">
            <a:off x="6330950" y="1451198"/>
            <a:ext cx="942975" cy="107950"/>
          </a:xfrm>
          <a:prstGeom prst="straightConnector1">
            <a:avLst/>
          </a:prstGeom>
          <a:noFill/>
          <a:ln w="9525">
            <a:solidFill>
              <a:schemeClr val="tx1"/>
            </a:solidFill>
            <a:round/>
            <a:headEnd/>
            <a:tailEnd/>
          </a:ln>
          <a:effectLst/>
        </p:spPr>
      </p:cxnSp>
      <p:cxnSp>
        <p:nvCxnSpPr>
          <p:cNvPr id="1128484" name="AutoShape 36"/>
          <p:cNvCxnSpPr>
            <a:cxnSpLocks noChangeShapeType="1"/>
            <a:stCxn id="1128475" idx="2"/>
            <a:endCxn id="1128453" idx="3"/>
          </p:cNvCxnSpPr>
          <p:nvPr/>
        </p:nvCxnSpPr>
        <p:spPr bwMode="auto">
          <a:xfrm flipH="1">
            <a:off x="6804025" y="2511648"/>
            <a:ext cx="265113" cy="450850"/>
          </a:xfrm>
          <a:prstGeom prst="straightConnector1">
            <a:avLst/>
          </a:prstGeom>
          <a:noFill/>
          <a:ln w="9525">
            <a:solidFill>
              <a:schemeClr val="tx1"/>
            </a:solidFill>
            <a:round/>
            <a:headEnd/>
            <a:tailEnd/>
          </a:ln>
          <a:effectLst/>
        </p:spPr>
      </p:cxnSp>
      <p:cxnSp>
        <p:nvCxnSpPr>
          <p:cNvPr id="1128485" name="AutoShape 37"/>
          <p:cNvCxnSpPr>
            <a:cxnSpLocks noChangeShapeType="1"/>
            <a:stCxn id="1128453" idx="3"/>
            <a:endCxn id="1128497" idx="2"/>
          </p:cNvCxnSpPr>
          <p:nvPr/>
        </p:nvCxnSpPr>
        <p:spPr bwMode="auto">
          <a:xfrm>
            <a:off x="6804025" y="2962498"/>
            <a:ext cx="217488" cy="322263"/>
          </a:xfrm>
          <a:prstGeom prst="straightConnector1">
            <a:avLst/>
          </a:prstGeom>
          <a:noFill/>
          <a:ln w="9525">
            <a:solidFill>
              <a:schemeClr val="tx1"/>
            </a:solidFill>
            <a:round/>
            <a:headEnd/>
            <a:tailEnd/>
          </a:ln>
          <a:effectLst/>
        </p:spPr>
      </p:cxnSp>
      <p:sp>
        <p:nvSpPr>
          <p:cNvPr id="1128486" name="Rectangle 38"/>
          <p:cNvSpPr>
            <a:spLocks noChangeArrowheads="1"/>
          </p:cNvSpPr>
          <p:nvPr/>
        </p:nvSpPr>
        <p:spPr bwMode="auto">
          <a:xfrm>
            <a:off x="4675188" y="3862611"/>
            <a:ext cx="1655762" cy="790575"/>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Stock Control</a:t>
            </a:r>
          </a:p>
        </p:txBody>
      </p:sp>
      <p:grpSp>
        <p:nvGrpSpPr>
          <p:cNvPr id="1128487" name="Group 39"/>
          <p:cNvGrpSpPr>
            <a:grpSpLocks/>
          </p:cNvGrpSpPr>
          <p:nvPr/>
        </p:nvGrpSpPr>
        <p:grpSpPr bwMode="auto">
          <a:xfrm>
            <a:off x="7135813" y="4653186"/>
            <a:ext cx="1890712" cy="504825"/>
            <a:chOff x="3393" y="3305"/>
            <a:chExt cx="1191" cy="318"/>
          </a:xfrm>
        </p:grpSpPr>
        <p:sp>
          <p:nvSpPr>
            <p:cNvPr id="1128488" name="Oval 40"/>
            <p:cNvSpPr>
              <a:spLocks noChangeArrowheads="1"/>
            </p:cNvSpPr>
            <p:nvPr/>
          </p:nvSpPr>
          <p:spPr bwMode="auto">
            <a:xfrm>
              <a:off x="3393" y="3305"/>
              <a:ext cx="1126" cy="318"/>
            </a:xfrm>
            <a:prstGeom prst="ellipse">
              <a:avLst/>
            </a:prstGeom>
            <a:noFill/>
            <a:ln w="9525">
              <a:solidFill>
                <a:schemeClr val="tx1"/>
              </a:solidFill>
              <a:round/>
              <a:headEnd/>
              <a:tailEnd/>
            </a:ln>
            <a:effectLst/>
          </p:spPr>
          <p:txBody>
            <a:bodyPr wrap="none" anchor="ctr"/>
            <a:lstStyle/>
            <a:p>
              <a:endParaRPr lang="en-GB"/>
            </a:p>
          </p:txBody>
        </p:sp>
        <p:sp>
          <p:nvSpPr>
            <p:cNvPr id="1128489" name="Text Box 41"/>
            <p:cNvSpPr txBox="1">
              <a:spLocks noChangeArrowheads="1"/>
            </p:cNvSpPr>
            <p:nvPr/>
          </p:nvSpPr>
          <p:spPr bwMode="auto">
            <a:xfrm>
              <a:off x="3402" y="3352"/>
              <a:ext cx="1182"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package &amp; ship</a:t>
              </a:r>
            </a:p>
          </p:txBody>
        </p:sp>
      </p:grpSp>
      <p:cxnSp>
        <p:nvCxnSpPr>
          <p:cNvPr id="1128490" name="AutoShape 42"/>
          <p:cNvCxnSpPr>
            <a:cxnSpLocks noChangeShapeType="1"/>
            <a:stCxn id="1128489" idx="1"/>
            <a:endCxn id="1128486" idx="3"/>
          </p:cNvCxnSpPr>
          <p:nvPr/>
        </p:nvCxnSpPr>
        <p:spPr bwMode="auto">
          <a:xfrm flipH="1" flipV="1">
            <a:off x="6330950" y="4257898"/>
            <a:ext cx="819150" cy="654050"/>
          </a:xfrm>
          <a:prstGeom prst="straightConnector1">
            <a:avLst/>
          </a:prstGeom>
          <a:noFill/>
          <a:ln w="9525">
            <a:solidFill>
              <a:schemeClr val="tx1"/>
            </a:solidFill>
            <a:round/>
            <a:headEnd/>
            <a:tailEnd/>
          </a:ln>
          <a:effectLst/>
        </p:spPr>
      </p:cxnSp>
      <p:grpSp>
        <p:nvGrpSpPr>
          <p:cNvPr id="1128491" name="Group 43"/>
          <p:cNvGrpSpPr>
            <a:grpSpLocks/>
          </p:cNvGrpSpPr>
          <p:nvPr/>
        </p:nvGrpSpPr>
        <p:grpSpPr bwMode="auto">
          <a:xfrm>
            <a:off x="7194550" y="4007073"/>
            <a:ext cx="1636713" cy="503238"/>
            <a:chOff x="3411" y="2841"/>
            <a:chExt cx="1031" cy="317"/>
          </a:xfrm>
        </p:grpSpPr>
        <p:sp>
          <p:nvSpPr>
            <p:cNvPr id="1128492" name="Oval 44"/>
            <p:cNvSpPr>
              <a:spLocks noChangeArrowheads="1"/>
            </p:cNvSpPr>
            <p:nvPr/>
          </p:nvSpPr>
          <p:spPr bwMode="auto">
            <a:xfrm>
              <a:off x="3472" y="2841"/>
              <a:ext cx="907" cy="317"/>
            </a:xfrm>
            <a:prstGeom prst="ellipse">
              <a:avLst/>
            </a:prstGeom>
            <a:noFill/>
            <a:ln w="9525">
              <a:solidFill>
                <a:schemeClr val="tx1"/>
              </a:solidFill>
              <a:round/>
              <a:headEnd/>
              <a:tailEnd/>
            </a:ln>
            <a:effectLst/>
          </p:spPr>
          <p:txBody>
            <a:bodyPr wrap="none" anchor="ctr"/>
            <a:lstStyle/>
            <a:p>
              <a:endParaRPr lang="en-GB"/>
            </a:p>
          </p:txBody>
        </p:sp>
        <p:sp>
          <p:nvSpPr>
            <p:cNvPr id="1128493" name="Rectangle 45"/>
            <p:cNvSpPr>
              <a:spLocks noChangeArrowheads="1"/>
            </p:cNvSpPr>
            <p:nvPr/>
          </p:nvSpPr>
          <p:spPr bwMode="auto">
            <a:xfrm>
              <a:off x="3411" y="2888"/>
              <a:ext cx="1031" cy="231"/>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add to stock </a:t>
              </a:r>
            </a:p>
          </p:txBody>
        </p:sp>
      </p:grpSp>
      <p:cxnSp>
        <p:nvCxnSpPr>
          <p:cNvPr id="1128494" name="AutoShape 46"/>
          <p:cNvCxnSpPr>
            <a:cxnSpLocks noChangeShapeType="1"/>
            <a:stCxn id="1128486" idx="3"/>
            <a:endCxn id="1128493" idx="1"/>
          </p:cNvCxnSpPr>
          <p:nvPr/>
        </p:nvCxnSpPr>
        <p:spPr bwMode="auto">
          <a:xfrm>
            <a:off x="6330950" y="4257898"/>
            <a:ext cx="863600" cy="7938"/>
          </a:xfrm>
          <a:prstGeom prst="straightConnector1">
            <a:avLst/>
          </a:prstGeom>
          <a:noFill/>
          <a:ln w="9525">
            <a:solidFill>
              <a:schemeClr val="tx1"/>
            </a:solidFill>
            <a:round/>
            <a:headEnd/>
            <a:tailEnd/>
          </a:ln>
          <a:effectLst/>
        </p:spPr>
      </p:cxnSp>
      <p:grpSp>
        <p:nvGrpSpPr>
          <p:cNvPr id="1128495" name="Group 47"/>
          <p:cNvGrpSpPr>
            <a:grpSpLocks/>
          </p:cNvGrpSpPr>
          <p:nvPr/>
        </p:nvGrpSpPr>
        <p:grpSpPr bwMode="auto">
          <a:xfrm>
            <a:off x="6732588" y="2924398"/>
            <a:ext cx="2627312" cy="720725"/>
            <a:chOff x="4241" y="2160"/>
            <a:chExt cx="1655" cy="454"/>
          </a:xfrm>
        </p:grpSpPr>
        <p:sp>
          <p:nvSpPr>
            <p:cNvPr id="1128496" name="Text Box 48"/>
            <p:cNvSpPr txBox="1">
              <a:spLocks noChangeArrowheads="1"/>
            </p:cNvSpPr>
            <p:nvPr/>
          </p:nvSpPr>
          <p:spPr bwMode="auto">
            <a:xfrm>
              <a:off x="4241" y="2196"/>
              <a:ext cx="1655" cy="346"/>
            </a:xfrm>
            <a:prstGeom prst="rect">
              <a:avLst/>
            </a:prstGeom>
            <a:noFill/>
            <a:ln w="9525">
              <a:noFill/>
              <a:miter lim="800000"/>
              <a:headEnd/>
              <a:tailEnd/>
            </a:ln>
            <a:effectLst/>
          </p:spPr>
          <p:txBody>
            <a:bodyPr>
              <a:spAutoFit/>
            </a:bodyPr>
            <a:lstStyle/>
            <a:p>
              <a:pPr marL="342900" indent="-342900" algn="ctr">
                <a:lnSpc>
                  <a:spcPct val="80000"/>
                </a:lnSpc>
              </a:pPr>
              <a:r>
                <a:rPr lang="nl-NL" sz="1800" dirty="0">
                  <a:latin typeface="Lucida Sans Unicode" pitchFamily="34" charset="0"/>
                </a:rPr>
                <a:t>remove item </a:t>
              </a:r>
            </a:p>
            <a:p>
              <a:pPr marL="342900" indent="-342900" algn="ctr">
                <a:lnSpc>
                  <a:spcPct val="80000"/>
                </a:lnSpc>
              </a:pPr>
              <a:r>
                <a:rPr lang="nl-NL" sz="1800" dirty="0">
                  <a:latin typeface="Lucida Sans Unicode" pitchFamily="34" charset="0"/>
                </a:rPr>
                <a:t>from catalogue</a:t>
              </a:r>
            </a:p>
          </p:txBody>
        </p:sp>
        <p:sp>
          <p:nvSpPr>
            <p:cNvPr id="1128497" name="Oval 49"/>
            <p:cNvSpPr>
              <a:spLocks noChangeArrowheads="1"/>
            </p:cNvSpPr>
            <p:nvPr/>
          </p:nvSpPr>
          <p:spPr bwMode="auto">
            <a:xfrm>
              <a:off x="4423" y="2160"/>
              <a:ext cx="1270" cy="454"/>
            </a:xfrm>
            <a:prstGeom prst="ellipse">
              <a:avLst/>
            </a:prstGeom>
            <a:noFill/>
            <a:ln w="9525">
              <a:solidFill>
                <a:schemeClr val="tx1"/>
              </a:solidFill>
              <a:round/>
              <a:headEnd/>
              <a:tailEnd/>
            </a:ln>
            <a:effectLst/>
          </p:spPr>
          <p:txBody>
            <a:bodyPr wrap="none" anchor="ctr"/>
            <a:lstStyle/>
            <a:p>
              <a:endParaRPr lang="en-GB"/>
            </a:p>
          </p:txBody>
        </p:sp>
      </p:grpSp>
      <p:grpSp>
        <p:nvGrpSpPr>
          <p:cNvPr id="1128498" name="Group 50"/>
          <p:cNvGrpSpPr>
            <a:grpSpLocks/>
          </p:cNvGrpSpPr>
          <p:nvPr/>
        </p:nvGrpSpPr>
        <p:grpSpPr bwMode="auto">
          <a:xfrm>
            <a:off x="7273925" y="1198786"/>
            <a:ext cx="1512888" cy="504825"/>
            <a:chOff x="1845" y="1171"/>
            <a:chExt cx="953" cy="318"/>
          </a:xfrm>
        </p:grpSpPr>
        <p:sp>
          <p:nvSpPr>
            <p:cNvPr id="1128499" name="Oval 51"/>
            <p:cNvSpPr>
              <a:spLocks noChangeArrowheads="1"/>
            </p:cNvSpPr>
            <p:nvPr/>
          </p:nvSpPr>
          <p:spPr bwMode="auto">
            <a:xfrm>
              <a:off x="1845" y="1171"/>
              <a:ext cx="953" cy="318"/>
            </a:xfrm>
            <a:prstGeom prst="ellipse">
              <a:avLst/>
            </a:prstGeom>
            <a:noFill/>
            <a:ln w="9525">
              <a:solidFill>
                <a:schemeClr val="tx1"/>
              </a:solidFill>
              <a:round/>
              <a:headEnd/>
              <a:tailEnd/>
            </a:ln>
            <a:effectLst/>
          </p:spPr>
          <p:txBody>
            <a:bodyPr wrap="none" anchor="ctr"/>
            <a:lstStyle/>
            <a:p>
              <a:endParaRPr lang="en-GB"/>
            </a:p>
          </p:txBody>
        </p:sp>
        <p:sp>
          <p:nvSpPr>
            <p:cNvPr id="1128500" name="Text Box 52"/>
            <p:cNvSpPr txBox="1">
              <a:spLocks noChangeArrowheads="1"/>
            </p:cNvSpPr>
            <p:nvPr/>
          </p:nvSpPr>
          <p:spPr bwMode="auto">
            <a:xfrm>
              <a:off x="2099" y="1218"/>
              <a:ext cx="467"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login</a:t>
              </a:r>
            </a:p>
          </p:txBody>
        </p:sp>
      </p:grpSp>
      <p:sp>
        <p:nvSpPr>
          <p:cNvPr id="1128501" name="Rectangle 53"/>
          <p:cNvSpPr>
            <a:spLocks noChangeArrowheads="1"/>
          </p:cNvSpPr>
          <p:nvPr/>
        </p:nvSpPr>
        <p:spPr bwMode="auto">
          <a:xfrm>
            <a:off x="3321050" y="5015136"/>
            <a:ext cx="2403475" cy="7191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Customer Selection </a:t>
            </a:r>
          </a:p>
          <a:p>
            <a:pPr marL="342900" indent="-342900"/>
            <a:r>
              <a:rPr lang="nl-NL" sz="1800">
                <a:latin typeface="Lucida Sans Unicode" pitchFamily="34" charset="0"/>
              </a:rPr>
              <a:t>Management</a:t>
            </a:r>
          </a:p>
        </p:txBody>
      </p:sp>
      <p:cxnSp>
        <p:nvCxnSpPr>
          <p:cNvPr id="1128502" name="AutoShape 54"/>
          <p:cNvCxnSpPr>
            <a:cxnSpLocks noChangeShapeType="1"/>
            <a:stCxn id="1128472" idx="5"/>
            <a:endCxn id="1128501" idx="1"/>
          </p:cNvCxnSpPr>
          <p:nvPr/>
        </p:nvCxnSpPr>
        <p:spPr bwMode="auto">
          <a:xfrm>
            <a:off x="1781175" y="4365848"/>
            <a:ext cx="1539875" cy="1009650"/>
          </a:xfrm>
          <a:prstGeom prst="straightConnector1">
            <a:avLst/>
          </a:prstGeom>
          <a:noFill/>
          <a:ln w="9525">
            <a:solidFill>
              <a:schemeClr val="tx1"/>
            </a:solidFill>
            <a:prstDash val="sysDot"/>
            <a:round/>
            <a:headEnd/>
            <a:tailEnd/>
          </a:ln>
          <a:effectLst/>
        </p:spPr>
      </p:cxnSp>
      <p:sp>
        <p:nvSpPr>
          <p:cNvPr id="1128503" name="AutoShape 55"/>
          <p:cNvSpPr>
            <a:spLocks noChangeArrowheads="1"/>
          </p:cNvSpPr>
          <p:nvPr/>
        </p:nvSpPr>
        <p:spPr bwMode="auto">
          <a:xfrm>
            <a:off x="5508625" y="4653186"/>
            <a:ext cx="3455988" cy="1439862"/>
          </a:xfrm>
          <a:prstGeom prst="wedgeRectCallout">
            <a:avLst>
              <a:gd name="adj1" fmla="val -35944"/>
              <a:gd name="adj2" fmla="val 74037"/>
            </a:avLst>
          </a:prstGeom>
          <a:solidFill>
            <a:srgbClr val="99CCFF">
              <a:alpha val="75000"/>
            </a:srgbClr>
          </a:solidFill>
          <a:ln w="9525" algn="ctr">
            <a:solidFill>
              <a:schemeClr val="tx1"/>
            </a:solidFill>
            <a:miter lim="800000"/>
            <a:headEnd/>
            <a:tailEnd/>
          </a:ln>
          <a:effectLst/>
        </p:spPr>
        <p:txBody>
          <a:bodyPr/>
          <a:lstStyle/>
          <a:p>
            <a:pPr marL="342900" indent="-342900" algn="l"/>
            <a:r>
              <a:rPr lang="nl-NL" sz="2000">
                <a:latin typeface="Lucida Sans Unicode" pitchFamily="34" charset="0"/>
              </a:rPr>
              <a:t>Excluded from example</a:t>
            </a:r>
          </a:p>
          <a:p>
            <a:pPr marL="342900" indent="-342900" algn="l">
              <a:buFontTx/>
              <a:buChar char="•"/>
            </a:pPr>
            <a:r>
              <a:rPr lang="nl-NL" sz="2000">
                <a:latin typeface="Lucida Sans Unicode" pitchFamily="34" charset="0"/>
              </a:rPr>
              <a:t>Payment adm</a:t>
            </a:r>
          </a:p>
          <a:p>
            <a:pPr marL="342900" indent="-342900" algn="l">
              <a:buFontTx/>
              <a:buChar char="•"/>
            </a:pPr>
            <a:r>
              <a:rPr lang="nl-NL" sz="2000">
                <a:latin typeface="Lucida Sans Unicode" pitchFamily="34" charset="0"/>
              </a:rPr>
              <a:t>Shop staff salary adm</a:t>
            </a:r>
          </a:p>
          <a:p>
            <a:pPr marL="342900" indent="-342900" algn="l">
              <a:buFontTx/>
              <a:buChar char="•"/>
            </a:pPr>
            <a:r>
              <a:rPr lang="nl-NL" sz="2000">
                <a:latin typeface="Lucida Sans Unicode" pitchFamily="34" charset="0"/>
              </a:rPr>
              <a:t>...</a:t>
            </a:r>
          </a:p>
        </p:txBody>
      </p:sp>
    </p:spTree>
    <p:extLst>
      <p:ext uri="{BB962C8B-B14F-4D97-AF65-F5344CB8AC3E}">
        <p14:creationId xmlns:p14="http://schemas.microsoft.com/office/powerpoint/2010/main" val="1801116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8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0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1"/>
          </p:nvPr>
        </p:nvSpPr>
        <p:spPr>
          <a:xfrm>
            <a:off x="881063" y="6265212"/>
            <a:ext cx="7380287" cy="449262"/>
          </a:xfrm>
        </p:spPr>
        <p:txBody>
          <a:bodyPr/>
          <a:lstStyle/>
          <a:p>
            <a:r>
              <a:rPr lang="en-US" dirty="0"/>
              <a:t>MRV </a:t>
            </a:r>
            <a:r>
              <a:rPr lang="en-US" dirty="0" err="1"/>
              <a:t>Chaudron</a:t>
            </a:r>
            <a:endParaRPr lang="en-US" dirty="0"/>
          </a:p>
          <a:p>
            <a:r>
              <a:rPr lang="en-US" sz="1000" i="1" dirty="0"/>
              <a:t>Sheet </a:t>
            </a:r>
            <a:fld id="{1E159970-7959-4182-8FEA-9B37FD4DBFC5}" type="slidenum">
              <a:rPr lang="en-US" sz="1000" i="1"/>
              <a:pPr/>
              <a:t>42</a:t>
            </a:fld>
            <a:endParaRPr lang="en-US" sz="1000" i="1" dirty="0"/>
          </a:p>
        </p:txBody>
      </p:sp>
      <p:sp>
        <p:nvSpPr>
          <p:cNvPr id="1130498" name="Rectangle 2"/>
          <p:cNvSpPr>
            <a:spLocks noGrp="1" noChangeArrowheads="1"/>
          </p:cNvSpPr>
          <p:nvPr>
            <p:ph type="title"/>
          </p:nvPr>
        </p:nvSpPr>
        <p:spPr>
          <a:xfrm>
            <a:off x="685800" y="404664"/>
            <a:ext cx="7772400" cy="658813"/>
          </a:xfrm>
        </p:spPr>
        <p:txBody>
          <a:bodyPr/>
          <a:lstStyle/>
          <a:p>
            <a:r>
              <a:rPr lang="nl-NL" sz="4000"/>
              <a:t>Web Shop: Responsabilities</a:t>
            </a:r>
          </a:p>
        </p:txBody>
      </p:sp>
      <p:sp>
        <p:nvSpPr>
          <p:cNvPr id="1130499" name="Rectangle 3"/>
          <p:cNvSpPr>
            <a:spLocks noChangeArrowheads="1"/>
          </p:cNvSpPr>
          <p:nvPr/>
        </p:nvSpPr>
        <p:spPr bwMode="auto">
          <a:xfrm>
            <a:off x="395288" y="1280964"/>
            <a:ext cx="3095625" cy="503238"/>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Customer Registration</a:t>
            </a:r>
          </a:p>
        </p:txBody>
      </p:sp>
      <p:sp>
        <p:nvSpPr>
          <p:cNvPr id="1130500" name="Rectangle 4"/>
          <p:cNvSpPr>
            <a:spLocks noChangeArrowheads="1"/>
          </p:cNvSpPr>
          <p:nvPr/>
        </p:nvSpPr>
        <p:spPr bwMode="auto">
          <a:xfrm>
            <a:off x="395288" y="2017626"/>
            <a:ext cx="3311525" cy="503238"/>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Shop Owner Registration</a:t>
            </a:r>
          </a:p>
        </p:txBody>
      </p:sp>
      <p:sp>
        <p:nvSpPr>
          <p:cNvPr id="1130501" name="Rectangle 5"/>
          <p:cNvSpPr>
            <a:spLocks noChangeArrowheads="1"/>
          </p:cNvSpPr>
          <p:nvPr/>
        </p:nvSpPr>
        <p:spPr bwMode="auto">
          <a:xfrm>
            <a:off x="395288" y="2700251"/>
            <a:ext cx="3240087" cy="46196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dirty="0" smtClean="0">
                <a:latin typeface="Lucida Sans Unicode" pitchFamily="34" charset="0"/>
              </a:rPr>
              <a:t>Product Catalog Mngmt</a:t>
            </a:r>
            <a:endParaRPr lang="nl-NL" sz="2000" dirty="0">
              <a:latin typeface="Lucida Sans Unicode" pitchFamily="34" charset="0"/>
            </a:endParaRPr>
          </a:p>
        </p:txBody>
      </p:sp>
      <p:sp>
        <p:nvSpPr>
          <p:cNvPr id="1130503" name="Rectangle 7"/>
          <p:cNvSpPr>
            <a:spLocks noChangeArrowheads="1"/>
          </p:cNvSpPr>
          <p:nvPr/>
        </p:nvSpPr>
        <p:spPr bwMode="auto">
          <a:xfrm>
            <a:off x="395288" y="4132299"/>
            <a:ext cx="1512887" cy="5032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Payment</a:t>
            </a:r>
          </a:p>
        </p:txBody>
      </p:sp>
      <p:sp>
        <p:nvSpPr>
          <p:cNvPr id="1130504" name="Rectangle 8"/>
          <p:cNvSpPr>
            <a:spLocks noChangeArrowheads="1"/>
          </p:cNvSpPr>
          <p:nvPr/>
        </p:nvSpPr>
        <p:spPr bwMode="auto">
          <a:xfrm>
            <a:off x="395288" y="4868962"/>
            <a:ext cx="1871662" cy="504825"/>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Stock Control</a:t>
            </a:r>
          </a:p>
        </p:txBody>
      </p:sp>
      <p:sp>
        <p:nvSpPr>
          <p:cNvPr id="1130505" name="Text Box 9"/>
          <p:cNvSpPr txBox="1">
            <a:spLocks noChangeArrowheads="1"/>
          </p:cNvSpPr>
          <p:nvPr/>
        </p:nvSpPr>
        <p:spPr bwMode="auto">
          <a:xfrm>
            <a:off x="3781425" y="1349227"/>
            <a:ext cx="4929188"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Entry, storage &amp; retrieval of customers</a:t>
            </a:r>
          </a:p>
        </p:txBody>
      </p:sp>
      <p:sp>
        <p:nvSpPr>
          <p:cNvPr id="1130506" name="Text Box 10"/>
          <p:cNvSpPr txBox="1">
            <a:spLocks noChangeArrowheads="1"/>
          </p:cNvSpPr>
          <p:nvPr/>
        </p:nvSpPr>
        <p:spPr bwMode="auto">
          <a:xfrm>
            <a:off x="3781425" y="2079274"/>
            <a:ext cx="4886325"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Entry, storage &amp; retrieval of shop staff</a:t>
            </a:r>
          </a:p>
        </p:txBody>
      </p:sp>
      <p:sp>
        <p:nvSpPr>
          <p:cNvPr id="1130507" name="Text Box 11"/>
          <p:cNvSpPr txBox="1">
            <a:spLocks noChangeArrowheads="1"/>
          </p:cNvSpPr>
          <p:nvPr/>
        </p:nvSpPr>
        <p:spPr bwMode="auto">
          <a:xfrm>
            <a:off x="3781425" y="2747082"/>
            <a:ext cx="5237163" cy="396875"/>
          </a:xfrm>
          <a:prstGeom prst="rect">
            <a:avLst/>
          </a:prstGeom>
          <a:noFill/>
          <a:ln w="9525" algn="ctr">
            <a:noFill/>
            <a:miter lim="800000"/>
            <a:headEnd/>
            <a:tailEnd/>
          </a:ln>
          <a:effectLst/>
        </p:spPr>
        <p:txBody>
          <a:bodyPr>
            <a:spAutoFit/>
          </a:bodyPr>
          <a:lstStyle/>
          <a:p>
            <a:pPr marL="342900" indent="-342900" algn="l"/>
            <a:r>
              <a:rPr lang="nl-NL" sz="2000">
                <a:latin typeface="Lucida Sans Unicode" pitchFamily="34" charset="0"/>
              </a:rPr>
              <a:t>Entry, storage &amp; retrieval of product data</a:t>
            </a:r>
          </a:p>
        </p:txBody>
      </p:sp>
      <p:sp>
        <p:nvSpPr>
          <p:cNvPr id="1130509" name="Text Box 13"/>
          <p:cNvSpPr txBox="1">
            <a:spLocks noChangeArrowheads="1"/>
          </p:cNvSpPr>
          <p:nvPr/>
        </p:nvSpPr>
        <p:spPr bwMode="auto">
          <a:xfrm>
            <a:off x="3276600" y="4207176"/>
            <a:ext cx="5786438"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Handle transaction between customer &amp; shop</a:t>
            </a:r>
          </a:p>
        </p:txBody>
      </p:sp>
      <p:sp>
        <p:nvSpPr>
          <p:cNvPr id="1130510" name="Text Box 14"/>
          <p:cNvSpPr txBox="1">
            <a:spLocks noChangeArrowheads="1"/>
          </p:cNvSpPr>
          <p:nvPr/>
        </p:nvSpPr>
        <p:spPr bwMode="auto">
          <a:xfrm>
            <a:off x="3781425" y="4937225"/>
            <a:ext cx="4565650"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Register available products in stock</a:t>
            </a:r>
          </a:p>
        </p:txBody>
      </p:sp>
      <p:sp>
        <p:nvSpPr>
          <p:cNvPr id="1130511" name="Rectangle 15"/>
          <p:cNvSpPr>
            <a:spLocks noChangeArrowheads="1"/>
          </p:cNvSpPr>
          <p:nvPr/>
        </p:nvSpPr>
        <p:spPr bwMode="auto">
          <a:xfrm>
            <a:off x="395288" y="3395638"/>
            <a:ext cx="3240087" cy="5032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dirty="0">
                <a:latin typeface="Lucida Sans Unicode" pitchFamily="34" charset="0"/>
              </a:rPr>
              <a:t>Cust. Selection </a:t>
            </a:r>
            <a:r>
              <a:rPr lang="nl-NL" sz="2000" dirty="0" smtClean="0">
                <a:latin typeface="Lucida Sans Unicode" pitchFamily="34" charset="0"/>
              </a:rPr>
              <a:t>Mngmt</a:t>
            </a:r>
            <a:endParaRPr lang="nl-NL" sz="2000" dirty="0">
              <a:latin typeface="Lucida Sans Unicode" pitchFamily="34" charset="0"/>
            </a:endParaRPr>
          </a:p>
        </p:txBody>
      </p:sp>
      <p:sp>
        <p:nvSpPr>
          <p:cNvPr id="1130512" name="Text Box 16"/>
          <p:cNvSpPr txBox="1">
            <a:spLocks noChangeArrowheads="1"/>
          </p:cNvSpPr>
          <p:nvPr/>
        </p:nvSpPr>
        <p:spPr bwMode="auto">
          <a:xfrm>
            <a:off x="3781425" y="3477129"/>
            <a:ext cx="4638675"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Register customer product selection</a:t>
            </a:r>
          </a:p>
        </p:txBody>
      </p:sp>
      <p:sp>
        <p:nvSpPr>
          <p:cNvPr id="18" name="Rectangle 6"/>
          <p:cNvSpPr>
            <a:spLocks noChangeArrowheads="1"/>
          </p:cNvSpPr>
          <p:nvPr/>
        </p:nvSpPr>
        <p:spPr bwMode="auto">
          <a:xfrm>
            <a:off x="395288" y="5581722"/>
            <a:ext cx="2736850" cy="504825"/>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Shop UI</a:t>
            </a:r>
          </a:p>
        </p:txBody>
      </p:sp>
      <p:sp>
        <p:nvSpPr>
          <p:cNvPr id="19" name="Text Box 12"/>
          <p:cNvSpPr txBox="1">
            <a:spLocks noChangeArrowheads="1"/>
          </p:cNvSpPr>
          <p:nvPr/>
        </p:nvSpPr>
        <p:spPr bwMode="auto">
          <a:xfrm>
            <a:off x="3781425" y="5636755"/>
            <a:ext cx="3010761" cy="400110"/>
          </a:xfrm>
          <a:prstGeom prst="rect">
            <a:avLst/>
          </a:prstGeom>
          <a:noFill/>
          <a:ln w="9525" algn="ctr">
            <a:noFill/>
            <a:miter lim="800000"/>
            <a:headEnd/>
            <a:tailEnd/>
          </a:ln>
          <a:effectLst/>
        </p:spPr>
        <p:txBody>
          <a:bodyPr wrap="none">
            <a:spAutoFit/>
          </a:bodyPr>
          <a:lstStyle/>
          <a:p>
            <a:pPr marL="342900" indent="-342900" algn="l"/>
            <a:r>
              <a:rPr lang="nl-NL" sz="2000" dirty="0" smtClean="0">
                <a:latin typeface="Lucida Sans Unicode" pitchFamily="34" charset="0"/>
              </a:rPr>
              <a:t>Interact with user (I/O)</a:t>
            </a:r>
            <a:endParaRPr lang="nl-NL" sz="2000" dirty="0">
              <a:latin typeface="Lucida Sans Unicode" pitchFamily="34" charset="0"/>
            </a:endParaRPr>
          </a:p>
        </p:txBody>
      </p:sp>
    </p:spTree>
    <p:extLst>
      <p:ext uri="{BB962C8B-B14F-4D97-AF65-F5344CB8AC3E}">
        <p14:creationId xmlns:p14="http://schemas.microsoft.com/office/powerpoint/2010/main" val="28162069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algn="ctr"/>
            <a:r>
              <a:rPr lang="nl-NL" dirty="0"/>
              <a:t>Characterizing Classes</a:t>
            </a:r>
            <a:br>
              <a:rPr lang="nl-NL" dirty="0"/>
            </a:br>
            <a:r>
              <a:rPr lang="nl-NL" sz="1600" b="0" dirty="0"/>
              <a:t>according to Rebecca J. Wirfs-Brock, IEEE Software, March/April 2006</a:t>
            </a:r>
          </a:p>
        </p:txBody>
      </p:sp>
      <p:sp>
        <p:nvSpPr>
          <p:cNvPr id="1035267" name="Rectangle 3"/>
          <p:cNvSpPr>
            <a:spLocks noGrp="1" noChangeArrowheads="1"/>
          </p:cNvSpPr>
          <p:nvPr>
            <p:ph type="body" idx="1"/>
          </p:nvPr>
        </p:nvSpPr>
        <p:spPr>
          <a:xfrm>
            <a:off x="323528" y="1294407"/>
            <a:ext cx="8640960" cy="5014913"/>
          </a:xfrm>
        </p:spPr>
        <p:txBody>
          <a:bodyPr/>
          <a:lstStyle/>
          <a:p>
            <a:pPr>
              <a:lnSpc>
                <a:spcPct val="85000"/>
              </a:lnSpc>
              <a:buFont typeface="Helvetica CE" pitchFamily="36" charset="-18"/>
              <a:buNone/>
            </a:pPr>
            <a:r>
              <a:rPr lang="nl-NL" sz="1600" dirty="0"/>
              <a:t>■ </a:t>
            </a:r>
            <a:r>
              <a:rPr lang="nl-NL" sz="1600" b="1" i="1" dirty="0"/>
              <a:t>Information holder</a:t>
            </a:r>
            <a:r>
              <a:rPr lang="nl-NL" sz="1600" dirty="0"/>
              <a:t>: an object designed to know certain information and provide that information to other objects.</a:t>
            </a:r>
            <a:br>
              <a:rPr lang="nl-NL" sz="1600" dirty="0"/>
            </a:br>
            <a:endParaRPr lang="nl-NL" sz="1600" dirty="0"/>
          </a:p>
          <a:p>
            <a:pPr>
              <a:lnSpc>
                <a:spcPct val="85000"/>
              </a:lnSpc>
              <a:buFont typeface="Helvetica CE" pitchFamily="36" charset="-18"/>
              <a:buNone/>
            </a:pPr>
            <a:r>
              <a:rPr lang="nl-NL" sz="1600" dirty="0"/>
              <a:t>■ </a:t>
            </a:r>
            <a:r>
              <a:rPr lang="nl-NL" sz="1600" b="1" i="1" dirty="0"/>
              <a:t>Structurer</a:t>
            </a:r>
            <a:r>
              <a:rPr lang="nl-NL" sz="1600" dirty="0"/>
              <a:t>: an object that maintains relationships between objects and information about those relationships. </a:t>
            </a:r>
          </a:p>
          <a:p>
            <a:pPr>
              <a:lnSpc>
                <a:spcPct val="85000"/>
              </a:lnSpc>
              <a:buFont typeface="Helvetica CE" pitchFamily="36" charset="-18"/>
              <a:buNone/>
            </a:pPr>
            <a:r>
              <a:rPr lang="nl-NL" sz="1600" dirty="0"/>
              <a:t>   	Complex structurers might pool, collect, and maintain groups of many objects; simpler structurers maintain relationships between a few objects. An example of a generic structurer is a Java HashMap, which relates keys to values.</a:t>
            </a:r>
            <a:br>
              <a:rPr lang="nl-NL" sz="1600" dirty="0"/>
            </a:br>
            <a:endParaRPr lang="nl-NL" sz="1600" dirty="0"/>
          </a:p>
          <a:p>
            <a:pPr>
              <a:lnSpc>
                <a:spcPct val="85000"/>
              </a:lnSpc>
              <a:buFont typeface="Helvetica CE" pitchFamily="36" charset="-18"/>
              <a:buNone/>
            </a:pPr>
            <a:r>
              <a:rPr lang="nl-NL" sz="1600" dirty="0"/>
              <a:t>■ </a:t>
            </a:r>
            <a:r>
              <a:rPr lang="nl-NL" sz="1600" b="1" i="1" dirty="0"/>
              <a:t>Service provider</a:t>
            </a:r>
            <a:r>
              <a:rPr lang="nl-NL" sz="1600" dirty="0"/>
              <a:t>: an object that performs specific work and offers services to others on demand.</a:t>
            </a:r>
            <a:br>
              <a:rPr lang="nl-NL" sz="1600" dirty="0"/>
            </a:br>
            <a:endParaRPr lang="nl-NL" sz="1600" dirty="0"/>
          </a:p>
          <a:p>
            <a:pPr>
              <a:lnSpc>
                <a:spcPct val="85000"/>
              </a:lnSpc>
              <a:buFont typeface="Helvetica CE" pitchFamily="36" charset="-18"/>
              <a:buNone/>
            </a:pPr>
            <a:r>
              <a:rPr lang="nl-NL" sz="1600" dirty="0"/>
              <a:t>■ </a:t>
            </a:r>
            <a:r>
              <a:rPr lang="nl-NL" sz="1600" b="1" i="1" dirty="0"/>
              <a:t>Controller</a:t>
            </a:r>
            <a:r>
              <a:rPr lang="nl-NL" sz="1600" dirty="0"/>
              <a:t>: an object designed to make decisions and control a complex task.</a:t>
            </a:r>
            <a:br>
              <a:rPr lang="nl-NL" sz="1600" dirty="0"/>
            </a:br>
            <a:endParaRPr lang="nl-NL" sz="1600" dirty="0"/>
          </a:p>
          <a:p>
            <a:pPr>
              <a:lnSpc>
                <a:spcPct val="85000"/>
              </a:lnSpc>
              <a:buFont typeface="Helvetica CE" pitchFamily="36" charset="-18"/>
              <a:buNone/>
            </a:pPr>
            <a:r>
              <a:rPr lang="nl-NL" sz="1600" dirty="0"/>
              <a:t>■ </a:t>
            </a:r>
            <a:r>
              <a:rPr lang="nl-NL" sz="1600" b="1" i="1" dirty="0"/>
              <a:t>Coordinator</a:t>
            </a:r>
            <a:r>
              <a:rPr lang="nl-NL" sz="1600" dirty="0"/>
              <a:t>: an object that doesn’t make many decisions but, in a rote or mechanical way, delegates work to other objects. The Mediator pattern is one example.</a:t>
            </a:r>
            <a:br>
              <a:rPr lang="nl-NL" sz="1600" dirty="0"/>
            </a:br>
            <a:endParaRPr lang="nl-NL" sz="1600" dirty="0"/>
          </a:p>
          <a:p>
            <a:pPr>
              <a:lnSpc>
                <a:spcPct val="85000"/>
              </a:lnSpc>
              <a:buFont typeface="Helvetica CE" pitchFamily="36" charset="-18"/>
              <a:buNone/>
            </a:pPr>
            <a:r>
              <a:rPr lang="nl-NL" sz="1600" b="1" dirty="0"/>
              <a:t>■ </a:t>
            </a:r>
            <a:r>
              <a:rPr lang="nl-NL" sz="1600" b="1" i="1" dirty="0"/>
              <a:t>Interfacer</a:t>
            </a:r>
            <a:r>
              <a:rPr lang="nl-NL" sz="1600" dirty="0"/>
              <a:t>: an object that transforms information or requests between distinct parts of a</a:t>
            </a:r>
            <a:br>
              <a:rPr lang="nl-NL" sz="1600" dirty="0"/>
            </a:br>
            <a:r>
              <a:rPr lang="nl-NL" sz="1600" dirty="0"/>
              <a:t>system. The edges of an application contain user-interfacer objects that interact with the user and external interfacer objects, which communicate with external systems. Interfacers also exist between subsystems. The Facade pattern is an example of a class designed to simplify interactions and limit clients’ visibility of objects within a subsystem.</a:t>
            </a:r>
          </a:p>
        </p:txBody>
      </p:sp>
      <p:pic>
        <p:nvPicPr>
          <p:cNvPr id="1024004" name="Picture 4" descr="Rebecca Wirfs-Br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840" y="0"/>
            <a:ext cx="1300160" cy="129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0264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ooter Placeholder 4"/>
          <p:cNvSpPr>
            <a:spLocks noGrp="1"/>
          </p:cNvSpPr>
          <p:nvPr>
            <p:ph type="ftr" sz="quarter" idx="11"/>
          </p:nvPr>
        </p:nvSpPr>
        <p:spPr>
          <a:xfrm>
            <a:off x="881063" y="6032352"/>
            <a:ext cx="7380287" cy="449262"/>
          </a:xfrm>
        </p:spPr>
        <p:txBody>
          <a:bodyPr/>
          <a:lstStyle/>
          <a:p>
            <a:r>
              <a:rPr lang="en-US"/>
              <a:t>MRV Chaudron</a:t>
            </a:r>
          </a:p>
          <a:p>
            <a:r>
              <a:rPr lang="en-US" sz="1000" i="1"/>
              <a:t>Sheet </a:t>
            </a:r>
            <a:fld id="{22741214-E1A8-4C10-A729-C9E95AD64214}" type="slidenum">
              <a:rPr lang="en-US" sz="1000" i="1"/>
              <a:pPr/>
              <a:t>44</a:t>
            </a:fld>
            <a:endParaRPr lang="en-US" sz="1000" i="1"/>
          </a:p>
        </p:txBody>
      </p:sp>
      <p:sp>
        <p:nvSpPr>
          <p:cNvPr id="1136642" name="Rectangle 2"/>
          <p:cNvSpPr>
            <a:spLocks noGrp="1" noChangeArrowheads="1"/>
          </p:cNvSpPr>
          <p:nvPr>
            <p:ph type="title"/>
          </p:nvPr>
        </p:nvSpPr>
        <p:spPr>
          <a:xfrm>
            <a:off x="685800" y="404664"/>
            <a:ext cx="7772400" cy="863600"/>
          </a:xfrm>
        </p:spPr>
        <p:txBody>
          <a:bodyPr/>
          <a:lstStyle/>
          <a:p>
            <a:r>
              <a:rPr lang="nl-NL" dirty="0" smtClean="0"/>
              <a:t>Identification of Dependencies</a:t>
            </a:r>
            <a:endParaRPr lang="nl-NL" dirty="0"/>
          </a:p>
        </p:txBody>
      </p:sp>
      <p:sp>
        <p:nvSpPr>
          <p:cNvPr id="1136643" name="Rectangle 3"/>
          <p:cNvSpPr>
            <a:spLocks noChangeArrowheads="1"/>
          </p:cNvSpPr>
          <p:nvPr/>
        </p:nvSpPr>
        <p:spPr bwMode="auto">
          <a:xfrm>
            <a:off x="4086225" y="2541488"/>
            <a:ext cx="1138238" cy="863600"/>
          </a:xfrm>
          <a:prstGeom prst="rect">
            <a:avLst/>
          </a:prstGeom>
          <a:solidFill>
            <a:schemeClr val="bg1"/>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Payment</a:t>
            </a:r>
          </a:p>
        </p:txBody>
      </p:sp>
      <p:sp>
        <p:nvSpPr>
          <p:cNvPr id="1136644" name="Rectangle 4"/>
          <p:cNvSpPr>
            <a:spLocks noChangeArrowheads="1"/>
          </p:cNvSpPr>
          <p:nvPr/>
        </p:nvSpPr>
        <p:spPr bwMode="auto">
          <a:xfrm>
            <a:off x="1692275" y="2541488"/>
            <a:ext cx="1076325" cy="86201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 Sel.</a:t>
            </a:r>
          </a:p>
          <a:p>
            <a:pPr marL="342900" indent="-342900"/>
            <a:r>
              <a:rPr lang="nl-NL" sz="1800">
                <a:latin typeface="Lucida Sans Unicode" pitchFamily="34" charset="0"/>
              </a:rPr>
              <a:t> Mngmt.</a:t>
            </a:r>
          </a:p>
        </p:txBody>
      </p:sp>
      <p:sp>
        <p:nvSpPr>
          <p:cNvPr id="1136645" name="Rectangle 5"/>
          <p:cNvSpPr>
            <a:spLocks noChangeArrowheads="1"/>
          </p:cNvSpPr>
          <p:nvPr/>
        </p:nvSpPr>
        <p:spPr bwMode="auto">
          <a:xfrm>
            <a:off x="182563" y="2519263"/>
            <a:ext cx="1366837" cy="90646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Customer</a:t>
            </a:r>
          </a:p>
          <a:p>
            <a:pPr marL="342900" indent="-342900"/>
            <a:r>
              <a:rPr lang="nl-NL" sz="1800">
                <a:latin typeface="Lucida Sans Unicode" pitchFamily="34" charset="0"/>
              </a:rPr>
              <a:t>Registration</a:t>
            </a:r>
          </a:p>
        </p:txBody>
      </p:sp>
      <p:sp>
        <p:nvSpPr>
          <p:cNvPr id="1136646" name="Text Box 6"/>
          <p:cNvSpPr txBox="1">
            <a:spLocks noChangeArrowheads="1"/>
          </p:cNvSpPr>
          <p:nvPr/>
        </p:nvSpPr>
        <p:spPr bwMode="auto">
          <a:xfrm>
            <a:off x="219075" y="4155976"/>
            <a:ext cx="1292225" cy="650875"/>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Customer</a:t>
            </a:r>
          </a:p>
          <a:p>
            <a:pPr marL="342900" indent="-342900"/>
            <a:r>
              <a:rPr lang="nl-NL" sz="1800">
                <a:latin typeface="Lucida Sans Unicode" pitchFamily="34" charset="0"/>
              </a:rPr>
              <a:t>data</a:t>
            </a:r>
          </a:p>
        </p:txBody>
      </p:sp>
      <p:sp>
        <p:nvSpPr>
          <p:cNvPr id="1136647" name="Rectangle 7"/>
          <p:cNvSpPr>
            <a:spLocks noChangeArrowheads="1"/>
          </p:cNvSpPr>
          <p:nvPr/>
        </p:nvSpPr>
        <p:spPr bwMode="auto">
          <a:xfrm>
            <a:off x="7667625" y="2552601"/>
            <a:ext cx="1296988"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Shop Staff </a:t>
            </a:r>
          </a:p>
          <a:p>
            <a:pPr marL="342900" indent="-342900"/>
            <a:r>
              <a:rPr lang="nl-NL" sz="1800">
                <a:latin typeface="Lucida Sans Unicode" pitchFamily="34" charset="0"/>
              </a:rPr>
              <a:t>Registration</a:t>
            </a:r>
          </a:p>
        </p:txBody>
      </p:sp>
      <p:sp>
        <p:nvSpPr>
          <p:cNvPr id="1136648" name="Text Box 8"/>
          <p:cNvSpPr txBox="1">
            <a:spLocks noChangeArrowheads="1"/>
          </p:cNvSpPr>
          <p:nvPr/>
        </p:nvSpPr>
        <p:spPr bwMode="auto">
          <a:xfrm>
            <a:off x="7710488" y="4155976"/>
            <a:ext cx="1209675" cy="925512"/>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Shop</a:t>
            </a:r>
          </a:p>
          <a:p>
            <a:pPr marL="342900" indent="-342900"/>
            <a:r>
              <a:rPr lang="nl-NL" sz="1800">
                <a:latin typeface="Lucida Sans Unicode" pitchFamily="34" charset="0"/>
              </a:rPr>
              <a:t>Staff</a:t>
            </a:r>
          </a:p>
          <a:p>
            <a:pPr marL="342900" indent="-342900"/>
            <a:r>
              <a:rPr lang="nl-NL" sz="1800">
                <a:latin typeface="Lucida Sans Unicode" pitchFamily="34" charset="0"/>
              </a:rPr>
              <a:t> data</a:t>
            </a:r>
          </a:p>
        </p:txBody>
      </p:sp>
      <p:sp>
        <p:nvSpPr>
          <p:cNvPr id="1136649" name="Rectangle 9"/>
          <p:cNvSpPr>
            <a:spLocks noChangeArrowheads="1"/>
          </p:cNvSpPr>
          <p:nvPr/>
        </p:nvSpPr>
        <p:spPr bwMode="auto">
          <a:xfrm>
            <a:off x="179388" y="1412776"/>
            <a:ext cx="5040312" cy="504825"/>
          </a:xfrm>
          <a:prstGeom prst="rect">
            <a:avLst/>
          </a:prstGeom>
          <a:solidFill>
            <a:schemeClr val="bg1"/>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Shop UI</a:t>
            </a:r>
          </a:p>
        </p:txBody>
      </p:sp>
      <p:sp>
        <p:nvSpPr>
          <p:cNvPr id="1136650" name="Rectangle 10"/>
          <p:cNvSpPr>
            <a:spLocks noChangeArrowheads="1"/>
          </p:cNvSpPr>
          <p:nvPr/>
        </p:nvSpPr>
        <p:spPr bwMode="auto">
          <a:xfrm>
            <a:off x="6688138" y="2552601"/>
            <a:ext cx="866775"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Stock </a:t>
            </a:r>
          </a:p>
          <a:p>
            <a:pPr marL="342900" indent="-342900"/>
            <a:r>
              <a:rPr lang="nl-NL" sz="1800">
                <a:latin typeface="Lucida Sans Unicode" pitchFamily="34" charset="0"/>
              </a:rPr>
              <a:t>Control</a:t>
            </a:r>
          </a:p>
        </p:txBody>
      </p:sp>
      <p:sp>
        <p:nvSpPr>
          <p:cNvPr id="1136651" name="Text Box 11"/>
          <p:cNvSpPr txBox="1">
            <a:spLocks noChangeArrowheads="1"/>
          </p:cNvSpPr>
          <p:nvPr/>
        </p:nvSpPr>
        <p:spPr bwMode="auto">
          <a:xfrm>
            <a:off x="6678613" y="4165501"/>
            <a:ext cx="885825" cy="719137"/>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Stock </a:t>
            </a:r>
          </a:p>
          <a:p>
            <a:pPr marL="342900" indent="-342900"/>
            <a:r>
              <a:rPr lang="nl-NL" sz="1800">
                <a:latin typeface="Lucida Sans Unicode" pitchFamily="34" charset="0"/>
              </a:rPr>
              <a:t>data </a:t>
            </a:r>
          </a:p>
        </p:txBody>
      </p:sp>
      <p:sp>
        <p:nvSpPr>
          <p:cNvPr id="1136652" name="Rectangle 12"/>
          <p:cNvSpPr>
            <a:spLocks noChangeArrowheads="1"/>
          </p:cNvSpPr>
          <p:nvPr/>
        </p:nvSpPr>
        <p:spPr bwMode="auto">
          <a:xfrm>
            <a:off x="5292725" y="2552601"/>
            <a:ext cx="1295400"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Prod. Catal.</a:t>
            </a:r>
          </a:p>
          <a:p>
            <a:pPr marL="342900" indent="-342900"/>
            <a:r>
              <a:rPr lang="nl-NL" sz="1800">
                <a:latin typeface="Lucida Sans Unicode" pitchFamily="34" charset="0"/>
              </a:rPr>
              <a:t>Maint.</a:t>
            </a:r>
          </a:p>
        </p:txBody>
      </p:sp>
      <p:sp>
        <p:nvSpPr>
          <p:cNvPr id="1136653" name="Text Box 13"/>
          <p:cNvSpPr txBox="1">
            <a:spLocks noChangeArrowheads="1"/>
          </p:cNvSpPr>
          <p:nvPr/>
        </p:nvSpPr>
        <p:spPr bwMode="auto">
          <a:xfrm>
            <a:off x="2752725" y="4155976"/>
            <a:ext cx="1358900" cy="650875"/>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Product </a:t>
            </a:r>
          </a:p>
          <a:p>
            <a:pPr marL="342900" indent="-342900"/>
            <a:r>
              <a:rPr lang="nl-NL" sz="1800">
                <a:latin typeface="Lucida Sans Unicode" pitchFamily="34" charset="0"/>
              </a:rPr>
              <a:t>Catalogue</a:t>
            </a:r>
          </a:p>
        </p:txBody>
      </p:sp>
      <p:sp>
        <p:nvSpPr>
          <p:cNvPr id="1136654" name="Text Box 14"/>
          <p:cNvSpPr txBox="1">
            <a:spLocks noChangeArrowheads="1"/>
          </p:cNvSpPr>
          <p:nvPr/>
        </p:nvSpPr>
        <p:spPr bwMode="auto">
          <a:xfrm>
            <a:off x="3005138" y="2536726"/>
            <a:ext cx="854075" cy="863600"/>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Cart-</a:t>
            </a:r>
          </a:p>
          <a:p>
            <a:pPr marL="342900" indent="-342900"/>
            <a:r>
              <a:rPr lang="nl-NL" sz="1800">
                <a:latin typeface="Lucida Sans Unicode" pitchFamily="34" charset="0"/>
              </a:rPr>
              <a:t>data</a:t>
            </a:r>
          </a:p>
        </p:txBody>
      </p:sp>
      <p:cxnSp>
        <p:nvCxnSpPr>
          <p:cNvPr id="1136655" name="AutoShape 15"/>
          <p:cNvCxnSpPr>
            <a:cxnSpLocks noChangeShapeType="1"/>
            <a:stCxn id="1136649" idx="2"/>
            <a:endCxn id="1136654" idx="0"/>
          </p:cNvCxnSpPr>
          <p:nvPr/>
        </p:nvCxnSpPr>
        <p:spPr bwMode="auto">
          <a:xfrm>
            <a:off x="2700338" y="1917601"/>
            <a:ext cx="731837" cy="619125"/>
          </a:xfrm>
          <a:prstGeom prst="straightConnector1">
            <a:avLst/>
          </a:prstGeom>
          <a:noFill/>
          <a:ln w="9525">
            <a:solidFill>
              <a:schemeClr val="tx1"/>
            </a:solidFill>
            <a:round/>
            <a:headEnd/>
            <a:tailEnd type="triangle" w="med" len="med"/>
          </a:ln>
          <a:effectLst/>
        </p:spPr>
      </p:cxnSp>
      <p:cxnSp>
        <p:nvCxnSpPr>
          <p:cNvPr id="1136656" name="AutoShape 16"/>
          <p:cNvCxnSpPr>
            <a:cxnSpLocks noChangeShapeType="1"/>
            <a:stCxn id="1136649" idx="2"/>
            <a:endCxn id="1136643" idx="0"/>
          </p:cNvCxnSpPr>
          <p:nvPr/>
        </p:nvCxnSpPr>
        <p:spPr bwMode="auto">
          <a:xfrm>
            <a:off x="2700338" y="1917601"/>
            <a:ext cx="1955800" cy="623887"/>
          </a:xfrm>
          <a:prstGeom prst="straightConnector1">
            <a:avLst/>
          </a:prstGeom>
          <a:noFill/>
          <a:ln w="9525">
            <a:solidFill>
              <a:schemeClr val="tx1"/>
            </a:solidFill>
            <a:round/>
            <a:headEnd/>
            <a:tailEnd type="triangle" w="med" len="med"/>
          </a:ln>
          <a:effectLst/>
        </p:spPr>
      </p:cxnSp>
      <p:cxnSp>
        <p:nvCxnSpPr>
          <p:cNvPr id="1136657" name="AutoShape 17"/>
          <p:cNvCxnSpPr>
            <a:cxnSpLocks noChangeShapeType="1"/>
            <a:stCxn id="1136649" idx="2"/>
            <a:endCxn id="1136644" idx="0"/>
          </p:cNvCxnSpPr>
          <p:nvPr/>
        </p:nvCxnSpPr>
        <p:spPr bwMode="auto">
          <a:xfrm flipH="1">
            <a:off x="2230438" y="1917601"/>
            <a:ext cx="469900" cy="623887"/>
          </a:xfrm>
          <a:prstGeom prst="straightConnector1">
            <a:avLst/>
          </a:prstGeom>
          <a:noFill/>
          <a:ln w="9525">
            <a:solidFill>
              <a:schemeClr val="tx1"/>
            </a:solidFill>
            <a:round/>
            <a:headEnd/>
            <a:tailEnd type="triangle" w="med" len="med"/>
          </a:ln>
          <a:effectLst/>
        </p:spPr>
      </p:cxnSp>
      <p:cxnSp>
        <p:nvCxnSpPr>
          <p:cNvPr id="1136658" name="AutoShape 18"/>
          <p:cNvCxnSpPr>
            <a:cxnSpLocks noChangeShapeType="1"/>
            <a:stCxn id="1136645" idx="2"/>
            <a:endCxn id="1136646" idx="0"/>
          </p:cNvCxnSpPr>
          <p:nvPr/>
        </p:nvCxnSpPr>
        <p:spPr bwMode="auto">
          <a:xfrm flipH="1">
            <a:off x="865188" y="3425726"/>
            <a:ext cx="1587" cy="730250"/>
          </a:xfrm>
          <a:prstGeom prst="straightConnector1">
            <a:avLst/>
          </a:prstGeom>
          <a:noFill/>
          <a:ln w="9525">
            <a:solidFill>
              <a:schemeClr val="tx1"/>
            </a:solidFill>
            <a:round/>
            <a:headEnd/>
            <a:tailEnd type="triangle" w="med" len="med"/>
          </a:ln>
          <a:effectLst/>
        </p:spPr>
      </p:cxnSp>
      <p:cxnSp>
        <p:nvCxnSpPr>
          <p:cNvPr id="1136659" name="AutoShape 19"/>
          <p:cNvCxnSpPr>
            <a:cxnSpLocks noChangeShapeType="1"/>
            <a:stCxn id="1136650" idx="2"/>
            <a:endCxn id="1136651" idx="0"/>
          </p:cNvCxnSpPr>
          <p:nvPr/>
        </p:nvCxnSpPr>
        <p:spPr bwMode="auto">
          <a:xfrm>
            <a:off x="7121525" y="3392388"/>
            <a:ext cx="0" cy="773113"/>
          </a:xfrm>
          <a:prstGeom prst="straightConnector1">
            <a:avLst/>
          </a:prstGeom>
          <a:noFill/>
          <a:ln w="9525">
            <a:solidFill>
              <a:schemeClr val="tx1"/>
            </a:solidFill>
            <a:round/>
            <a:headEnd/>
            <a:tailEnd type="triangle" w="med" len="med"/>
          </a:ln>
          <a:effectLst/>
        </p:spPr>
      </p:cxnSp>
      <p:cxnSp>
        <p:nvCxnSpPr>
          <p:cNvPr id="1136660" name="AutoShape 20"/>
          <p:cNvCxnSpPr>
            <a:cxnSpLocks noChangeShapeType="1"/>
            <a:stCxn id="1136647" idx="2"/>
            <a:endCxn id="1136648" idx="0"/>
          </p:cNvCxnSpPr>
          <p:nvPr/>
        </p:nvCxnSpPr>
        <p:spPr bwMode="auto">
          <a:xfrm flipH="1">
            <a:off x="8315325" y="3392388"/>
            <a:ext cx="1588" cy="763588"/>
          </a:xfrm>
          <a:prstGeom prst="straightConnector1">
            <a:avLst/>
          </a:prstGeom>
          <a:noFill/>
          <a:ln w="9525">
            <a:solidFill>
              <a:schemeClr val="tx1"/>
            </a:solidFill>
            <a:round/>
            <a:headEnd/>
            <a:tailEnd type="triangle" w="med" len="med"/>
          </a:ln>
          <a:effectLst/>
        </p:spPr>
      </p:cxnSp>
      <p:cxnSp>
        <p:nvCxnSpPr>
          <p:cNvPr id="1136661" name="AutoShape 21"/>
          <p:cNvCxnSpPr>
            <a:cxnSpLocks noChangeShapeType="1"/>
            <a:stCxn id="1136649" idx="2"/>
            <a:endCxn id="1136645" idx="0"/>
          </p:cNvCxnSpPr>
          <p:nvPr/>
        </p:nvCxnSpPr>
        <p:spPr bwMode="auto">
          <a:xfrm flipH="1">
            <a:off x="866775" y="1917601"/>
            <a:ext cx="1833563" cy="601662"/>
          </a:xfrm>
          <a:prstGeom prst="straightConnector1">
            <a:avLst/>
          </a:prstGeom>
          <a:noFill/>
          <a:ln w="9525">
            <a:solidFill>
              <a:schemeClr val="tx1"/>
            </a:solidFill>
            <a:round/>
            <a:headEnd/>
            <a:tailEnd type="triangle" w="med" len="med"/>
          </a:ln>
          <a:effectLst/>
        </p:spPr>
      </p:cxnSp>
      <p:cxnSp>
        <p:nvCxnSpPr>
          <p:cNvPr id="1136662" name="AutoShape 22"/>
          <p:cNvCxnSpPr>
            <a:cxnSpLocks noChangeShapeType="1"/>
            <a:stCxn id="1136644" idx="2"/>
            <a:endCxn id="1136653" idx="0"/>
          </p:cNvCxnSpPr>
          <p:nvPr/>
        </p:nvCxnSpPr>
        <p:spPr bwMode="auto">
          <a:xfrm>
            <a:off x="2230438" y="3403501"/>
            <a:ext cx="1201737" cy="752475"/>
          </a:xfrm>
          <a:prstGeom prst="straightConnector1">
            <a:avLst/>
          </a:prstGeom>
          <a:noFill/>
          <a:ln w="9525">
            <a:solidFill>
              <a:schemeClr val="tx1"/>
            </a:solidFill>
            <a:round/>
            <a:headEnd/>
            <a:tailEnd type="triangle" w="med" len="med"/>
          </a:ln>
          <a:effectLst/>
        </p:spPr>
      </p:cxnSp>
      <p:cxnSp>
        <p:nvCxnSpPr>
          <p:cNvPr id="1136663" name="AutoShape 23"/>
          <p:cNvCxnSpPr>
            <a:cxnSpLocks noChangeShapeType="1"/>
            <a:stCxn id="1136644" idx="3"/>
            <a:endCxn id="1136654" idx="1"/>
          </p:cNvCxnSpPr>
          <p:nvPr/>
        </p:nvCxnSpPr>
        <p:spPr bwMode="auto">
          <a:xfrm flipV="1">
            <a:off x="2768600" y="2968526"/>
            <a:ext cx="236538" cy="4762"/>
          </a:xfrm>
          <a:prstGeom prst="straightConnector1">
            <a:avLst/>
          </a:prstGeom>
          <a:noFill/>
          <a:ln w="9525">
            <a:solidFill>
              <a:schemeClr val="tx1"/>
            </a:solidFill>
            <a:round/>
            <a:headEnd/>
            <a:tailEnd type="triangle" w="med" len="med"/>
          </a:ln>
          <a:effectLst/>
        </p:spPr>
      </p:cxnSp>
      <p:cxnSp>
        <p:nvCxnSpPr>
          <p:cNvPr id="1136664" name="AutoShape 24"/>
          <p:cNvCxnSpPr>
            <a:cxnSpLocks noChangeShapeType="1"/>
            <a:stCxn id="1136643" idx="1"/>
            <a:endCxn id="1136654" idx="3"/>
          </p:cNvCxnSpPr>
          <p:nvPr/>
        </p:nvCxnSpPr>
        <p:spPr bwMode="auto">
          <a:xfrm flipH="1" flipV="1">
            <a:off x="3859213" y="2968526"/>
            <a:ext cx="227012" cy="4762"/>
          </a:xfrm>
          <a:prstGeom prst="straightConnector1">
            <a:avLst/>
          </a:prstGeom>
          <a:noFill/>
          <a:ln w="9525">
            <a:solidFill>
              <a:schemeClr val="tx1"/>
            </a:solidFill>
            <a:round/>
            <a:headEnd/>
            <a:tailEnd type="triangle" w="med" len="med"/>
          </a:ln>
          <a:effectLst/>
        </p:spPr>
      </p:cxnSp>
      <p:cxnSp>
        <p:nvCxnSpPr>
          <p:cNvPr id="1136665" name="AutoShape 25"/>
          <p:cNvCxnSpPr>
            <a:cxnSpLocks noChangeShapeType="1"/>
            <a:stCxn id="1136643" idx="2"/>
            <a:endCxn id="1136651" idx="0"/>
          </p:cNvCxnSpPr>
          <p:nvPr/>
        </p:nvCxnSpPr>
        <p:spPr bwMode="auto">
          <a:xfrm>
            <a:off x="4656138" y="3405088"/>
            <a:ext cx="2465387" cy="760413"/>
          </a:xfrm>
          <a:prstGeom prst="straightConnector1">
            <a:avLst/>
          </a:prstGeom>
          <a:noFill/>
          <a:ln w="9525">
            <a:solidFill>
              <a:schemeClr val="tx1"/>
            </a:solidFill>
            <a:round/>
            <a:headEnd/>
            <a:tailEnd type="triangle" w="med" len="med"/>
          </a:ln>
          <a:effectLst/>
        </p:spPr>
      </p:cxnSp>
      <p:grpSp>
        <p:nvGrpSpPr>
          <p:cNvPr id="1136666" name="Group 26"/>
          <p:cNvGrpSpPr>
            <a:grpSpLocks/>
          </p:cNvGrpSpPr>
          <p:nvPr/>
        </p:nvGrpSpPr>
        <p:grpSpPr bwMode="auto">
          <a:xfrm>
            <a:off x="5292725" y="1412777"/>
            <a:ext cx="3671888" cy="1068388"/>
            <a:chOff x="3334" y="1651"/>
            <a:chExt cx="2313" cy="673"/>
          </a:xfrm>
        </p:grpSpPr>
        <p:sp>
          <p:nvSpPr>
            <p:cNvPr id="1136667" name="Rectangle 27"/>
            <p:cNvSpPr>
              <a:spLocks noChangeArrowheads="1"/>
            </p:cNvSpPr>
            <p:nvPr/>
          </p:nvSpPr>
          <p:spPr bwMode="auto">
            <a:xfrm>
              <a:off x="3334" y="1651"/>
              <a:ext cx="2313" cy="318"/>
            </a:xfrm>
            <a:prstGeom prst="rect">
              <a:avLst/>
            </a:prstGeom>
            <a:solidFill>
              <a:schemeClr val="bg1">
                <a:alpha val="25000"/>
              </a:schemeClr>
            </a:solidFill>
            <a:ln w="9525" algn="ctr">
              <a:solidFill>
                <a:schemeClr val="tx1"/>
              </a:solidFill>
              <a:prstDash val="dash"/>
              <a:miter lim="800000"/>
              <a:headEnd/>
              <a:tailEnd/>
            </a:ln>
            <a:effectLst/>
          </p:spPr>
          <p:txBody>
            <a:bodyPr wrap="none" anchor="ctr"/>
            <a:lstStyle/>
            <a:p>
              <a:pPr marL="342900" indent="-342900"/>
              <a:r>
                <a:rPr lang="nl-NL" sz="1800">
                  <a:latin typeface="Lucida Sans Unicode" pitchFamily="34" charset="0"/>
                </a:rPr>
                <a:t>Staff Shop UI</a:t>
              </a:r>
            </a:p>
          </p:txBody>
        </p:sp>
        <p:cxnSp>
          <p:nvCxnSpPr>
            <p:cNvPr id="1136668" name="AutoShape 28"/>
            <p:cNvCxnSpPr>
              <a:cxnSpLocks noChangeShapeType="1"/>
              <a:stCxn id="1136667" idx="2"/>
              <a:endCxn id="1136647" idx="0"/>
            </p:cNvCxnSpPr>
            <p:nvPr/>
          </p:nvCxnSpPr>
          <p:spPr bwMode="auto">
            <a:xfrm>
              <a:off x="4491" y="1969"/>
              <a:ext cx="748" cy="355"/>
            </a:xfrm>
            <a:prstGeom prst="straightConnector1">
              <a:avLst/>
            </a:prstGeom>
            <a:noFill/>
            <a:ln w="9525">
              <a:solidFill>
                <a:schemeClr val="tx1"/>
              </a:solidFill>
              <a:round/>
              <a:headEnd/>
              <a:tailEnd type="triangle" w="med" len="med"/>
            </a:ln>
            <a:effectLst/>
          </p:spPr>
        </p:cxnSp>
        <p:cxnSp>
          <p:nvCxnSpPr>
            <p:cNvPr id="1136669" name="AutoShape 29"/>
            <p:cNvCxnSpPr>
              <a:cxnSpLocks noChangeShapeType="1"/>
              <a:stCxn id="1136667" idx="2"/>
              <a:endCxn id="1136650" idx="0"/>
            </p:cNvCxnSpPr>
            <p:nvPr/>
          </p:nvCxnSpPr>
          <p:spPr bwMode="auto">
            <a:xfrm flipH="1">
              <a:off x="4486" y="1969"/>
              <a:ext cx="4" cy="355"/>
            </a:xfrm>
            <a:prstGeom prst="straightConnector1">
              <a:avLst/>
            </a:prstGeom>
            <a:noFill/>
            <a:ln w="9525">
              <a:solidFill>
                <a:schemeClr val="tx1"/>
              </a:solidFill>
              <a:round/>
              <a:headEnd/>
              <a:tailEnd type="triangle" w="med" len="med"/>
            </a:ln>
            <a:effectLst/>
          </p:spPr>
        </p:cxnSp>
        <p:cxnSp>
          <p:nvCxnSpPr>
            <p:cNvPr id="1136670" name="AutoShape 30"/>
            <p:cNvCxnSpPr>
              <a:cxnSpLocks noChangeShapeType="1"/>
              <a:stCxn id="1136667" idx="2"/>
              <a:endCxn id="1136652" idx="0"/>
            </p:cNvCxnSpPr>
            <p:nvPr/>
          </p:nvCxnSpPr>
          <p:spPr bwMode="auto">
            <a:xfrm flipH="1">
              <a:off x="3742" y="1969"/>
              <a:ext cx="749" cy="355"/>
            </a:xfrm>
            <a:prstGeom prst="straightConnector1">
              <a:avLst/>
            </a:prstGeom>
            <a:noFill/>
            <a:ln w="9525">
              <a:solidFill>
                <a:schemeClr val="tx1"/>
              </a:solidFill>
              <a:round/>
              <a:headEnd/>
              <a:tailEnd type="triangle" w="med" len="med"/>
            </a:ln>
            <a:effectLst/>
          </p:spPr>
        </p:cxnSp>
      </p:grpSp>
      <p:cxnSp>
        <p:nvCxnSpPr>
          <p:cNvPr id="1136671" name="AutoShape 31"/>
          <p:cNvCxnSpPr>
            <a:cxnSpLocks noChangeShapeType="1"/>
            <a:stCxn id="1136652" idx="2"/>
            <a:endCxn id="1136653" idx="0"/>
          </p:cNvCxnSpPr>
          <p:nvPr/>
        </p:nvCxnSpPr>
        <p:spPr bwMode="auto">
          <a:xfrm flipH="1">
            <a:off x="3432175" y="3392388"/>
            <a:ext cx="2508250" cy="763588"/>
          </a:xfrm>
          <a:prstGeom prst="straightConnector1">
            <a:avLst/>
          </a:prstGeom>
          <a:noFill/>
          <a:ln w="9525">
            <a:solidFill>
              <a:schemeClr val="tx1"/>
            </a:solidFill>
            <a:round/>
            <a:headEnd/>
            <a:tailEnd type="triangle" w="med" len="med"/>
          </a:ln>
          <a:effectLst/>
        </p:spPr>
      </p:cxnSp>
      <p:sp>
        <p:nvSpPr>
          <p:cNvPr id="1136672" name="Rectangle 32"/>
          <p:cNvSpPr>
            <a:spLocks noChangeArrowheads="1"/>
          </p:cNvSpPr>
          <p:nvPr/>
        </p:nvSpPr>
        <p:spPr bwMode="auto">
          <a:xfrm>
            <a:off x="2123157" y="5155580"/>
            <a:ext cx="2952750" cy="936625"/>
          </a:xfrm>
          <a:prstGeom prst="rect">
            <a:avLst/>
          </a:prstGeom>
          <a:solidFill>
            <a:srgbClr val="DDDDDD"/>
          </a:solidFill>
          <a:ln w="9525" algn="ctr">
            <a:solidFill>
              <a:schemeClr val="tx1"/>
            </a:solidFill>
            <a:miter lim="800000"/>
            <a:headEnd/>
            <a:tailEnd/>
          </a:ln>
          <a:effectLst>
            <a:outerShdw dist="35921" dir="2700000" algn="ctr" rotWithShape="0">
              <a:schemeClr val="bg2"/>
            </a:outerShdw>
          </a:effectLst>
        </p:spPr>
        <p:txBody>
          <a:bodyPr wrap="none" anchor="ctr"/>
          <a:lstStyle/>
          <a:p>
            <a:pPr marL="342900" indent="-342900"/>
            <a:endParaRPr lang="nl-NL" sz="2000">
              <a:latin typeface="Lucida Sans Unicode" pitchFamily="34" charset="0"/>
            </a:endParaRPr>
          </a:p>
        </p:txBody>
      </p:sp>
      <p:sp>
        <p:nvSpPr>
          <p:cNvPr id="1136673" name="Text Box 33"/>
          <p:cNvSpPr txBox="1">
            <a:spLocks noChangeArrowheads="1"/>
          </p:cNvSpPr>
          <p:nvPr/>
        </p:nvSpPr>
        <p:spPr bwMode="auto">
          <a:xfrm>
            <a:off x="3709070" y="5444505"/>
            <a:ext cx="1222375" cy="503238"/>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400">
                <a:latin typeface="Lucida Sans Unicode" pitchFamily="34" charset="0"/>
              </a:rPr>
              <a:t>Subsystem </a:t>
            </a:r>
          </a:p>
        </p:txBody>
      </p:sp>
      <p:cxnSp>
        <p:nvCxnSpPr>
          <p:cNvPr id="1136674" name="AutoShape 34"/>
          <p:cNvCxnSpPr>
            <a:cxnSpLocks noChangeShapeType="1"/>
          </p:cNvCxnSpPr>
          <p:nvPr/>
        </p:nvCxnSpPr>
        <p:spPr bwMode="auto">
          <a:xfrm>
            <a:off x="2340645" y="5793755"/>
            <a:ext cx="1152525" cy="0"/>
          </a:xfrm>
          <a:prstGeom prst="straightConnector1">
            <a:avLst/>
          </a:prstGeom>
          <a:noFill/>
          <a:ln w="9525">
            <a:solidFill>
              <a:schemeClr val="tx1"/>
            </a:solidFill>
            <a:round/>
            <a:headEnd/>
            <a:tailEnd type="triangle" w="med" len="med"/>
          </a:ln>
          <a:effectLst/>
        </p:spPr>
      </p:cxnSp>
      <p:sp>
        <p:nvSpPr>
          <p:cNvPr id="1136675" name="Rectangle 35"/>
          <p:cNvSpPr>
            <a:spLocks noChangeArrowheads="1"/>
          </p:cNvSpPr>
          <p:nvPr/>
        </p:nvSpPr>
        <p:spPr bwMode="auto">
          <a:xfrm>
            <a:off x="2629570" y="5466730"/>
            <a:ext cx="574675" cy="304800"/>
          </a:xfrm>
          <a:prstGeom prst="rect">
            <a:avLst/>
          </a:prstGeom>
          <a:noFill/>
          <a:ln w="9525" algn="ctr">
            <a:noFill/>
            <a:miter lim="800000"/>
            <a:headEnd/>
            <a:tailEnd/>
          </a:ln>
          <a:effectLst/>
        </p:spPr>
        <p:txBody>
          <a:bodyPr wrap="none">
            <a:spAutoFit/>
          </a:bodyPr>
          <a:lstStyle/>
          <a:p>
            <a:pPr marL="342900" indent="-342900"/>
            <a:r>
              <a:rPr lang="nl-NL" sz="1400">
                <a:latin typeface="Lucida Sans Unicode" pitchFamily="34" charset="0"/>
              </a:rPr>
              <a:t>uses</a:t>
            </a:r>
          </a:p>
        </p:txBody>
      </p:sp>
      <p:sp>
        <p:nvSpPr>
          <p:cNvPr id="1136676" name="Rectangle 36"/>
          <p:cNvSpPr>
            <a:spLocks noChangeArrowheads="1"/>
          </p:cNvSpPr>
          <p:nvPr/>
        </p:nvSpPr>
        <p:spPr bwMode="auto">
          <a:xfrm>
            <a:off x="3143920" y="5223098"/>
            <a:ext cx="563562" cy="366712"/>
          </a:xfrm>
          <a:prstGeom prst="rect">
            <a:avLst/>
          </a:prstGeom>
          <a:noFill/>
          <a:ln w="9525" algn="ctr">
            <a:noFill/>
            <a:miter lim="800000"/>
            <a:headEnd/>
            <a:tailEnd/>
          </a:ln>
          <a:effectLst/>
        </p:spPr>
        <p:txBody>
          <a:bodyPr wrap="none">
            <a:spAutoFit/>
          </a:bodyPr>
          <a:lstStyle/>
          <a:p>
            <a:pPr marL="342900" indent="-342900"/>
            <a:r>
              <a:rPr lang="nl-NL" sz="1800">
                <a:effectLst>
                  <a:outerShdw blurRad="38100" dist="38100" dir="2700000" algn="tl">
                    <a:srgbClr val="C0C0C0"/>
                  </a:outerShdw>
                </a:effectLst>
                <a:latin typeface="Lucida Sans Unicode" pitchFamily="34" charset="0"/>
              </a:rPr>
              <a:t>key</a:t>
            </a:r>
          </a:p>
        </p:txBody>
      </p:sp>
      <p:sp>
        <p:nvSpPr>
          <p:cNvPr id="1136677" name="Rectangle 37"/>
          <p:cNvSpPr>
            <a:spLocks noChangeArrowheads="1"/>
          </p:cNvSpPr>
          <p:nvPr/>
        </p:nvSpPr>
        <p:spPr bwMode="auto">
          <a:xfrm>
            <a:off x="5421982" y="5229448"/>
            <a:ext cx="442913" cy="15081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36678" name="Rectangle 38"/>
          <p:cNvSpPr>
            <a:spLocks noChangeArrowheads="1"/>
          </p:cNvSpPr>
          <p:nvPr/>
        </p:nvSpPr>
        <p:spPr bwMode="auto">
          <a:xfrm>
            <a:off x="5421982" y="5371480"/>
            <a:ext cx="1238250" cy="4222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36679" name="Rectangle 39"/>
          <p:cNvSpPr>
            <a:spLocks noChangeArrowheads="1"/>
          </p:cNvSpPr>
          <p:nvPr/>
        </p:nvSpPr>
        <p:spPr bwMode="auto">
          <a:xfrm>
            <a:off x="5507707" y="5803280"/>
            <a:ext cx="895350" cy="304800"/>
          </a:xfrm>
          <a:prstGeom prst="rect">
            <a:avLst/>
          </a:prstGeom>
          <a:noFill/>
          <a:ln w="9525">
            <a:noFill/>
            <a:miter lim="800000"/>
            <a:headEnd/>
            <a:tailEnd/>
          </a:ln>
          <a:effectLst/>
        </p:spPr>
        <p:txBody>
          <a:bodyPr wrap="none">
            <a:spAutoFit/>
          </a:bodyPr>
          <a:lstStyle/>
          <a:p>
            <a:pPr algn="l" eaLnBrk="1" hangingPunct="1"/>
            <a:r>
              <a:rPr lang="nl-NL" sz="1400">
                <a:latin typeface="Lucida Sans Unicode" pitchFamily="34" charset="0"/>
              </a:rPr>
              <a:t>package</a:t>
            </a:r>
            <a:endParaRPr lang="en-GB" sz="1400">
              <a:latin typeface="Lucida Sans Unicode" pitchFamily="34" charset="0"/>
            </a:endParaRPr>
          </a:p>
        </p:txBody>
      </p:sp>
      <p:sp>
        <p:nvSpPr>
          <p:cNvPr id="1136680" name="Rectangle 40"/>
          <p:cNvSpPr>
            <a:spLocks noChangeArrowheads="1"/>
          </p:cNvSpPr>
          <p:nvPr/>
        </p:nvSpPr>
        <p:spPr bwMode="auto">
          <a:xfrm>
            <a:off x="5421982" y="5432648"/>
            <a:ext cx="1174750" cy="228600"/>
          </a:xfrm>
          <a:prstGeom prst="rect">
            <a:avLst/>
          </a:prstGeom>
          <a:noFill/>
          <a:ln w="9525">
            <a:noFill/>
            <a:miter lim="800000"/>
            <a:headEnd/>
            <a:tailEnd/>
          </a:ln>
          <a:effectLst/>
        </p:spPr>
        <p:txBody>
          <a:bodyPr wrap="none">
            <a:spAutoFit/>
          </a:bodyPr>
          <a:lstStyle/>
          <a:p>
            <a:pPr algn="l" eaLnBrk="1" hangingPunct="1"/>
            <a:r>
              <a:rPr lang="nl-NL" sz="900">
                <a:latin typeface="Lucida Sans Unicode" pitchFamily="34" charset="0"/>
              </a:rPr>
              <a:t>&lt;&lt; subsystem&gt;&gt;</a:t>
            </a:r>
            <a:endParaRPr lang="en-GB" sz="900">
              <a:latin typeface="Lucida Sans Unicode" pitchFamily="34" charset="0"/>
            </a:endParaRPr>
          </a:p>
        </p:txBody>
      </p:sp>
    </p:spTree>
    <p:extLst>
      <p:ext uri="{BB962C8B-B14F-4D97-AF65-F5344CB8AC3E}">
        <p14:creationId xmlns:p14="http://schemas.microsoft.com/office/powerpoint/2010/main" val="3448599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Rectangle 2"/>
          <p:cNvSpPr>
            <a:spLocks noGrp="1" noChangeArrowheads="1"/>
          </p:cNvSpPr>
          <p:nvPr>
            <p:ph type="title"/>
          </p:nvPr>
        </p:nvSpPr>
        <p:spPr>
          <a:xfrm>
            <a:off x="685800" y="404664"/>
            <a:ext cx="7772400" cy="863600"/>
          </a:xfrm>
        </p:spPr>
        <p:txBody>
          <a:bodyPr/>
          <a:lstStyle/>
          <a:p>
            <a:r>
              <a:rPr lang="nl-NL" dirty="0" smtClean="0"/>
              <a:t>Introduce layer for business logic</a:t>
            </a:r>
            <a:endParaRPr lang="nl-NL" dirty="0"/>
          </a:p>
        </p:txBody>
      </p:sp>
      <p:sp>
        <p:nvSpPr>
          <p:cNvPr id="1136643" name="Rectangle 3"/>
          <p:cNvSpPr>
            <a:spLocks noChangeArrowheads="1"/>
          </p:cNvSpPr>
          <p:nvPr/>
        </p:nvSpPr>
        <p:spPr bwMode="auto">
          <a:xfrm>
            <a:off x="4086225" y="3268538"/>
            <a:ext cx="1138238" cy="863600"/>
          </a:xfrm>
          <a:prstGeom prst="rect">
            <a:avLst/>
          </a:prstGeom>
          <a:solidFill>
            <a:schemeClr val="bg1"/>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Payment</a:t>
            </a:r>
          </a:p>
        </p:txBody>
      </p:sp>
      <p:sp>
        <p:nvSpPr>
          <p:cNvPr id="1136644" name="Rectangle 4"/>
          <p:cNvSpPr>
            <a:spLocks noChangeArrowheads="1"/>
          </p:cNvSpPr>
          <p:nvPr/>
        </p:nvSpPr>
        <p:spPr bwMode="auto">
          <a:xfrm>
            <a:off x="1692275" y="3268538"/>
            <a:ext cx="1076325" cy="86201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 Sel.</a:t>
            </a:r>
          </a:p>
          <a:p>
            <a:pPr marL="342900" indent="-342900"/>
            <a:r>
              <a:rPr lang="nl-NL" sz="1800">
                <a:latin typeface="Lucida Sans Unicode" pitchFamily="34" charset="0"/>
              </a:rPr>
              <a:t> Mngmt.</a:t>
            </a:r>
          </a:p>
        </p:txBody>
      </p:sp>
      <p:sp>
        <p:nvSpPr>
          <p:cNvPr id="1136645" name="Rectangle 5"/>
          <p:cNvSpPr>
            <a:spLocks noChangeArrowheads="1"/>
          </p:cNvSpPr>
          <p:nvPr/>
        </p:nvSpPr>
        <p:spPr bwMode="auto">
          <a:xfrm>
            <a:off x="182563" y="3246313"/>
            <a:ext cx="1366837" cy="906463"/>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dirty="0">
                <a:latin typeface="Lucida Sans Unicode" pitchFamily="34" charset="0"/>
              </a:rPr>
              <a:t>Customer</a:t>
            </a:r>
          </a:p>
          <a:p>
            <a:pPr marL="342900" indent="-342900"/>
            <a:r>
              <a:rPr lang="nl-NL" sz="1800" dirty="0">
                <a:latin typeface="Lucida Sans Unicode" pitchFamily="34" charset="0"/>
              </a:rPr>
              <a:t>Registration</a:t>
            </a:r>
          </a:p>
        </p:txBody>
      </p:sp>
      <p:sp>
        <p:nvSpPr>
          <p:cNvPr id="1136646" name="Text Box 6"/>
          <p:cNvSpPr txBox="1">
            <a:spLocks noChangeArrowheads="1"/>
          </p:cNvSpPr>
          <p:nvPr/>
        </p:nvSpPr>
        <p:spPr bwMode="auto">
          <a:xfrm>
            <a:off x="219075" y="4375696"/>
            <a:ext cx="1292225" cy="650875"/>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Customer</a:t>
            </a:r>
          </a:p>
          <a:p>
            <a:pPr marL="342900" indent="-342900"/>
            <a:r>
              <a:rPr lang="nl-NL" sz="1800">
                <a:latin typeface="Lucida Sans Unicode" pitchFamily="34" charset="0"/>
              </a:rPr>
              <a:t>data</a:t>
            </a:r>
          </a:p>
        </p:txBody>
      </p:sp>
      <p:sp>
        <p:nvSpPr>
          <p:cNvPr id="1136647" name="Rectangle 7"/>
          <p:cNvSpPr>
            <a:spLocks noChangeArrowheads="1"/>
          </p:cNvSpPr>
          <p:nvPr/>
        </p:nvSpPr>
        <p:spPr bwMode="auto">
          <a:xfrm>
            <a:off x="7667625" y="3279651"/>
            <a:ext cx="1296988"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Shop Staff </a:t>
            </a:r>
          </a:p>
          <a:p>
            <a:pPr marL="342900" indent="-342900"/>
            <a:r>
              <a:rPr lang="nl-NL" sz="1800">
                <a:latin typeface="Lucida Sans Unicode" pitchFamily="34" charset="0"/>
              </a:rPr>
              <a:t>Registration</a:t>
            </a:r>
          </a:p>
        </p:txBody>
      </p:sp>
      <p:sp>
        <p:nvSpPr>
          <p:cNvPr id="1136648" name="Text Box 8"/>
          <p:cNvSpPr txBox="1">
            <a:spLocks noChangeArrowheads="1"/>
          </p:cNvSpPr>
          <p:nvPr/>
        </p:nvSpPr>
        <p:spPr bwMode="auto">
          <a:xfrm>
            <a:off x="7710488" y="4375696"/>
            <a:ext cx="1209675" cy="925512"/>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Shop</a:t>
            </a:r>
          </a:p>
          <a:p>
            <a:pPr marL="342900" indent="-342900"/>
            <a:r>
              <a:rPr lang="nl-NL" sz="1800">
                <a:latin typeface="Lucida Sans Unicode" pitchFamily="34" charset="0"/>
              </a:rPr>
              <a:t>Staff</a:t>
            </a:r>
          </a:p>
          <a:p>
            <a:pPr marL="342900" indent="-342900"/>
            <a:r>
              <a:rPr lang="nl-NL" sz="1800">
                <a:latin typeface="Lucida Sans Unicode" pitchFamily="34" charset="0"/>
              </a:rPr>
              <a:t> data</a:t>
            </a:r>
          </a:p>
        </p:txBody>
      </p:sp>
      <p:sp>
        <p:nvSpPr>
          <p:cNvPr id="1136649" name="Rectangle 9"/>
          <p:cNvSpPr>
            <a:spLocks noChangeArrowheads="1"/>
          </p:cNvSpPr>
          <p:nvPr/>
        </p:nvSpPr>
        <p:spPr bwMode="auto">
          <a:xfrm>
            <a:off x="179387" y="2382379"/>
            <a:ext cx="8740775" cy="504825"/>
          </a:xfrm>
          <a:prstGeom prst="rect">
            <a:avLst/>
          </a:prstGeom>
          <a:solidFill>
            <a:schemeClr val="bg1"/>
          </a:solidFill>
          <a:ln w="9525" algn="ctr">
            <a:solidFill>
              <a:schemeClr val="tx1"/>
            </a:solidFill>
            <a:miter lim="800000"/>
            <a:headEnd/>
            <a:tailEnd/>
          </a:ln>
          <a:effectLst/>
        </p:spPr>
        <p:txBody>
          <a:bodyPr wrap="none" anchor="ctr"/>
          <a:lstStyle/>
          <a:p>
            <a:pPr marL="342900" indent="-342900" algn="ctr"/>
            <a:r>
              <a:rPr lang="nl-NL" sz="1800" dirty="0" smtClean="0">
                <a:latin typeface="Lucida Sans Unicode" pitchFamily="34" charset="0"/>
              </a:rPr>
              <a:t>Business Process Coordinator</a:t>
            </a:r>
            <a:endParaRPr lang="nl-NL" sz="1800" dirty="0">
              <a:latin typeface="Lucida Sans Unicode" pitchFamily="34" charset="0"/>
            </a:endParaRPr>
          </a:p>
        </p:txBody>
      </p:sp>
      <p:sp>
        <p:nvSpPr>
          <p:cNvPr id="1136650" name="Rectangle 10"/>
          <p:cNvSpPr>
            <a:spLocks noChangeArrowheads="1"/>
          </p:cNvSpPr>
          <p:nvPr/>
        </p:nvSpPr>
        <p:spPr bwMode="auto">
          <a:xfrm>
            <a:off x="6688138" y="3279651"/>
            <a:ext cx="866775"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Stock </a:t>
            </a:r>
          </a:p>
          <a:p>
            <a:pPr marL="342900" indent="-342900"/>
            <a:r>
              <a:rPr lang="nl-NL" sz="1800">
                <a:latin typeface="Lucida Sans Unicode" pitchFamily="34" charset="0"/>
              </a:rPr>
              <a:t>Control</a:t>
            </a:r>
          </a:p>
        </p:txBody>
      </p:sp>
      <p:sp>
        <p:nvSpPr>
          <p:cNvPr id="1136651" name="Text Box 11"/>
          <p:cNvSpPr txBox="1">
            <a:spLocks noChangeArrowheads="1"/>
          </p:cNvSpPr>
          <p:nvPr/>
        </p:nvSpPr>
        <p:spPr bwMode="auto">
          <a:xfrm>
            <a:off x="6678613" y="4385221"/>
            <a:ext cx="885825" cy="719137"/>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Stock </a:t>
            </a:r>
          </a:p>
          <a:p>
            <a:pPr marL="342900" indent="-342900"/>
            <a:r>
              <a:rPr lang="nl-NL" sz="1800">
                <a:latin typeface="Lucida Sans Unicode" pitchFamily="34" charset="0"/>
              </a:rPr>
              <a:t>data </a:t>
            </a:r>
          </a:p>
        </p:txBody>
      </p:sp>
      <p:sp>
        <p:nvSpPr>
          <p:cNvPr id="1136652" name="Rectangle 12"/>
          <p:cNvSpPr>
            <a:spLocks noChangeArrowheads="1"/>
          </p:cNvSpPr>
          <p:nvPr/>
        </p:nvSpPr>
        <p:spPr bwMode="auto">
          <a:xfrm>
            <a:off x="5292725" y="3279651"/>
            <a:ext cx="1295400" cy="83978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Prod. Catal.</a:t>
            </a:r>
          </a:p>
          <a:p>
            <a:pPr marL="342900" indent="-342900"/>
            <a:r>
              <a:rPr lang="nl-NL" sz="1800">
                <a:latin typeface="Lucida Sans Unicode" pitchFamily="34" charset="0"/>
              </a:rPr>
              <a:t>Maint.</a:t>
            </a:r>
          </a:p>
        </p:txBody>
      </p:sp>
      <p:sp>
        <p:nvSpPr>
          <p:cNvPr id="1136653" name="Text Box 13"/>
          <p:cNvSpPr txBox="1">
            <a:spLocks noChangeArrowheads="1"/>
          </p:cNvSpPr>
          <p:nvPr/>
        </p:nvSpPr>
        <p:spPr bwMode="auto">
          <a:xfrm>
            <a:off x="2752725" y="4375696"/>
            <a:ext cx="1358900" cy="650875"/>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Product </a:t>
            </a:r>
          </a:p>
          <a:p>
            <a:pPr marL="342900" indent="-342900"/>
            <a:r>
              <a:rPr lang="nl-NL" sz="1800">
                <a:latin typeface="Lucida Sans Unicode" pitchFamily="34" charset="0"/>
              </a:rPr>
              <a:t>Catalogue</a:t>
            </a:r>
          </a:p>
        </p:txBody>
      </p:sp>
      <p:sp>
        <p:nvSpPr>
          <p:cNvPr id="1136654" name="Text Box 14"/>
          <p:cNvSpPr txBox="1">
            <a:spLocks noChangeArrowheads="1"/>
          </p:cNvSpPr>
          <p:nvPr/>
        </p:nvSpPr>
        <p:spPr bwMode="auto">
          <a:xfrm>
            <a:off x="3005138" y="3263776"/>
            <a:ext cx="854075" cy="863600"/>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Cart-</a:t>
            </a:r>
          </a:p>
          <a:p>
            <a:pPr marL="342900" indent="-342900"/>
            <a:r>
              <a:rPr lang="nl-NL" sz="1800">
                <a:latin typeface="Lucida Sans Unicode" pitchFamily="34" charset="0"/>
              </a:rPr>
              <a:t>data</a:t>
            </a:r>
          </a:p>
        </p:txBody>
      </p:sp>
      <p:cxnSp>
        <p:nvCxnSpPr>
          <p:cNvPr id="1136655" name="AutoShape 15"/>
          <p:cNvCxnSpPr>
            <a:cxnSpLocks noChangeShapeType="1"/>
            <a:stCxn id="1136649" idx="2"/>
            <a:endCxn id="1136654" idx="0"/>
          </p:cNvCxnSpPr>
          <p:nvPr/>
        </p:nvCxnSpPr>
        <p:spPr bwMode="auto">
          <a:xfrm flipH="1">
            <a:off x="3432176" y="2887204"/>
            <a:ext cx="1117599" cy="376572"/>
          </a:xfrm>
          <a:prstGeom prst="straightConnector1">
            <a:avLst/>
          </a:prstGeom>
          <a:noFill/>
          <a:ln w="9525">
            <a:solidFill>
              <a:schemeClr val="tx1"/>
            </a:solidFill>
            <a:round/>
            <a:headEnd/>
            <a:tailEnd type="triangle" w="med" len="med"/>
          </a:ln>
          <a:effectLst/>
        </p:spPr>
      </p:cxnSp>
      <p:cxnSp>
        <p:nvCxnSpPr>
          <p:cNvPr id="1136656" name="AutoShape 16"/>
          <p:cNvCxnSpPr>
            <a:cxnSpLocks noChangeShapeType="1"/>
            <a:stCxn id="1136649" idx="2"/>
            <a:endCxn id="1136643" idx="0"/>
          </p:cNvCxnSpPr>
          <p:nvPr/>
        </p:nvCxnSpPr>
        <p:spPr bwMode="auto">
          <a:xfrm>
            <a:off x="4549775" y="2887204"/>
            <a:ext cx="105569" cy="381334"/>
          </a:xfrm>
          <a:prstGeom prst="straightConnector1">
            <a:avLst/>
          </a:prstGeom>
          <a:noFill/>
          <a:ln w="9525">
            <a:solidFill>
              <a:schemeClr val="tx1"/>
            </a:solidFill>
            <a:round/>
            <a:headEnd/>
            <a:tailEnd type="triangle" w="med" len="med"/>
          </a:ln>
          <a:effectLst/>
        </p:spPr>
      </p:cxnSp>
      <p:cxnSp>
        <p:nvCxnSpPr>
          <p:cNvPr id="1136657" name="AutoShape 17"/>
          <p:cNvCxnSpPr>
            <a:cxnSpLocks noChangeShapeType="1"/>
            <a:stCxn id="1136649" idx="2"/>
            <a:endCxn id="1136644" idx="0"/>
          </p:cNvCxnSpPr>
          <p:nvPr/>
        </p:nvCxnSpPr>
        <p:spPr bwMode="auto">
          <a:xfrm flipH="1">
            <a:off x="2230438" y="2887204"/>
            <a:ext cx="2319337" cy="381334"/>
          </a:xfrm>
          <a:prstGeom prst="straightConnector1">
            <a:avLst/>
          </a:prstGeom>
          <a:noFill/>
          <a:ln w="9525">
            <a:solidFill>
              <a:schemeClr val="tx1"/>
            </a:solidFill>
            <a:round/>
            <a:headEnd/>
            <a:tailEnd type="triangle" w="med" len="med"/>
          </a:ln>
          <a:effectLst/>
        </p:spPr>
      </p:cxnSp>
      <p:cxnSp>
        <p:nvCxnSpPr>
          <p:cNvPr id="1136658" name="AutoShape 18"/>
          <p:cNvCxnSpPr>
            <a:cxnSpLocks noChangeShapeType="1"/>
            <a:stCxn id="1136645" idx="2"/>
            <a:endCxn id="1136646" idx="0"/>
          </p:cNvCxnSpPr>
          <p:nvPr/>
        </p:nvCxnSpPr>
        <p:spPr bwMode="auto">
          <a:xfrm flipH="1">
            <a:off x="865188" y="4152776"/>
            <a:ext cx="794" cy="222920"/>
          </a:xfrm>
          <a:prstGeom prst="straightConnector1">
            <a:avLst/>
          </a:prstGeom>
          <a:noFill/>
          <a:ln w="9525">
            <a:solidFill>
              <a:schemeClr val="tx1"/>
            </a:solidFill>
            <a:round/>
            <a:headEnd/>
            <a:tailEnd type="triangle" w="med" len="med"/>
          </a:ln>
          <a:effectLst/>
        </p:spPr>
      </p:cxnSp>
      <p:cxnSp>
        <p:nvCxnSpPr>
          <p:cNvPr id="1136659" name="AutoShape 19"/>
          <p:cNvCxnSpPr>
            <a:cxnSpLocks noChangeShapeType="1"/>
            <a:stCxn id="1136650" idx="2"/>
            <a:endCxn id="1136651" idx="0"/>
          </p:cNvCxnSpPr>
          <p:nvPr/>
        </p:nvCxnSpPr>
        <p:spPr bwMode="auto">
          <a:xfrm>
            <a:off x="7121526" y="4119438"/>
            <a:ext cx="0" cy="265783"/>
          </a:xfrm>
          <a:prstGeom prst="straightConnector1">
            <a:avLst/>
          </a:prstGeom>
          <a:noFill/>
          <a:ln w="9525">
            <a:solidFill>
              <a:schemeClr val="tx1"/>
            </a:solidFill>
            <a:round/>
            <a:headEnd/>
            <a:tailEnd type="triangle" w="med" len="med"/>
          </a:ln>
          <a:effectLst/>
        </p:spPr>
      </p:cxnSp>
      <p:cxnSp>
        <p:nvCxnSpPr>
          <p:cNvPr id="1136660" name="AutoShape 20"/>
          <p:cNvCxnSpPr>
            <a:cxnSpLocks noChangeShapeType="1"/>
            <a:stCxn id="1136647" idx="2"/>
            <a:endCxn id="1136648" idx="0"/>
          </p:cNvCxnSpPr>
          <p:nvPr/>
        </p:nvCxnSpPr>
        <p:spPr bwMode="auto">
          <a:xfrm flipH="1">
            <a:off x="8315326" y="4119438"/>
            <a:ext cx="793" cy="256258"/>
          </a:xfrm>
          <a:prstGeom prst="straightConnector1">
            <a:avLst/>
          </a:prstGeom>
          <a:noFill/>
          <a:ln w="9525">
            <a:solidFill>
              <a:schemeClr val="tx1"/>
            </a:solidFill>
            <a:round/>
            <a:headEnd/>
            <a:tailEnd type="triangle" w="med" len="med"/>
          </a:ln>
          <a:effectLst/>
        </p:spPr>
      </p:cxnSp>
      <p:cxnSp>
        <p:nvCxnSpPr>
          <p:cNvPr id="1136661" name="AutoShape 21"/>
          <p:cNvCxnSpPr>
            <a:cxnSpLocks noChangeShapeType="1"/>
            <a:stCxn id="1136649" idx="2"/>
            <a:endCxn id="1136645" idx="0"/>
          </p:cNvCxnSpPr>
          <p:nvPr/>
        </p:nvCxnSpPr>
        <p:spPr bwMode="auto">
          <a:xfrm flipH="1">
            <a:off x="865982" y="2887204"/>
            <a:ext cx="3683793" cy="359109"/>
          </a:xfrm>
          <a:prstGeom prst="straightConnector1">
            <a:avLst/>
          </a:prstGeom>
          <a:noFill/>
          <a:ln w="9525">
            <a:solidFill>
              <a:schemeClr val="tx1"/>
            </a:solidFill>
            <a:round/>
            <a:headEnd/>
            <a:tailEnd type="triangle" w="med" len="med"/>
          </a:ln>
          <a:effectLst/>
        </p:spPr>
      </p:cxnSp>
      <p:cxnSp>
        <p:nvCxnSpPr>
          <p:cNvPr id="1136662" name="AutoShape 22"/>
          <p:cNvCxnSpPr>
            <a:cxnSpLocks noChangeShapeType="1"/>
            <a:stCxn id="1136644" idx="2"/>
            <a:endCxn id="1136653" idx="0"/>
          </p:cNvCxnSpPr>
          <p:nvPr/>
        </p:nvCxnSpPr>
        <p:spPr bwMode="auto">
          <a:xfrm>
            <a:off x="2230438" y="4130551"/>
            <a:ext cx="1201737" cy="245145"/>
          </a:xfrm>
          <a:prstGeom prst="straightConnector1">
            <a:avLst/>
          </a:prstGeom>
          <a:noFill/>
          <a:ln w="9525">
            <a:solidFill>
              <a:schemeClr val="tx1"/>
            </a:solidFill>
            <a:round/>
            <a:headEnd/>
            <a:tailEnd type="triangle" w="med" len="med"/>
          </a:ln>
          <a:effectLst/>
        </p:spPr>
      </p:cxnSp>
      <p:cxnSp>
        <p:nvCxnSpPr>
          <p:cNvPr id="1136663" name="AutoShape 23"/>
          <p:cNvCxnSpPr>
            <a:cxnSpLocks noChangeShapeType="1"/>
            <a:stCxn id="1136644" idx="3"/>
            <a:endCxn id="1136654" idx="1"/>
          </p:cNvCxnSpPr>
          <p:nvPr/>
        </p:nvCxnSpPr>
        <p:spPr bwMode="auto">
          <a:xfrm flipV="1">
            <a:off x="2768600" y="3695576"/>
            <a:ext cx="236538" cy="4762"/>
          </a:xfrm>
          <a:prstGeom prst="straightConnector1">
            <a:avLst/>
          </a:prstGeom>
          <a:noFill/>
          <a:ln w="9525">
            <a:solidFill>
              <a:schemeClr val="tx1"/>
            </a:solidFill>
            <a:round/>
            <a:headEnd/>
            <a:tailEnd type="triangle" w="med" len="med"/>
          </a:ln>
          <a:effectLst/>
        </p:spPr>
      </p:cxnSp>
      <p:cxnSp>
        <p:nvCxnSpPr>
          <p:cNvPr id="1136664" name="AutoShape 24"/>
          <p:cNvCxnSpPr>
            <a:cxnSpLocks noChangeShapeType="1"/>
            <a:stCxn id="1136643" idx="1"/>
            <a:endCxn id="1136654" idx="3"/>
          </p:cNvCxnSpPr>
          <p:nvPr/>
        </p:nvCxnSpPr>
        <p:spPr bwMode="auto">
          <a:xfrm flipH="1" flipV="1">
            <a:off x="3859213" y="3695576"/>
            <a:ext cx="227012" cy="4762"/>
          </a:xfrm>
          <a:prstGeom prst="straightConnector1">
            <a:avLst/>
          </a:prstGeom>
          <a:noFill/>
          <a:ln w="9525">
            <a:solidFill>
              <a:schemeClr val="tx1"/>
            </a:solidFill>
            <a:round/>
            <a:headEnd/>
            <a:tailEnd type="triangle" w="med" len="med"/>
          </a:ln>
          <a:effectLst/>
        </p:spPr>
      </p:cxnSp>
      <p:cxnSp>
        <p:nvCxnSpPr>
          <p:cNvPr id="1136665" name="AutoShape 25"/>
          <p:cNvCxnSpPr>
            <a:cxnSpLocks noChangeShapeType="1"/>
            <a:stCxn id="1136643" idx="2"/>
            <a:endCxn id="1136651" idx="0"/>
          </p:cNvCxnSpPr>
          <p:nvPr/>
        </p:nvCxnSpPr>
        <p:spPr bwMode="auto">
          <a:xfrm>
            <a:off x="4655344" y="4132138"/>
            <a:ext cx="2466182" cy="253083"/>
          </a:xfrm>
          <a:prstGeom prst="straightConnector1">
            <a:avLst/>
          </a:prstGeom>
          <a:noFill/>
          <a:ln w="9525">
            <a:solidFill>
              <a:schemeClr val="tx1"/>
            </a:solidFill>
            <a:round/>
            <a:headEnd/>
            <a:tailEnd type="triangle" w="med" len="med"/>
          </a:ln>
          <a:effectLst/>
        </p:spPr>
      </p:cxnSp>
      <p:sp>
        <p:nvSpPr>
          <p:cNvPr id="1136667" name="Rectangle 27"/>
          <p:cNvSpPr>
            <a:spLocks noChangeArrowheads="1"/>
          </p:cNvSpPr>
          <p:nvPr/>
        </p:nvSpPr>
        <p:spPr bwMode="auto">
          <a:xfrm>
            <a:off x="5292725" y="1412782"/>
            <a:ext cx="3671888" cy="504826"/>
          </a:xfrm>
          <a:prstGeom prst="rect">
            <a:avLst/>
          </a:prstGeom>
          <a:solidFill>
            <a:schemeClr val="bg1">
              <a:alpha val="25000"/>
            </a:schemeClr>
          </a:solidFill>
          <a:ln w="9525" algn="ctr">
            <a:solidFill>
              <a:schemeClr val="tx1"/>
            </a:solidFill>
            <a:prstDash val="dash"/>
            <a:miter lim="800000"/>
            <a:headEnd/>
            <a:tailEnd/>
          </a:ln>
          <a:effectLst/>
        </p:spPr>
        <p:txBody>
          <a:bodyPr wrap="none" anchor="ctr"/>
          <a:lstStyle/>
          <a:p>
            <a:pPr marL="342900" indent="-342900" algn="ctr"/>
            <a:r>
              <a:rPr lang="nl-NL" sz="1800" dirty="0">
                <a:latin typeface="Lucida Sans Unicode" pitchFamily="34" charset="0"/>
              </a:rPr>
              <a:t>Staff Shop UI</a:t>
            </a:r>
          </a:p>
        </p:txBody>
      </p:sp>
      <p:cxnSp>
        <p:nvCxnSpPr>
          <p:cNvPr id="1136669" name="AutoShape 29"/>
          <p:cNvCxnSpPr>
            <a:cxnSpLocks noChangeShapeType="1"/>
            <a:stCxn id="1136667" idx="2"/>
          </p:cNvCxnSpPr>
          <p:nvPr/>
        </p:nvCxnSpPr>
        <p:spPr bwMode="auto">
          <a:xfrm>
            <a:off x="7128669" y="1917608"/>
            <a:ext cx="794" cy="464771"/>
          </a:xfrm>
          <a:prstGeom prst="straightConnector1">
            <a:avLst/>
          </a:prstGeom>
          <a:noFill/>
          <a:ln w="9525">
            <a:solidFill>
              <a:schemeClr val="tx1"/>
            </a:solidFill>
            <a:round/>
            <a:headEnd/>
            <a:tailEnd type="triangle" w="med" len="med"/>
          </a:ln>
          <a:effectLst/>
        </p:spPr>
      </p:cxnSp>
      <p:grpSp>
        <p:nvGrpSpPr>
          <p:cNvPr id="15" name="Group 14"/>
          <p:cNvGrpSpPr/>
          <p:nvPr/>
        </p:nvGrpSpPr>
        <p:grpSpPr>
          <a:xfrm>
            <a:off x="5940425" y="2887204"/>
            <a:ext cx="2376488" cy="392481"/>
            <a:chOff x="5940425" y="1917608"/>
            <a:chExt cx="2376488" cy="1362077"/>
          </a:xfrm>
        </p:grpSpPr>
        <p:cxnSp>
          <p:nvCxnSpPr>
            <p:cNvPr id="1136668" name="AutoShape 28"/>
            <p:cNvCxnSpPr>
              <a:cxnSpLocks noChangeShapeType="1"/>
              <a:stCxn id="1136667" idx="2"/>
              <a:endCxn id="1136647" idx="0"/>
            </p:cNvCxnSpPr>
            <p:nvPr/>
          </p:nvCxnSpPr>
          <p:spPr bwMode="auto">
            <a:xfrm>
              <a:off x="7129463" y="1917608"/>
              <a:ext cx="1187450" cy="1362077"/>
            </a:xfrm>
            <a:prstGeom prst="straightConnector1">
              <a:avLst/>
            </a:prstGeom>
            <a:noFill/>
            <a:ln w="9525">
              <a:solidFill>
                <a:schemeClr val="tx1"/>
              </a:solidFill>
              <a:round/>
              <a:headEnd/>
              <a:tailEnd type="triangle" w="med" len="med"/>
            </a:ln>
            <a:effectLst/>
          </p:spPr>
        </p:cxnSp>
        <p:cxnSp>
          <p:nvCxnSpPr>
            <p:cNvPr id="1136670" name="AutoShape 30"/>
            <p:cNvCxnSpPr>
              <a:cxnSpLocks noChangeShapeType="1"/>
              <a:stCxn id="1136667" idx="2"/>
              <a:endCxn id="1136652" idx="0"/>
            </p:cNvCxnSpPr>
            <p:nvPr/>
          </p:nvCxnSpPr>
          <p:spPr bwMode="auto">
            <a:xfrm flipH="1">
              <a:off x="5940425" y="1917608"/>
              <a:ext cx="1189038" cy="1362077"/>
            </a:xfrm>
            <a:prstGeom prst="straightConnector1">
              <a:avLst/>
            </a:prstGeom>
            <a:noFill/>
            <a:ln w="9525">
              <a:solidFill>
                <a:schemeClr val="tx1"/>
              </a:solidFill>
              <a:round/>
              <a:headEnd/>
              <a:tailEnd type="triangle" w="med" len="med"/>
            </a:ln>
            <a:effectLst/>
          </p:spPr>
        </p:cxnSp>
      </p:grpSp>
      <p:cxnSp>
        <p:nvCxnSpPr>
          <p:cNvPr id="1136671" name="AutoShape 31"/>
          <p:cNvCxnSpPr>
            <a:cxnSpLocks noChangeShapeType="1"/>
            <a:stCxn id="1136652" idx="2"/>
            <a:endCxn id="1136653" idx="0"/>
          </p:cNvCxnSpPr>
          <p:nvPr/>
        </p:nvCxnSpPr>
        <p:spPr bwMode="auto">
          <a:xfrm flipH="1">
            <a:off x="3432175" y="4119438"/>
            <a:ext cx="2508250" cy="256258"/>
          </a:xfrm>
          <a:prstGeom prst="straightConnector1">
            <a:avLst/>
          </a:prstGeom>
          <a:noFill/>
          <a:ln w="9525">
            <a:solidFill>
              <a:schemeClr val="tx1"/>
            </a:solidFill>
            <a:round/>
            <a:headEnd/>
            <a:tailEnd type="triangle" w="med" len="med"/>
          </a:ln>
          <a:effectLst/>
        </p:spPr>
      </p:cxnSp>
      <p:sp>
        <p:nvSpPr>
          <p:cNvPr id="1136672" name="Rectangle 32"/>
          <p:cNvSpPr>
            <a:spLocks noChangeArrowheads="1"/>
          </p:cNvSpPr>
          <p:nvPr/>
        </p:nvSpPr>
        <p:spPr bwMode="auto">
          <a:xfrm>
            <a:off x="2195736" y="5344681"/>
            <a:ext cx="2857028" cy="834366"/>
          </a:xfrm>
          <a:prstGeom prst="rect">
            <a:avLst/>
          </a:prstGeom>
          <a:solidFill>
            <a:srgbClr val="DDDDDD"/>
          </a:solidFill>
          <a:ln w="9525" algn="ctr">
            <a:solidFill>
              <a:schemeClr val="tx1"/>
            </a:solidFill>
            <a:miter lim="800000"/>
            <a:headEnd/>
            <a:tailEnd/>
          </a:ln>
          <a:effectLst>
            <a:outerShdw dist="35921" dir="2700000" algn="ctr" rotWithShape="0">
              <a:schemeClr val="bg2"/>
            </a:outerShdw>
          </a:effectLst>
        </p:spPr>
        <p:txBody>
          <a:bodyPr wrap="none" anchor="ctr"/>
          <a:lstStyle/>
          <a:p>
            <a:pPr marL="342900" indent="-342900"/>
            <a:endParaRPr lang="nl-NL" sz="2000">
              <a:latin typeface="Lucida Sans Unicode" pitchFamily="34" charset="0"/>
            </a:endParaRPr>
          </a:p>
        </p:txBody>
      </p:sp>
      <p:sp>
        <p:nvSpPr>
          <p:cNvPr id="1136673" name="Text Box 33"/>
          <p:cNvSpPr txBox="1">
            <a:spLocks noChangeArrowheads="1"/>
          </p:cNvSpPr>
          <p:nvPr/>
        </p:nvSpPr>
        <p:spPr bwMode="auto">
          <a:xfrm>
            <a:off x="3709070" y="5573737"/>
            <a:ext cx="1222375" cy="503238"/>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400">
                <a:latin typeface="Lucida Sans Unicode" pitchFamily="34" charset="0"/>
              </a:rPr>
              <a:t>Subsystem </a:t>
            </a:r>
          </a:p>
        </p:txBody>
      </p:sp>
      <p:cxnSp>
        <p:nvCxnSpPr>
          <p:cNvPr id="1136674" name="AutoShape 34"/>
          <p:cNvCxnSpPr>
            <a:cxnSpLocks noChangeShapeType="1"/>
          </p:cNvCxnSpPr>
          <p:nvPr/>
        </p:nvCxnSpPr>
        <p:spPr bwMode="auto">
          <a:xfrm>
            <a:off x="2340645" y="5922987"/>
            <a:ext cx="1152525" cy="0"/>
          </a:xfrm>
          <a:prstGeom prst="straightConnector1">
            <a:avLst/>
          </a:prstGeom>
          <a:noFill/>
          <a:ln w="9525">
            <a:solidFill>
              <a:schemeClr val="tx1"/>
            </a:solidFill>
            <a:round/>
            <a:headEnd/>
            <a:tailEnd type="triangle" w="med" len="med"/>
          </a:ln>
          <a:effectLst/>
        </p:spPr>
      </p:cxnSp>
      <p:sp>
        <p:nvSpPr>
          <p:cNvPr id="1136675" name="Rectangle 35"/>
          <p:cNvSpPr>
            <a:spLocks noChangeArrowheads="1"/>
          </p:cNvSpPr>
          <p:nvPr/>
        </p:nvSpPr>
        <p:spPr bwMode="auto">
          <a:xfrm>
            <a:off x="2629570" y="5595962"/>
            <a:ext cx="574675" cy="304800"/>
          </a:xfrm>
          <a:prstGeom prst="rect">
            <a:avLst/>
          </a:prstGeom>
          <a:noFill/>
          <a:ln w="9525" algn="ctr">
            <a:noFill/>
            <a:miter lim="800000"/>
            <a:headEnd/>
            <a:tailEnd/>
          </a:ln>
          <a:effectLst/>
        </p:spPr>
        <p:txBody>
          <a:bodyPr wrap="none">
            <a:spAutoFit/>
          </a:bodyPr>
          <a:lstStyle/>
          <a:p>
            <a:pPr marL="342900" indent="-342900"/>
            <a:r>
              <a:rPr lang="nl-NL" sz="1400" dirty="0">
                <a:latin typeface="Lucida Sans Unicode" pitchFamily="34" charset="0"/>
              </a:rPr>
              <a:t>uses</a:t>
            </a:r>
          </a:p>
        </p:txBody>
      </p:sp>
      <p:sp>
        <p:nvSpPr>
          <p:cNvPr id="1136676" name="Rectangle 36"/>
          <p:cNvSpPr>
            <a:spLocks noChangeArrowheads="1"/>
          </p:cNvSpPr>
          <p:nvPr/>
        </p:nvSpPr>
        <p:spPr bwMode="auto">
          <a:xfrm>
            <a:off x="3143920" y="5352330"/>
            <a:ext cx="563562" cy="366712"/>
          </a:xfrm>
          <a:prstGeom prst="rect">
            <a:avLst/>
          </a:prstGeom>
          <a:noFill/>
          <a:ln w="9525" algn="ctr">
            <a:noFill/>
            <a:miter lim="800000"/>
            <a:headEnd/>
            <a:tailEnd/>
          </a:ln>
          <a:effectLst/>
        </p:spPr>
        <p:txBody>
          <a:bodyPr wrap="none">
            <a:spAutoFit/>
          </a:bodyPr>
          <a:lstStyle/>
          <a:p>
            <a:pPr marL="342900" indent="-342900"/>
            <a:r>
              <a:rPr lang="nl-NL" sz="1800">
                <a:effectLst>
                  <a:outerShdw blurRad="38100" dist="38100" dir="2700000" algn="tl">
                    <a:srgbClr val="C0C0C0"/>
                  </a:outerShdw>
                </a:effectLst>
                <a:latin typeface="Lucida Sans Unicode" pitchFamily="34" charset="0"/>
              </a:rPr>
              <a:t>key</a:t>
            </a:r>
          </a:p>
        </p:txBody>
      </p:sp>
      <p:sp>
        <p:nvSpPr>
          <p:cNvPr id="1136677" name="Rectangle 37"/>
          <p:cNvSpPr>
            <a:spLocks noChangeArrowheads="1"/>
          </p:cNvSpPr>
          <p:nvPr/>
        </p:nvSpPr>
        <p:spPr bwMode="auto">
          <a:xfrm>
            <a:off x="5421982" y="5358680"/>
            <a:ext cx="442913" cy="15081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36678" name="Rectangle 38"/>
          <p:cNvSpPr>
            <a:spLocks noChangeArrowheads="1"/>
          </p:cNvSpPr>
          <p:nvPr/>
        </p:nvSpPr>
        <p:spPr bwMode="auto">
          <a:xfrm>
            <a:off x="5421982" y="5500712"/>
            <a:ext cx="1238250" cy="4222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36679" name="Rectangle 39"/>
          <p:cNvSpPr>
            <a:spLocks noChangeArrowheads="1"/>
          </p:cNvSpPr>
          <p:nvPr/>
        </p:nvSpPr>
        <p:spPr bwMode="auto">
          <a:xfrm>
            <a:off x="5507707" y="5932512"/>
            <a:ext cx="895350" cy="304800"/>
          </a:xfrm>
          <a:prstGeom prst="rect">
            <a:avLst/>
          </a:prstGeom>
          <a:noFill/>
          <a:ln w="9525">
            <a:noFill/>
            <a:miter lim="800000"/>
            <a:headEnd/>
            <a:tailEnd/>
          </a:ln>
          <a:effectLst/>
        </p:spPr>
        <p:txBody>
          <a:bodyPr wrap="none">
            <a:spAutoFit/>
          </a:bodyPr>
          <a:lstStyle/>
          <a:p>
            <a:pPr algn="l" eaLnBrk="1" hangingPunct="1"/>
            <a:r>
              <a:rPr lang="nl-NL" sz="1400">
                <a:latin typeface="Lucida Sans Unicode" pitchFamily="34" charset="0"/>
              </a:rPr>
              <a:t>package</a:t>
            </a:r>
            <a:endParaRPr lang="en-GB" sz="1400">
              <a:latin typeface="Lucida Sans Unicode" pitchFamily="34" charset="0"/>
            </a:endParaRPr>
          </a:p>
        </p:txBody>
      </p:sp>
      <p:sp>
        <p:nvSpPr>
          <p:cNvPr id="1136680" name="Rectangle 40"/>
          <p:cNvSpPr>
            <a:spLocks noChangeArrowheads="1"/>
          </p:cNvSpPr>
          <p:nvPr/>
        </p:nvSpPr>
        <p:spPr bwMode="auto">
          <a:xfrm>
            <a:off x="5421982" y="5561880"/>
            <a:ext cx="1174750" cy="228600"/>
          </a:xfrm>
          <a:prstGeom prst="rect">
            <a:avLst/>
          </a:prstGeom>
          <a:noFill/>
          <a:ln w="9525">
            <a:noFill/>
            <a:miter lim="800000"/>
            <a:headEnd/>
            <a:tailEnd/>
          </a:ln>
          <a:effectLst/>
        </p:spPr>
        <p:txBody>
          <a:bodyPr wrap="none">
            <a:spAutoFit/>
          </a:bodyPr>
          <a:lstStyle/>
          <a:p>
            <a:pPr algn="l" eaLnBrk="1" hangingPunct="1"/>
            <a:r>
              <a:rPr lang="nl-NL" sz="900">
                <a:latin typeface="Lucida Sans Unicode" pitchFamily="34" charset="0"/>
              </a:rPr>
              <a:t>&lt;&lt; subsystem&gt;&gt;</a:t>
            </a:r>
            <a:endParaRPr lang="en-GB" sz="900">
              <a:latin typeface="Lucida Sans Unicode" pitchFamily="34" charset="0"/>
            </a:endParaRPr>
          </a:p>
        </p:txBody>
      </p:sp>
      <p:sp>
        <p:nvSpPr>
          <p:cNvPr id="50" name="Rectangle 9"/>
          <p:cNvSpPr>
            <a:spLocks noChangeArrowheads="1"/>
          </p:cNvSpPr>
          <p:nvPr/>
        </p:nvSpPr>
        <p:spPr bwMode="auto">
          <a:xfrm>
            <a:off x="179386" y="1439168"/>
            <a:ext cx="4970339" cy="504825"/>
          </a:xfrm>
          <a:prstGeom prst="rect">
            <a:avLst/>
          </a:prstGeom>
          <a:solidFill>
            <a:schemeClr val="bg1"/>
          </a:solidFill>
          <a:ln w="9525" algn="ctr">
            <a:solidFill>
              <a:schemeClr val="tx1"/>
            </a:solidFill>
            <a:miter lim="800000"/>
            <a:headEnd/>
            <a:tailEnd/>
          </a:ln>
          <a:effectLst/>
        </p:spPr>
        <p:txBody>
          <a:bodyPr wrap="none" anchor="ctr"/>
          <a:lstStyle/>
          <a:p>
            <a:pPr marL="342900" indent="-342900" algn="ctr"/>
            <a:r>
              <a:rPr lang="nl-NL" sz="1800" dirty="0">
                <a:latin typeface="Lucida Sans Unicode" pitchFamily="34" charset="0"/>
              </a:rPr>
              <a:t>Shop UI</a:t>
            </a:r>
          </a:p>
        </p:txBody>
      </p:sp>
      <p:cxnSp>
        <p:nvCxnSpPr>
          <p:cNvPr id="56" name="AutoShape 29"/>
          <p:cNvCxnSpPr>
            <a:cxnSpLocks noChangeShapeType="1"/>
          </p:cNvCxnSpPr>
          <p:nvPr/>
        </p:nvCxnSpPr>
        <p:spPr bwMode="auto">
          <a:xfrm>
            <a:off x="2483768" y="1917608"/>
            <a:ext cx="794" cy="464771"/>
          </a:xfrm>
          <a:prstGeom prst="straightConnector1">
            <a:avLst/>
          </a:prstGeom>
          <a:noFill/>
          <a:ln w="9525">
            <a:solidFill>
              <a:schemeClr val="tx1"/>
            </a:solidFill>
            <a:round/>
            <a:headEnd/>
            <a:tailEnd type="triangle" w="med" len="med"/>
          </a:ln>
          <a:effectLst/>
        </p:spPr>
      </p:cxnSp>
      <p:cxnSp>
        <p:nvCxnSpPr>
          <p:cNvPr id="58" name="AutoShape 29"/>
          <p:cNvCxnSpPr>
            <a:cxnSpLocks noChangeShapeType="1"/>
          </p:cNvCxnSpPr>
          <p:nvPr/>
        </p:nvCxnSpPr>
        <p:spPr bwMode="auto">
          <a:xfrm flipH="1">
            <a:off x="7095808" y="2899904"/>
            <a:ext cx="25717" cy="358404"/>
          </a:xfrm>
          <a:prstGeom prst="straightConnector1">
            <a:avLst/>
          </a:prstGeom>
          <a:noFill/>
          <a:ln w="9525">
            <a:solidFill>
              <a:schemeClr val="tx1"/>
            </a:solidFill>
            <a:round/>
            <a:headEnd/>
            <a:tailEnd type="triangle" w="med" len="med"/>
          </a:ln>
          <a:effectLst/>
        </p:spPr>
      </p:cxnSp>
    </p:spTree>
    <p:extLst>
      <p:ext uri="{BB962C8B-B14F-4D97-AF65-F5344CB8AC3E}">
        <p14:creationId xmlns:p14="http://schemas.microsoft.com/office/powerpoint/2010/main" val="36319266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 name="Content Placeholder 39"/>
          <p:cNvPicPr>
            <a:picLocks noGrp="1" noChangeAspect="1"/>
          </p:cNvPicPr>
          <p:nvPr>
            <p:ph idx="1"/>
          </p:nvPr>
        </p:nvPicPr>
        <p:blipFill>
          <a:blip r:embed="rId2"/>
          <a:stretch>
            <a:fillRect/>
          </a:stretch>
        </p:blipFill>
        <p:spPr>
          <a:xfrm>
            <a:off x="3038083" y="1700808"/>
            <a:ext cx="5825550" cy="2829170"/>
          </a:xfrm>
          <a:prstGeom prst="rect">
            <a:avLst/>
          </a:prstGeom>
        </p:spPr>
      </p:pic>
      <p:sp>
        <p:nvSpPr>
          <p:cNvPr id="4" name="Slide Number Placeholder 3"/>
          <p:cNvSpPr>
            <a:spLocks noGrp="1"/>
          </p:cNvSpPr>
          <p:nvPr>
            <p:ph type="sldNum" sz="quarter" idx="10"/>
          </p:nvPr>
        </p:nvSpPr>
        <p:spPr/>
        <p:txBody>
          <a:bodyPr/>
          <a:lstStyle/>
          <a:p>
            <a:fld id="{6CF5587C-60D7-410D-967F-4D4375984EC8}" type="slidenum">
              <a:rPr lang="en-US" smtClean="0"/>
              <a:pPr/>
              <a:t>46</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46</a:t>
            </a:fld>
            <a:endParaRPr lang="en-US"/>
          </a:p>
        </p:txBody>
      </p:sp>
      <p:sp>
        <p:nvSpPr>
          <p:cNvPr id="43" name="Rectangle 42"/>
          <p:cNvSpPr/>
          <p:nvPr/>
        </p:nvSpPr>
        <p:spPr>
          <a:xfrm>
            <a:off x="246113" y="3861048"/>
            <a:ext cx="2478564" cy="369332"/>
          </a:xfrm>
          <a:prstGeom prst="rect">
            <a:avLst/>
          </a:prstGeom>
        </p:spPr>
        <p:txBody>
          <a:bodyPr wrap="none">
            <a:spAutoFit/>
          </a:bodyPr>
          <a:lstStyle/>
          <a:p>
            <a:pPr marL="342900" lvl="0" indent="-342900"/>
            <a:r>
              <a:rPr lang="nl-NL" sz="1800" dirty="0" smtClean="0">
                <a:solidFill>
                  <a:srgbClr val="000000"/>
                </a:solidFill>
                <a:latin typeface="Lucida Sans Unicode" pitchFamily="34" charset="0"/>
              </a:rPr>
              <a:t>Information holders</a:t>
            </a:r>
            <a:endParaRPr lang="nl-NL" sz="1800" dirty="0">
              <a:solidFill>
                <a:srgbClr val="000000"/>
              </a:solidFill>
              <a:latin typeface="Lucida Sans Unicode" pitchFamily="34" charset="0"/>
            </a:endParaRPr>
          </a:p>
        </p:txBody>
      </p:sp>
      <p:sp>
        <p:nvSpPr>
          <p:cNvPr id="44" name="Rectangle 43"/>
          <p:cNvSpPr/>
          <p:nvPr/>
        </p:nvSpPr>
        <p:spPr>
          <a:xfrm>
            <a:off x="251520" y="3193221"/>
            <a:ext cx="2077813" cy="369332"/>
          </a:xfrm>
          <a:prstGeom prst="rect">
            <a:avLst/>
          </a:prstGeom>
        </p:spPr>
        <p:txBody>
          <a:bodyPr wrap="none">
            <a:spAutoFit/>
          </a:bodyPr>
          <a:lstStyle/>
          <a:p>
            <a:pPr marL="342900" lvl="0" indent="-342900"/>
            <a:r>
              <a:rPr lang="nl-NL" sz="1800" dirty="0" smtClean="0">
                <a:solidFill>
                  <a:srgbClr val="000000"/>
                </a:solidFill>
                <a:latin typeface="Lucida Sans Unicode" pitchFamily="34" charset="0"/>
              </a:rPr>
              <a:t>Service Providers</a:t>
            </a:r>
            <a:endParaRPr lang="nl-NL" sz="1800" dirty="0">
              <a:solidFill>
                <a:srgbClr val="000000"/>
              </a:solidFill>
              <a:latin typeface="Lucida Sans Unicode" pitchFamily="34" charset="0"/>
            </a:endParaRPr>
          </a:p>
        </p:txBody>
      </p:sp>
      <p:sp>
        <p:nvSpPr>
          <p:cNvPr id="45" name="Rectangle 44"/>
          <p:cNvSpPr/>
          <p:nvPr/>
        </p:nvSpPr>
        <p:spPr>
          <a:xfrm>
            <a:off x="246113" y="2412161"/>
            <a:ext cx="1527982" cy="369332"/>
          </a:xfrm>
          <a:prstGeom prst="rect">
            <a:avLst/>
          </a:prstGeom>
        </p:spPr>
        <p:txBody>
          <a:bodyPr wrap="none">
            <a:spAutoFit/>
          </a:bodyPr>
          <a:lstStyle/>
          <a:p>
            <a:pPr marL="342900" lvl="0" indent="-342900"/>
            <a:r>
              <a:rPr lang="nl-NL" sz="1800" dirty="0" smtClean="0">
                <a:solidFill>
                  <a:srgbClr val="000000"/>
                </a:solidFill>
                <a:latin typeface="Lucida Sans Unicode" pitchFamily="34" charset="0"/>
              </a:rPr>
              <a:t>Coordinator</a:t>
            </a:r>
            <a:endParaRPr lang="nl-NL" sz="1800" dirty="0">
              <a:solidFill>
                <a:srgbClr val="000000"/>
              </a:solidFill>
              <a:latin typeface="Lucida Sans Unicode" pitchFamily="34" charset="0"/>
            </a:endParaRPr>
          </a:p>
        </p:txBody>
      </p:sp>
      <p:sp>
        <p:nvSpPr>
          <p:cNvPr id="46" name="Rectangle 45"/>
          <p:cNvSpPr/>
          <p:nvPr/>
        </p:nvSpPr>
        <p:spPr>
          <a:xfrm>
            <a:off x="246113" y="1728981"/>
            <a:ext cx="1374094" cy="369332"/>
          </a:xfrm>
          <a:prstGeom prst="rect">
            <a:avLst/>
          </a:prstGeom>
        </p:spPr>
        <p:txBody>
          <a:bodyPr wrap="none">
            <a:spAutoFit/>
          </a:bodyPr>
          <a:lstStyle/>
          <a:p>
            <a:pPr marL="342900" lvl="0" indent="-342900"/>
            <a:r>
              <a:rPr lang="nl-NL" sz="1800" dirty="0" smtClean="0">
                <a:solidFill>
                  <a:srgbClr val="000000"/>
                </a:solidFill>
                <a:latin typeface="Lucida Sans Unicode" pitchFamily="34" charset="0"/>
              </a:rPr>
              <a:t>Interfacers</a:t>
            </a:r>
            <a:endParaRPr lang="nl-NL" sz="1800" dirty="0">
              <a:solidFill>
                <a:srgbClr val="000000"/>
              </a:solidFill>
              <a:latin typeface="Lucida Sans Unicode" pitchFamily="34" charset="0"/>
            </a:endParaRPr>
          </a:p>
        </p:txBody>
      </p:sp>
    </p:spTree>
    <p:extLst>
      <p:ext uri="{BB962C8B-B14F-4D97-AF65-F5344CB8AC3E}">
        <p14:creationId xmlns:p14="http://schemas.microsoft.com/office/powerpoint/2010/main" val="102667099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4"/>
          <p:cNvSpPr>
            <a:spLocks noGrp="1"/>
          </p:cNvSpPr>
          <p:nvPr>
            <p:ph type="ftr" sz="quarter" idx="11"/>
          </p:nvPr>
        </p:nvSpPr>
        <p:spPr>
          <a:xfrm>
            <a:off x="881063" y="6237312"/>
            <a:ext cx="7380287" cy="449262"/>
          </a:xfrm>
        </p:spPr>
        <p:txBody>
          <a:bodyPr/>
          <a:lstStyle/>
          <a:p>
            <a:r>
              <a:rPr lang="en-US"/>
              <a:t>MRV Chaudron</a:t>
            </a:r>
          </a:p>
          <a:p>
            <a:r>
              <a:rPr lang="en-US" sz="1000" i="1"/>
              <a:t>Sheet </a:t>
            </a:r>
            <a:fld id="{18696E90-2696-4391-9C1E-D570D85FEA9D}" type="slidenum">
              <a:rPr lang="en-US" sz="1000" i="1"/>
              <a:pPr/>
              <a:t>47</a:t>
            </a:fld>
            <a:endParaRPr lang="en-US" sz="1000" i="1"/>
          </a:p>
        </p:txBody>
      </p:sp>
      <p:sp>
        <p:nvSpPr>
          <p:cNvPr id="1134594" name="Rectangle 2"/>
          <p:cNvSpPr>
            <a:spLocks noGrp="1" noChangeArrowheads="1"/>
          </p:cNvSpPr>
          <p:nvPr>
            <p:ph type="title"/>
          </p:nvPr>
        </p:nvSpPr>
        <p:spPr>
          <a:xfrm>
            <a:off x="685800" y="260648"/>
            <a:ext cx="7772400" cy="748370"/>
          </a:xfrm>
        </p:spPr>
        <p:txBody>
          <a:bodyPr/>
          <a:lstStyle/>
          <a:p>
            <a:r>
              <a:rPr lang="nl-NL" dirty="0" smtClean="0"/>
              <a:t>Elaboration </a:t>
            </a:r>
            <a:r>
              <a:rPr lang="nl-NL" dirty="0"/>
              <a:t>of Data Domains</a:t>
            </a:r>
          </a:p>
        </p:txBody>
      </p:sp>
      <p:sp>
        <p:nvSpPr>
          <p:cNvPr id="1134595" name="Rectangle 3"/>
          <p:cNvSpPr>
            <a:spLocks noChangeArrowheads="1"/>
          </p:cNvSpPr>
          <p:nvPr/>
        </p:nvSpPr>
        <p:spPr bwMode="auto">
          <a:xfrm>
            <a:off x="395288" y="1434728"/>
            <a:ext cx="3095625" cy="503238"/>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Customer Registration</a:t>
            </a:r>
          </a:p>
        </p:txBody>
      </p:sp>
      <p:sp>
        <p:nvSpPr>
          <p:cNvPr id="1134596" name="Rectangle 4"/>
          <p:cNvSpPr>
            <a:spLocks noChangeArrowheads="1"/>
          </p:cNvSpPr>
          <p:nvPr/>
        </p:nvSpPr>
        <p:spPr bwMode="auto">
          <a:xfrm>
            <a:off x="395288" y="2277691"/>
            <a:ext cx="3311525" cy="503237"/>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Shop Staff Registration</a:t>
            </a:r>
          </a:p>
        </p:txBody>
      </p:sp>
      <p:sp>
        <p:nvSpPr>
          <p:cNvPr id="1134597" name="Rectangle 5"/>
          <p:cNvSpPr>
            <a:spLocks noChangeArrowheads="1"/>
          </p:cNvSpPr>
          <p:nvPr/>
        </p:nvSpPr>
        <p:spPr bwMode="auto">
          <a:xfrm>
            <a:off x="395288" y="3068960"/>
            <a:ext cx="3240087" cy="461962"/>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dirty="0">
                <a:latin typeface="Lucida Sans Unicode" pitchFamily="34" charset="0"/>
              </a:rPr>
              <a:t>Prod. Cat. </a:t>
            </a:r>
            <a:r>
              <a:rPr lang="nl-NL" sz="2000" dirty="0" smtClean="0">
                <a:latin typeface="Lucida Sans Unicode" pitchFamily="34" charset="0"/>
              </a:rPr>
              <a:t>Mngmnt</a:t>
            </a:r>
            <a:endParaRPr lang="nl-NL" sz="2000" dirty="0">
              <a:latin typeface="Lucida Sans Unicode" pitchFamily="34" charset="0"/>
            </a:endParaRPr>
          </a:p>
        </p:txBody>
      </p:sp>
      <p:sp>
        <p:nvSpPr>
          <p:cNvPr id="1134599" name="Rectangle 7"/>
          <p:cNvSpPr>
            <a:spLocks noChangeArrowheads="1"/>
          </p:cNvSpPr>
          <p:nvPr/>
        </p:nvSpPr>
        <p:spPr bwMode="auto">
          <a:xfrm>
            <a:off x="395288" y="4492947"/>
            <a:ext cx="1512887" cy="503238"/>
          </a:xfrm>
          <a:prstGeom prst="rect">
            <a:avLst/>
          </a:prstGeom>
          <a:solidFill>
            <a:srgbClr val="FFFFFF">
              <a:alpha val="20000"/>
            </a:srgbClr>
          </a:solidFill>
          <a:ln w="9525" algn="ctr">
            <a:solidFill>
              <a:schemeClr val="tx1"/>
            </a:solidFill>
            <a:prstDash val="lgDash"/>
            <a:miter lim="800000"/>
            <a:headEnd/>
            <a:tailEnd/>
          </a:ln>
          <a:effectLst/>
        </p:spPr>
        <p:txBody>
          <a:bodyPr wrap="none" anchor="ctr"/>
          <a:lstStyle/>
          <a:p>
            <a:pPr marL="342900" indent="-342900"/>
            <a:r>
              <a:rPr lang="nl-NL" sz="2000">
                <a:latin typeface="Lucida Sans Unicode" pitchFamily="34" charset="0"/>
              </a:rPr>
              <a:t>Payment</a:t>
            </a:r>
          </a:p>
        </p:txBody>
      </p:sp>
      <p:sp>
        <p:nvSpPr>
          <p:cNvPr id="1134600" name="Rectangle 8"/>
          <p:cNvSpPr>
            <a:spLocks noChangeArrowheads="1"/>
          </p:cNvSpPr>
          <p:nvPr/>
        </p:nvSpPr>
        <p:spPr bwMode="auto">
          <a:xfrm>
            <a:off x="395288" y="5243835"/>
            <a:ext cx="1871662" cy="504825"/>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a:latin typeface="Lucida Sans Unicode" pitchFamily="34" charset="0"/>
              </a:rPr>
              <a:t>Stock Control</a:t>
            </a:r>
          </a:p>
        </p:txBody>
      </p:sp>
      <p:sp>
        <p:nvSpPr>
          <p:cNvPr id="1134601" name="Rectangle 9"/>
          <p:cNvSpPr>
            <a:spLocks noChangeArrowheads="1"/>
          </p:cNvSpPr>
          <p:nvPr/>
        </p:nvSpPr>
        <p:spPr bwMode="auto">
          <a:xfrm>
            <a:off x="395288" y="3778572"/>
            <a:ext cx="3240087" cy="503238"/>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2000" dirty="0">
                <a:latin typeface="Lucida Sans Unicode" pitchFamily="34" charset="0"/>
              </a:rPr>
              <a:t>Cust. Selection </a:t>
            </a:r>
            <a:r>
              <a:rPr lang="nl-NL" sz="2000" dirty="0" smtClean="0">
                <a:latin typeface="Lucida Sans Unicode" pitchFamily="34" charset="0"/>
              </a:rPr>
              <a:t>Mngmt</a:t>
            </a:r>
            <a:endParaRPr lang="nl-NL" sz="2000" dirty="0">
              <a:latin typeface="Lucida Sans Unicode" pitchFamily="34" charset="0"/>
            </a:endParaRPr>
          </a:p>
        </p:txBody>
      </p:sp>
      <p:sp>
        <p:nvSpPr>
          <p:cNvPr id="1134602" name="AutoShape 10"/>
          <p:cNvSpPr>
            <a:spLocks noChangeArrowheads="1"/>
          </p:cNvSpPr>
          <p:nvPr/>
        </p:nvSpPr>
        <p:spPr bwMode="auto">
          <a:xfrm>
            <a:off x="7550795" y="1196752"/>
            <a:ext cx="1269677" cy="863600"/>
          </a:xfrm>
          <a:prstGeom prst="can">
            <a:avLst>
              <a:gd name="adj" fmla="val 36579"/>
            </a:avLst>
          </a:prstGeom>
          <a:gradFill rotWithShape="1">
            <a:gsLst>
              <a:gs pos="0">
                <a:srgbClr val="66CCFF">
                  <a:gamma/>
                  <a:shade val="69804"/>
                  <a:invGamma/>
                </a:srgbClr>
              </a:gs>
              <a:gs pos="50000">
                <a:srgbClr val="66CCFF"/>
              </a:gs>
              <a:gs pos="100000">
                <a:srgbClr val="66CCFF">
                  <a:gamma/>
                  <a:shade val="69804"/>
                  <a:invGamma/>
                </a:srgbClr>
              </a:gs>
            </a:gsLst>
            <a:lin ang="0" scaled="1"/>
          </a:gradFill>
          <a:ln w="9525">
            <a:solidFill>
              <a:schemeClr val="tx1"/>
            </a:solidFill>
            <a:round/>
            <a:headEnd/>
            <a:tailEnd/>
          </a:ln>
          <a:effectLst/>
        </p:spPr>
        <p:txBody>
          <a:bodyPr wrap="none" anchor="ctr"/>
          <a:lstStyle/>
          <a:p>
            <a:pPr algn="ctr"/>
            <a:endParaRPr lang="en-GB"/>
          </a:p>
        </p:txBody>
      </p:sp>
      <p:sp>
        <p:nvSpPr>
          <p:cNvPr id="1134606" name="Text Box 14"/>
          <p:cNvSpPr txBox="1">
            <a:spLocks noChangeArrowheads="1"/>
          </p:cNvSpPr>
          <p:nvPr/>
        </p:nvSpPr>
        <p:spPr bwMode="auto">
          <a:xfrm>
            <a:off x="5057007" y="5262241"/>
            <a:ext cx="2095445" cy="1015663"/>
          </a:xfrm>
          <a:prstGeom prst="rect">
            <a:avLst/>
          </a:prstGeom>
          <a:solidFill>
            <a:schemeClr val="bg1"/>
          </a:solidFill>
          <a:ln w="9525" algn="ctr">
            <a:solidFill>
              <a:schemeClr val="tx1"/>
            </a:solidFill>
            <a:miter lim="800000"/>
            <a:headEnd/>
            <a:tailEnd/>
          </a:ln>
          <a:effectLst/>
        </p:spPr>
        <p:txBody>
          <a:bodyPr wrap="square">
            <a:spAutoFit/>
          </a:bodyPr>
          <a:lstStyle/>
          <a:p>
            <a:pPr marL="342900" indent="-342900" algn="ctr"/>
            <a:r>
              <a:rPr lang="nl-NL" sz="2000" dirty="0">
                <a:latin typeface="Lucida Sans Unicode" pitchFamily="34" charset="0"/>
              </a:rPr>
              <a:t>Stock data </a:t>
            </a:r>
          </a:p>
          <a:p>
            <a:pPr marL="342900" indent="-342900"/>
            <a:r>
              <a:rPr lang="nl-NL" sz="2000" dirty="0" smtClean="0">
                <a:latin typeface="Lucida Sans Unicode" pitchFamily="34" charset="0"/>
              </a:rPr>
              <a:t>product-id</a:t>
            </a:r>
          </a:p>
          <a:p>
            <a:pPr marL="342900" indent="-342900"/>
            <a:r>
              <a:rPr lang="nl-NL" sz="2000" dirty="0" smtClean="0">
                <a:latin typeface="Lucida Sans Unicode" pitchFamily="34" charset="0"/>
              </a:rPr>
              <a:t>quantity</a:t>
            </a:r>
            <a:endParaRPr lang="nl-NL" sz="2000" dirty="0">
              <a:latin typeface="Lucida Sans Unicode" pitchFamily="34" charset="0"/>
            </a:endParaRPr>
          </a:p>
        </p:txBody>
      </p:sp>
      <p:sp>
        <p:nvSpPr>
          <p:cNvPr id="1134613" name="AutoShape 21" descr="Papyrus"/>
          <p:cNvSpPr>
            <a:spLocks noChangeArrowheads="1"/>
          </p:cNvSpPr>
          <p:nvPr/>
        </p:nvSpPr>
        <p:spPr bwMode="auto">
          <a:xfrm>
            <a:off x="7550795" y="4625675"/>
            <a:ext cx="1269677" cy="863600"/>
          </a:xfrm>
          <a:prstGeom prst="can">
            <a:avLst>
              <a:gd name="adj" fmla="val 36579"/>
            </a:avLst>
          </a:prstGeom>
          <a:blipFill dpi="0" rotWithShape="1">
            <a:blip r:embed="rId3"/>
            <a:srcRect/>
            <a:tile tx="0" ty="0" sx="100000" sy="100000" flip="none" algn="tl"/>
          </a:blipFill>
          <a:ln w="9525">
            <a:solidFill>
              <a:schemeClr val="tx1"/>
            </a:solidFill>
            <a:round/>
            <a:headEnd/>
            <a:tailEnd/>
          </a:ln>
          <a:effectLst/>
        </p:spPr>
        <p:txBody>
          <a:bodyPr wrap="none" anchor="ctr"/>
          <a:lstStyle/>
          <a:p>
            <a:pPr algn="ctr"/>
            <a:endParaRPr lang="en-GB"/>
          </a:p>
        </p:txBody>
      </p:sp>
      <p:cxnSp>
        <p:nvCxnSpPr>
          <p:cNvPr id="1134615" name="AutoShape 23"/>
          <p:cNvCxnSpPr>
            <a:cxnSpLocks noChangeShapeType="1"/>
            <a:stCxn id="1134595" idx="3"/>
            <a:endCxn id="1134603" idx="1"/>
          </p:cNvCxnSpPr>
          <p:nvPr/>
        </p:nvCxnSpPr>
        <p:spPr bwMode="auto">
          <a:xfrm flipV="1">
            <a:off x="3490913" y="1409001"/>
            <a:ext cx="1566095" cy="277346"/>
          </a:xfrm>
          <a:prstGeom prst="straightConnector1">
            <a:avLst/>
          </a:prstGeom>
          <a:noFill/>
          <a:ln w="9525">
            <a:solidFill>
              <a:schemeClr val="tx1"/>
            </a:solidFill>
            <a:round/>
            <a:headEnd/>
            <a:tailEnd/>
          </a:ln>
          <a:effectLst/>
        </p:spPr>
      </p:cxnSp>
      <p:cxnSp>
        <p:nvCxnSpPr>
          <p:cNvPr id="1134616" name="AutoShape 24"/>
          <p:cNvCxnSpPr>
            <a:cxnSpLocks noChangeShapeType="1"/>
            <a:stCxn id="1134596" idx="3"/>
            <a:endCxn id="39" idx="1"/>
          </p:cNvCxnSpPr>
          <p:nvPr/>
        </p:nvCxnSpPr>
        <p:spPr bwMode="auto">
          <a:xfrm flipV="1">
            <a:off x="3706813" y="2496672"/>
            <a:ext cx="1350194" cy="32638"/>
          </a:xfrm>
          <a:prstGeom prst="straightConnector1">
            <a:avLst/>
          </a:prstGeom>
          <a:noFill/>
          <a:ln w="9525">
            <a:solidFill>
              <a:schemeClr val="tx1"/>
            </a:solidFill>
            <a:round/>
            <a:headEnd/>
            <a:tailEnd/>
          </a:ln>
          <a:effectLst/>
        </p:spPr>
      </p:cxnSp>
      <p:cxnSp>
        <p:nvCxnSpPr>
          <p:cNvPr id="1134617" name="AutoShape 25"/>
          <p:cNvCxnSpPr>
            <a:cxnSpLocks noChangeShapeType="1"/>
            <a:stCxn id="1134597" idx="3"/>
            <a:endCxn id="1134612" idx="1"/>
          </p:cNvCxnSpPr>
          <p:nvPr/>
        </p:nvCxnSpPr>
        <p:spPr bwMode="auto">
          <a:xfrm>
            <a:off x="3635375" y="3299941"/>
            <a:ext cx="1421634" cy="269300"/>
          </a:xfrm>
          <a:prstGeom prst="straightConnector1">
            <a:avLst/>
          </a:prstGeom>
          <a:noFill/>
          <a:ln w="9525">
            <a:solidFill>
              <a:schemeClr val="tx1"/>
            </a:solidFill>
            <a:round/>
            <a:headEnd/>
            <a:tailEnd/>
          </a:ln>
          <a:effectLst/>
        </p:spPr>
      </p:cxnSp>
      <p:cxnSp>
        <p:nvCxnSpPr>
          <p:cNvPr id="1134618" name="AutoShape 26"/>
          <p:cNvCxnSpPr>
            <a:cxnSpLocks noChangeShapeType="1"/>
            <a:stCxn id="1134601" idx="3"/>
            <a:endCxn id="1134614" idx="1"/>
          </p:cNvCxnSpPr>
          <p:nvPr/>
        </p:nvCxnSpPr>
        <p:spPr bwMode="auto">
          <a:xfrm>
            <a:off x="3635375" y="4030191"/>
            <a:ext cx="1440681" cy="633071"/>
          </a:xfrm>
          <a:prstGeom prst="straightConnector1">
            <a:avLst/>
          </a:prstGeom>
          <a:noFill/>
          <a:ln w="9525">
            <a:solidFill>
              <a:schemeClr val="tx1"/>
            </a:solidFill>
            <a:round/>
            <a:headEnd/>
            <a:tailEnd/>
          </a:ln>
          <a:effectLst/>
        </p:spPr>
      </p:cxnSp>
      <p:cxnSp>
        <p:nvCxnSpPr>
          <p:cNvPr id="1134619" name="AutoShape 27"/>
          <p:cNvCxnSpPr>
            <a:cxnSpLocks noChangeShapeType="1"/>
            <a:stCxn id="1134600" idx="3"/>
            <a:endCxn id="1134606" idx="1"/>
          </p:cNvCxnSpPr>
          <p:nvPr/>
        </p:nvCxnSpPr>
        <p:spPr bwMode="auto">
          <a:xfrm>
            <a:off x="2266950" y="5496248"/>
            <a:ext cx="2790057" cy="273825"/>
          </a:xfrm>
          <a:prstGeom prst="straightConnector1">
            <a:avLst/>
          </a:prstGeom>
          <a:noFill/>
          <a:ln w="9525">
            <a:solidFill>
              <a:schemeClr val="tx1"/>
            </a:solidFill>
            <a:round/>
            <a:headEnd/>
            <a:tailEnd/>
          </a:ln>
          <a:effectLst/>
        </p:spPr>
      </p:cxnSp>
      <p:sp>
        <p:nvSpPr>
          <p:cNvPr id="1134622" name="AutoShape 30"/>
          <p:cNvSpPr>
            <a:spLocks noChangeArrowheads="1"/>
          </p:cNvSpPr>
          <p:nvPr/>
        </p:nvSpPr>
        <p:spPr bwMode="auto">
          <a:xfrm>
            <a:off x="2484438" y="4524697"/>
            <a:ext cx="1295400" cy="431800"/>
          </a:xfrm>
          <a:prstGeom prst="wedgeRoundRectCallout">
            <a:avLst>
              <a:gd name="adj1" fmla="val -92032"/>
              <a:gd name="adj2" fmla="val -10662"/>
              <a:gd name="adj3" fmla="val 16667"/>
            </a:avLst>
          </a:prstGeom>
          <a:solidFill>
            <a:srgbClr val="FFFFCC"/>
          </a:solidFill>
          <a:ln w="9525" algn="ctr">
            <a:solidFill>
              <a:schemeClr val="tx1"/>
            </a:solidFill>
            <a:miter lim="800000"/>
            <a:headEnd/>
            <a:tailEnd/>
          </a:ln>
          <a:effectLst/>
        </p:spPr>
        <p:txBody>
          <a:bodyPr/>
          <a:lstStyle/>
          <a:p>
            <a:pPr marL="342900" indent="-342900"/>
            <a:r>
              <a:rPr lang="nl-NL" sz="1800">
                <a:latin typeface="Lucida Sans Unicode" pitchFamily="34" charset="0"/>
              </a:rPr>
              <a:t>volatile</a:t>
            </a:r>
          </a:p>
        </p:txBody>
      </p:sp>
      <p:grpSp>
        <p:nvGrpSpPr>
          <p:cNvPr id="23" name="Group 22"/>
          <p:cNvGrpSpPr/>
          <p:nvPr/>
        </p:nvGrpSpPr>
        <p:grpSpPr>
          <a:xfrm>
            <a:off x="5057008" y="901169"/>
            <a:ext cx="2095445" cy="1015663"/>
            <a:chOff x="5057008" y="1095673"/>
            <a:chExt cx="2095445" cy="1015663"/>
          </a:xfrm>
        </p:grpSpPr>
        <p:sp>
          <p:nvSpPr>
            <p:cNvPr id="1134603" name="Text Box 11"/>
            <p:cNvSpPr txBox="1">
              <a:spLocks noChangeArrowheads="1"/>
            </p:cNvSpPr>
            <p:nvPr/>
          </p:nvSpPr>
          <p:spPr bwMode="auto">
            <a:xfrm>
              <a:off x="5057008" y="1095673"/>
              <a:ext cx="2095445" cy="1015663"/>
            </a:xfrm>
            <a:prstGeom prst="rect">
              <a:avLst/>
            </a:prstGeom>
            <a:noFill/>
            <a:ln w="9525" algn="ctr">
              <a:solidFill>
                <a:schemeClr val="tx1"/>
              </a:solidFill>
              <a:miter lim="800000"/>
              <a:headEnd/>
              <a:tailEnd/>
            </a:ln>
            <a:effectLst/>
          </p:spPr>
          <p:txBody>
            <a:bodyPr wrap="none">
              <a:spAutoFit/>
            </a:bodyPr>
            <a:lstStyle/>
            <a:p>
              <a:pPr marL="342900" indent="-342900" algn="ctr"/>
              <a:r>
                <a:rPr lang="nl-NL" sz="2000" dirty="0" smtClean="0">
                  <a:latin typeface="Lucida Sans Unicode" pitchFamily="34" charset="0"/>
                </a:rPr>
                <a:t>Customer</a:t>
              </a:r>
              <a:endParaRPr lang="nl-NL" sz="2000" dirty="0">
                <a:latin typeface="Lucida Sans Unicode" pitchFamily="34" charset="0"/>
              </a:endParaRPr>
            </a:p>
            <a:p>
              <a:pPr marL="342900" indent="-342900"/>
              <a:r>
                <a:rPr lang="nl-NL" sz="2000" dirty="0" smtClean="0">
                  <a:latin typeface="Lucida Sans Unicode" pitchFamily="34" charset="0"/>
                </a:rPr>
                <a:t>name+address</a:t>
              </a:r>
            </a:p>
            <a:p>
              <a:pPr marL="342900" indent="-342900"/>
              <a:r>
                <a:rPr lang="nl-NL" sz="2000" dirty="0" smtClean="0">
                  <a:latin typeface="Lucida Sans Unicode" pitchFamily="34" charset="0"/>
                </a:rPr>
                <a:t>authentication</a:t>
              </a:r>
              <a:endParaRPr lang="nl-NL" sz="2000" dirty="0">
                <a:latin typeface="Lucida Sans Unicode" pitchFamily="34" charset="0"/>
              </a:endParaRPr>
            </a:p>
          </p:txBody>
        </p:sp>
        <p:cxnSp>
          <p:nvCxnSpPr>
            <p:cNvPr id="7" name="Straight Connector 6"/>
            <p:cNvCxnSpPr/>
            <p:nvPr/>
          </p:nvCxnSpPr>
          <p:spPr bwMode="auto">
            <a:xfrm>
              <a:off x="5057008" y="1465734"/>
              <a:ext cx="209544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4" name="Group 23"/>
          <p:cNvGrpSpPr/>
          <p:nvPr/>
        </p:nvGrpSpPr>
        <p:grpSpPr>
          <a:xfrm>
            <a:off x="5057007" y="1988840"/>
            <a:ext cx="2095445" cy="1015663"/>
            <a:chOff x="5057007" y="2218372"/>
            <a:chExt cx="2095445" cy="1015663"/>
          </a:xfrm>
        </p:grpSpPr>
        <p:sp>
          <p:nvSpPr>
            <p:cNvPr id="39" name="Text Box 11"/>
            <p:cNvSpPr txBox="1">
              <a:spLocks noChangeArrowheads="1"/>
            </p:cNvSpPr>
            <p:nvPr/>
          </p:nvSpPr>
          <p:spPr bwMode="auto">
            <a:xfrm>
              <a:off x="5057007" y="2218372"/>
              <a:ext cx="2095445" cy="1015663"/>
            </a:xfrm>
            <a:prstGeom prst="rect">
              <a:avLst/>
            </a:prstGeom>
            <a:noFill/>
            <a:ln w="9525" algn="ctr">
              <a:solidFill>
                <a:schemeClr val="tx1"/>
              </a:solidFill>
              <a:miter lim="800000"/>
              <a:headEnd/>
              <a:tailEnd/>
            </a:ln>
            <a:effectLst/>
          </p:spPr>
          <p:txBody>
            <a:bodyPr wrap="square">
              <a:spAutoFit/>
            </a:bodyPr>
            <a:lstStyle/>
            <a:p>
              <a:pPr marL="342900" indent="-342900" algn="ctr"/>
              <a:r>
                <a:rPr lang="nl-NL" sz="2000" dirty="0">
                  <a:latin typeface="Lucida Sans Unicode" pitchFamily="34" charset="0"/>
                </a:rPr>
                <a:t>Shop staff</a:t>
              </a:r>
            </a:p>
            <a:p>
              <a:pPr marL="342900" indent="-342900"/>
              <a:r>
                <a:rPr lang="nl-NL" sz="2000" dirty="0" smtClean="0">
                  <a:latin typeface="Lucida Sans Unicode" pitchFamily="34" charset="0"/>
                </a:rPr>
                <a:t>name</a:t>
              </a:r>
            </a:p>
            <a:p>
              <a:pPr marL="342900" indent="-342900"/>
              <a:r>
                <a:rPr lang="nl-NL" sz="2000" dirty="0" smtClean="0">
                  <a:latin typeface="Lucida Sans Unicode" pitchFamily="34" charset="0"/>
                </a:rPr>
                <a:t>authentication</a:t>
              </a:r>
              <a:endParaRPr lang="nl-NL" sz="2000" dirty="0">
                <a:latin typeface="Lucida Sans Unicode" pitchFamily="34" charset="0"/>
              </a:endParaRPr>
            </a:p>
          </p:txBody>
        </p:sp>
        <p:cxnSp>
          <p:nvCxnSpPr>
            <p:cNvPr id="40" name="Straight Connector 39"/>
            <p:cNvCxnSpPr/>
            <p:nvPr/>
          </p:nvCxnSpPr>
          <p:spPr bwMode="auto">
            <a:xfrm>
              <a:off x="5057008" y="2585963"/>
              <a:ext cx="20954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5" name="Group 24"/>
          <p:cNvGrpSpPr/>
          <p:nvPr/>
        </p:nvGrpSpPr>
        <p:grpSpPr>
          <a:xfrm>
            <a:off x="5057009" y="3061409"/>
            <a:ext cx="2095444" cy="1015663"/>
            <a:chOff x="5057009" y="3343570"/>
            <a:chExt cx="2095444" cy="1015663"/>
          </a:xfrm>
        </p:grpSpPr>
        <p:sp>
          <p:nvSpPr>
            <p:cNvPr id="1134612" name="Text Box 20"/>
            <p:cNvSpPr txBox="1">
              <a:spLocks noChangeArrowheads="1"/>
            </p:cNvSpPr>
            <p:nvPr/>
          </p:nvSpPr>
          <p:spPr bwMode="auto">
            <a:xfrm>
              <a:off x="5057009" y="3343570"/>
              <a:ext cx="2095444" cy="1015663"/>
            </a:xfrm>
            <a:prstGeom prst="rect">
              <a:avLst/>
            </a:prstGeom>
            <a:noFill/>
            <a:ln w="9525" algn="ctr">
              <a:solidFill>
                <a:schemeClr val="tx1"/>
              </a:solidFill>
              <a:miter lim="800000"/>
              <a:headEnd/>
              <a:tailEnd/>
            </a:ln>
            <a:effectLst/>
          </p:spPr>
          <p:txBody>
            <a:bodyPr wrap="square">
              <a:spAutoFit/>
            </a:bodyPr>
            <a:lstStyle/>
            <a:p>
              <a:pPr marL="342900" indent="-342900" algn="ctr"/>
              <a:r>
                <a:rPr lang="nl-NL" sz="2000" dirty="0" smtClean="0">
                  <a:latin typeface="Lucida Sans Unicode" pitchFamily="34" charset="0"/>
                </a:rPr>
                <a:t>Product</a:t>
              </a:r>
              <a:endParaRPr lang="nl-NL" sz="2000" dirty="0">
                <a:latin typeface="Lucida Sans Unicode" pitchFamily="34" charset="0"/>
              </a:endParaRPr>
            </a:p>
            <a:p>
              <a:pPr marL="342900" indent="-342900"/>
              <a:r>
                <a:rPr lang="nl-NL" sz="2000" dirty="0" smtClean="0">
                  <a:latin typeface="Lucida Sans Unicode" pitchFamily="34" charset="0"/>
                </a:rPr>
                <a:t>product-id</a:t>
              </a:r>
              <a:endParaRPr lang="nl-NL" sz="2000" dirty="0">
                <a:latin typeface="Lucida Sans Unicode" pitchFamily="34" charset="0"/>
              </a:endParaRPr>
            </a:p>
            <a:p>
              <a:pPr marL="342900" indent="-342900"/>
              <a:r>
                <a:rPr lang="nl-NL" sz="2000" dirty="0" smtClean="0">
                  <a:latin typeface="Lucida Sans Unicode" pitchFamily="34" charset="0"/>
                </a:rPr>
                <a:t>price</a:t>
              </a:r>
              <a:endParaRPr lang="nl-NL" sz="2000" dirty="0">
                <a:latin typeface="Lucida Sans Unicode" pitchFamily="34" charset="0"/>
              </a:endParaRPr>
            </a:p>
          </p:txBody>
        </p:sp>
        <p:cxnSp>
          <p:nvCxnSpPr>
            <p:cNvPr id="13" name="Straight Connector 12"/>
            <p:cNvCxnSpPr/>
            <p:nvPr/>
          </p:nvCxnSpPr>
          <p:spPr bwMode="auto">
            <a:xfrm>
              <a:off x="5076056" y="3670424"/>
              <a:ext cx="20763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55" name="Straight Connector 54"/>
          <p:cNvCxnSpPr/>
          <p:nvPr/>
        </p:nvCxnSpPr>
        <p:spPr bwMode="auto">
          <a:xfrm>
            <a:off x="5057007" y="5589240"/>
            <a:ext cx="20763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7" name="Group 26"/>
          <p:cNvGrpSpPr/>
          <p:nvPr/>
        </p:nvGrpSpPr>
        <p:grpSpPr>
          <a:xfrm>
            <a:off x="5076056" y="4155430"/>
            <a:ext cx="2076397" cy="1015663"/>
            <a:chOff x="5076056" y="4213537"/>
            <a:chExt cx="2076397" cy="1015663"/>
          </a:xfrm>
        </p:grpSpPr>
        <p:sp>
          <p:nvSpPr>
            <p:cNvPr id="1134614" name="Text Box 22" descr="Papyrus"/>
            <p:cNvSpPr txBox="1">
              <a:spLocks noChangeArrowheads="1"/>
            </p:cNvSpPr>
            <p:nvPr/>
          </p:nvSpPr>
          <p:spPr bwMode="auto">
            <a:xfrm>
              <a:off x="5076056" y="4213537"/>
              <a:ext cx="2076396" cy="1015663"/>
            </a:xfrm>
            <a:prstGeom prst="rect">
              <a:avLst/>
            </a:prstGeom>
            <a:noFill/>
            <a:ln w="9525" algn="ctr">
              <a:solidFill>
                <a:schemeClr val="tx1"/>
              </a:solidFill>
              <a:miter lim="800000"/>
              <a:headEnd/>
              <a:tailEnd/>
            </a:ln>
            <a:effectLst/>
          </p:spPr>
          <p:txBody>
            <a:bodyPr wrap="square">
              <a:spAutoFit/>
            </a:bodyPr>
            <a:lstStyle/>
            <a:p>
              <a:pPr marL="342900" indent="-342900" algn="ctr"/>
              <a:r>
                <a:rPr lang="nl-NL" sz="2000" dirty="0" smtClean="0">
                  <a:latin typeface="Lucida Sans Unicode" pitchFamily="34" charset="0"/>
                </a:rPr>
                <a:t>Cart</a:t>
              </a:r>
            </a:p>
            <a:p>
              <a:pPr marL="342900" indent="-342900"/>
              <a:r>
                <a:rPr lang="nl-NL" sz="2000" dirty="0" smtClean="0">
                  <a:latin typeface="Lucida Sans Unicode" pitchFamily="34" charset="0"/>
                </a:rPr>
                <a:t>product-id</a:t>
              </a:r>
            </a:p>
            <a:p>
              <a:pPr marL="342900" indent="-342900"/>
              <a:r>
                <a:rPr lang="nl-NL" sz="2000" dirty="0" smtClean="0">
                  <a:latin typeface="Lucida Sans Unicode" pitchFamily="34" charset="0"/>
                </a:rPr>
                <a:t>quantity</a:t>
              </a:r>
              <a:endParaRPr lang="nl-NL" sz="2000" dirty="0">
                <a:latin typeface="Lucida Sans Unicode" pitchFamily="34" charset="0"/>
              </a:endParaRPr>
            </a:p>
          </p:txBody>
        </p:sp>
        <p:cxnSp>
          <p:nvCxnSpPr>
            <p:cNvPr id="57" name="Straight Connector 56"/>
            <p:cNvCxnSpPr/>
            <p:nvPr/>
          </p:nvCxnSpPr>
          <p:spPr bwMode="auto">
            <a:xfrm>
              <a:off x="5076056" y="4535229"/>
              <a:ext cx="20763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63" name="AutoShape 10"/>
          <p:cNvSpPr>
            <a:spLocks noChangeArrowheads="1"/>
          </p:cNvSpPr>
          <p:nvPr/>
        </p:nvSpPr>
        <p:spPr bwMode="auto">
          <a:xfrm>
            <a:off x="7550795" y="2860906"/>
            <a:ext cx="1269677" cy="863600"/>
          </a:xfrm>
          <a:prstGeom prst="can">
            <a:avLst>
              <a:gd name="adj" fmla="val 36579"/>
            </a:avLst>
          </a:prstGeom>
          <a:gradFill rotWithShape="1">
            <a:gsLst>
              <a:gs pos="0">
                <a:srgbClr val="66CCFF">
                  <a:gamma/>
                  <a:shade val="69804"/>
                  <a:invGamma/>
                </a:srgbClr>
              </a:gs>
              <a:gs pos="50000">
                <a:srgbClr val="66CCFF"/>
              </a:gs>
              <a:gs pos="100000">
                <a:srgbClr val="66CCFF">
                  <a:gamma/>
                  <a:shade val="69804"/>
                  <a:invGamma/>
                </a:srgbClr>
              </a:gs>
            </a:gsLst>
            <a:lin ang="0" scaled="1"/>
          </a:gradFill>
          <a:ln w="9525">
            <a:solidFill>
              <a:schemeClr val="tx1"/>
            </a:solidFill>
            <a:round/>
            <a:headEnd/>
            <a:tailEnd/>
          </a:ln>
          <a:effectLst/>
        </p:spPr>
        <p:txBody>
          <a:bodyPr wrap="none" anchor="ctr"/>
          <a:lstStyle/>
          <a:p>
            <a:pPr algn="ctr"/>
            <a:endParaRPr lang="en-GB"/>
          </a:p>
        </p:txBody>
      </p:sp>
    </p:spTree>
    <p:extLst>
      <p:ext uri="{BB962C8B-B14F-4D97-AF65-F5344CB8AC3E}">
        <p14:creationId xmlns:p14="http://schemas.microsoft.com/office/powerpoint/2010/main" val="4017444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34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6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ooter Placeholder 4"/>
          <p:cNvSpPr>
            <a:spLocks noGrp="1"/>
          </p:cNvSpPr>
          <p:nvPr>
            <p:ph type="ftr" sz="quarter" idx="11"/>
          </p:nvPr>
        </p:nvSpPr>
        <p:spPr/>
        <p:txBody>
          <a:bodyPr/>
          <a:lstStyle/>
          <a:p>
            <a:r>
              <a:rPr lang="en-US"/>
              <a:t>MRV Chaudron</a:t>
            </a:r>
          </a:p>
          <a:p>
            <a:r>
              <a:rPr lang="en-US" sz="1000" i="1"/>
              <a:t>Sheet </a:t>
            </a:r>
            <a:fld id="{1771A5DA-B3BC-4905-B7BC-FC345C52E6D2}" type="slidenum">
              <a:rPr lang="en-US" sz="1000" i="1"/>
              <a:pPr/>
              <a:t>48</a:t>
            </a:fld>
            <a:endParaRPr lang="en-US" sz="1000" i="1"/>
          </a:p>
        </p:txBody>
      </p:sp>
      <p:sp>
        <p:nvSpPr>
          <p:cNvPr id="1132546" name="Rectangle 2"/>
          <p:cNvSpPr>
            <a:spLocks noGrp="1" noChangeArrowheads="1"/>
          </p:cNvSpPr>
          <p:nvPr>
            <p:ph type="title"/>
          </p:nvPr>
        </p:nvSpPr>
        <p:spPr>
          <a:xfrm>
            <a:off x="250825" y="620713"/>
            <a:ext cx="8713788" cy="798513"/>
          </a:xfrm>
        </p:spPr>
        <p:txBody>
          <a:bodyPr/>
          <a:lstStyle/>
          <a:p>
            <a:pPr algn="ctr">
              <a:lnSpc>
                <a:spcPct val="110000"/>
              </a:lnSpc>
            </a:pPr>
            <a:r>
              <a:rPr lang="nl-NL" sz="3200" dirty="0"/>
              <a:t>Identify support for Use Cases at different layers in the architecture</a:t>
            </a:r>
          </a:p>
        </p:txBody>
      </p:sp>
      <p:grpSp>
        <p:nvGrpSpPr>
          <p:cNvPr id="1132547" name="Group 3"/>
          <p:cNvGrpSpPr>
            <a:grpSpLocks/>
          </p:cNvGrpSpPr>
          <p:nvPr/>
        </p:nvGrpSpPr>
        <p:grpSpPr bwMode="auto">
          <a:xfrm>
            <a:off x="393700" y="2455863"/>
            <a:ext cx="1225550" cy="504825"/>
            <a:chOff x="611" y="889"/>
            <a:chExt cx="772" cy="318"/>
          </a:xfrm>
        </p:grpSpPr>
        <p:sp>
          <p:nvSpPr>
            <p:cNvPr id="1132548" name="Oval 4"/>
            <p:cNvSpPr>
              <a:spLocks noChangeArrowheads="1"/>
            </p:cNvSpPr>
            <p:nvPr/>
          </p:nvSpPr>
          <p:spPr bwMode="auto">
            <a:xfrm>
              <a:off x="611" y="889"/>
              <a:ext cx="772" cy="318"/>
            </a:xfrm>
            <a:prstGeom prst="ellipse">
              <a:avLst/>
            </a:prstGeom>
            <a:noFill/>
            <a:ln w="9525">
              <a:solidFill>
                <a:schemeClr val="tx1"/>
              </a:solidFill>
              <a:round/>
              <a:headEnd/>
              <a:tailEnd/>
            </a:ln>
            <a:effectLst/>
          </p:spPr>
          <p:txBody>
            <a:bodyPr wrap="none" anchor="ctr"/>
            <a:lstStyle/>
            <a:p>
              <a:endParaRPr lang="en-GB"/>
            </a:p>
          </p:txBody>
        </p:sp>
        <p:sp>
          <p:nvSpPr>
            <p:cNvPr id="1132549" name="Text Box 5"/>
            <p:cNvSpPr txBox="1">
              <a:spLocks noChangeArrowheads="1"/>
            </p:cNvSpPr>
            <p:nvPr/>
          </p:nvSpPr>
          <p:spPr bwMode="auto">
            <a:xfrm>
              <a:off x="700" y="924"/>
              <a:ext cx="653"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register</a:t>
              </a:r>
            </a:p>
          </p:txBody>
        </p:sp>
      </p:grpSp>
      <p:grpSp>
        <p:nvGrpSpPr>
          <p:cNvPr id="1132550" name="Group 6"/>
          <p:cNvGrpSpPr>
            <a:grpSpLocks/>
          </p:cNvGrpSpPr>
          <p:nvPr/>
        </p:nvGrpSpPr>
        <p:grpSpPr bwMode="auto">
          <a:xfrm>
            <a:off x="503238" y="3140075"/>
            <a:ext cx="1116012" cy="504825"/>
            <a:chOff x="0" y="2205"/>
            <a:chExt cx="703" cy="318"/>
          </a:xfrm>
        </p:grpSpPr>
        <p:sp>
          <p:nvSpPr>
            <p:cNvPr id="1132551" name="Oval 7"/>
            <p:cNvSpPr>
              <a:spLocks noChangeArrowheads="1"/>
            </p:cNvSpPr>
            <p:nvPr/>
          </p:nvSpPr>
          <p:spPr bwMode="auto">
            <a:xfrm>
              <a:off x="0" y="2205"/>
              <a:ext cx="703" cy="318"/>
            </a:xfrm>
            <a:prstGeom prst="ellipse">
              <a:avLst/>
            </a:prstGeom>
            <a:noFill/>
            <a:ln w="9525">
              <a:solidFill>
                <a:schemeClr val="tx1"/>
              </a:solidFill>
              <a:round/>
              <a:headEnd/>
              <a:tailEnd/>
            </a:ln>
            <a:effectLst/>
          </p:spPr>
          <p:txBody>
            <a:bodyPr wrap="none" anchor="ctr"/>
            <a:lstStyle/>
            <a:p>
              <a:endParaRPr lang="en-GB"/>
            </a:p>
          </p:txBody>
        </p:sp>
        <p:sp>
          <p:nvSpPr>
            <p:cNvPr id="1132552" name="Text Box 8"/>
            <p:cNvSpPr txBox="1">
              <a:spLocks noChangeArrowheads="1"/>
            </p:cNvSpPr>
            <p:nvPr/>
          </p:nvSpPr>
          <p:spPr bwMode="auto">
            <a:xfrm>
              <a:off x="90" y="2252"/>
              <a:ext cx="57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search</a:t>
              </a:r>
            </a:p>
          </p:txBody>
        </p:sp>
      </p:grpSp>
      <p:grpSp>
        <p:nvGrpSpPr>
          <p:cNvPr id="1132553" name="Group 9"/>
          <p:cNvGrpSpPr>
            <a:grpSpLocks/>
          </p:cNvGrpSpPr>
          <p:nvPr/>
        </p:nvGrpSpPr>
        <p:grpSpPr bwMode="auto">
          <a:xfrm>
            <a:off x="323850" y="4581525"/>
            <a:ext cx="2047875" cy="504825"/>
            <a:chOff x="1157" y="1796"/>
            <a:chExt cx="1290" cy="318"/>
          </a:xfrm>
        </p:grpSpPr>
        <p:sp>
          <p:nvSpPr>
            <p:cNvPr id="1132554" name="Oval 10"/>
            <p:cNvSpPr>
              <a:spLocks noChangeArrowheads="1"/>
            </p:cNvSpPr>
            <p:nvPr/>
          </p:nvSpPr>
          <p:spPr bwMode="auto">
            <a:xfrm>
              <a:off x="1157" y="1796"/>
              <a:ext cx="1224" cy="318"/>
            </a:xfrm>
            <a:prstGeom prst="ellipse">
              <a:avLst/>
            </a:prstGeom>
            <a:noFill/>
            <a:ln w="9525">
              <a:solidFill>
                <a:schemeClr val="tx1"/>
              </a:solidFill>
              <a:round/>
              <a:headEnd/>
              <a:tailEnd/>
            </a:ln>
            <a:effectLst/>
          </p:spPr>
          <p:txBody>
            <a:bodyPr wrap="none" anchor="ctr"/>
            <a:lstStyle/>
            <a:p>
              <a:endParaRPr lang="en-GB"/>
            </a:p>
          </p:txBody>
        </p:sp>
        <p:sp>
          <p:nvSpPr>
            <p:cNvPr id="1132555" name="Text Box 11"/>
            <p:cNvSpPr txBox="1">
              <a:spLocks noChangeArrowheads="1"/>
            </p:cNvSpPr>
            <p:nvPr/>
          </p:nvSpPr>
          <p:spPr bwMode="auto">
            <a:xfrm>
              <a:off x="1212" y="1843"/>
              <a:ext cx="1235"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add item to cart</a:t>
              </a:r>
            </a:p>
          </p:txBody>
        </p:sp>
      </p:grpSp>
      <p:grpSp>
        <p:nvGrpSpPr>
          <p:cNvPr id="1132556" name="Group 12"/>
          <p:cNvGrpSpPr>
            <a:grpSpLocks/>
          </p:cNvGrpSpPr>
          <p:nvPr/>
        </p:nvGrpSpPr>
        <p:grpSpPr bwMode="auto">
          <a:xfrm>
            <a:off x="395288" y="5805488"/>
            <a:ext cx="2695575" cy="504825"/>
            <a:chOff x="1112" y="2250"/>
            <a:chExt cx="1698" cy="318"/>
          </a:xfrm>
        </p:grpSpPr>
        <p:sp>
          <p:nvSpPr>
            <p:cNvPr id="1132557" name="Oval 13"/>
            <p:cNvSpPr>
              <a:spLocks noChangeArrowheads="1"/>
            </p:cNvSpPr>
            <p:nvPr/>
          </p:nvSpPr>
          <p:spPr bwMode="auto">
            <a:xfrm>
              <a:off x="1112" y="2250"/>
              <a:ext cx="1581" cy="318"/>
            </a:xfrm>
            <a:prstGeom prst="ellipse">
              <a:avLst/>
            </a:prstGeom>
            <a:noFill/>
            <a:ln w="9525">
              <a:solidFill>
                <a:schemeClr val="tx1"/>
              </a:solidFill>
              <a:round/>
              <a:headEnd/>
              <a:tailEnd/>
            </a:ln>
            <a:effectLst/>
          </p:spPr>
          <p:txBody>
            <a:bodyPr wrap="none" anchor="ctr"/>
            <a:lstStyle/>
            <a:p>
              <a:endParaRPr lang="en-GB"/>
            </a:p>
          </p:txBody>
        </p:sp>
        <p:sp>
          <p:nvSpPr>
            <p:cNvPr id="1132558" name="Text Box 14"/>
            <p:cNvSpPr txBox="1">
              <a:spLocks noChangeArrowheads="1"/>
            </p:cNvSpPr>
            <p:nvPr/>
          </p:nvSpPr>
          <p:spPr bwMode="auto">
            <a:xfrm>
              <a:off x="1129" y="2297"/>
              <a:ext cx="16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remove item from cart</a:t>
              </a:r>
            </a:p>
          </p:txBody>
        </p:sp>
      </p:grpSp>
      <p:grpSp>
        <p:nvGrpSpPr>
          <p:cNvPr id="1132559" name="Group 15"/>
          <p:cNvGrpSpPr>
            <a:grpSpLocks/>
          </p:cNvGrpSpPr>
          <p:nvPr/>
        </p:nvGrpSpPr>
        <p:grpSpPr bwMode="auto">
          <a:xfrm>
            <a:off x="466725" y="1808163"/>
            <a:ext cx="1079500" cy="504825"/>
            <a:chOff x="122" y="1117"/>
            <a:chExt cx="680" cy="318"/>
          </a:xfrm>
        </p:grpSpPr>
        <p:sp>
          <p:nvSpPr>
            <p:cNvPr id="1132560" name="Oval 16"/>
            <p:cNvSpPr>
              <a:spLocks noChangeArrowheads="1"/>
            </p:cNvSpPr>
            <p:nvPr/>
          </p:nvSpPr>
          <p:spPr bwMode="auto">
            <a:xfrm>
              <a:off x="122" y="1117"/>
              <a:ext cx="680" cy="318"/>
            </a:xfrm>
            <a:prstGeom prst="ellipse">
              <a:avLst/>
            </a:prstGeom>
            <a:noFill/>
            <a:ln w="9525">
              <a:solidFill>
                <a:schemeClr val="tx1"/>
              </a:solidFill>
              <a:round/>
              <a:headEnd/>
              <a:tailEnd/>
            </a:ln>
            <a:effectLst/>
          </p:spPr>
          <p:txBody>
            <a:bodyPr wrap="none" anchor="ctr"/>
            <a:lstStyle/>
            <a:p>
              <a:endParaRPr lang="en-GB"/>
            </a:p>
          </p:txBody>
        </p:sp>
        <p:sp>
          <p:nvSpPr>
            <p:cNvPr id="1132561" name="Text Box 17"/>
            <p:cNvSpPr txBox="1">
              <a:spLocks noChangeArrowheads="1"/>
            </p:cNvSpPr>
            <p:nvPr/>
          </p:nvSpPr>
          <p:spPr bwMode="auto">
            <a:xfrm>
              <a:off x="240" y="1164"/>
              <a:ext cx="467"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login</a:t>
              </a:r>
            </a:p>
          </p:txBody>
        </p:sp>
      </p:grpSp>
      <p:grpSp>
        <p:nvGrpSpPr>
          <p:cNvPr id="1132562" name="Group 18"/>
          <p:cNvGrpSpPr>
            <a:grpSpLocks/>
          </p:cNvGrpSpPr>
          <p:nvPr/>
        </p:nvGrpSpPr>
        <p:grpSpPr bwMode="auto">
          <a:xfrm>
            <a:off x="323850" y="3860800"/>
            <a:ext cx="2138363" cy="504825"/>
            <a:chOff x="1474" y="2659"/>
            <a:chExt cx="1347" cy="318"/>
          </a:xfrm>
        </p:grpSpPr>
        <p:sp>
          <p:nvSpPr>
            <p:cNvPr id="1132563" name="Oval 19"/>
            <p:cNvSpPr>
              <a:spLocks noChangeArrowheads="1"/>
            </p:cNvSpPr>
            <p:nvPr/>
          </p:nvSpPr>
          <p:spPr bwMode="auto">
            <a:xfrm>
              <a:off x="1474" y="2659"/>
              <a:ext cx="1315" cy="318"/>
            </a:xfrm>
            <a:prstGeom prst="ellipse">
              <a:avLst/>
            </a:prstGeom>
            <a:noFill/>
            <a:ln w="9525">
              <a:solidFill>
                <a:schemeClr val="tx1"/>
              </a:solidFill>
              <a:round/>
              <a:headEnd/>
              <a:tailEnd/>
            </a:ln>
            <a:effectLst/>
          </p:spPr>
          <p:txBody>
            <a:bodyPr wrap="none" anchor="ctr"/>
            <a:lstStyle/>
            <a:p>
              <a:endParaRPr lang="en-GB"/>
            </a:p>
          </p:txBody>
        </p:sp>
        <p:sp>
          <p:nvSpPr>
            <p:cNvPr id="1132564" name="Text Box 20"/>
            <p:cNvSpPr txBox="1">
              <a:spLocks noChangeArrowheads="1"/>
            </p:cNvSpPr>
            <p:nvPr/>
          </p:nvSpPr>
          <p:spPr bwMode="auto">
            <a:xfrm>
              <a:off x="1540" y="2706"/>
              <a:ext cx="1281" cy="231"/>
            </a:xfrm>
            <a:prstGeom prst="rect">
              <a:avLst/>
            </a:prstGeom>
            <a:noFill/>
            <a:ln w="9525">
              <a:noFill/>
              <a:miter lim="800000"/>
              <a:headEnd/>
              <a:tailEnd/>
            </a:ln>
            <a:effectLst/>
          </p:spPr>
          <p:txBody>
            <a:bodyPr wrap="none">
              <a:spAutoFit/>
            </a:bodyPr>
            <a:lstStyle/>
            <a:p>
              <a:pPr marL="342900" indent="-342900" algn="l"/>
              <a:r>
                <a:rPr lang="nl-NL" sz="1800">
                  <a:latin typeface="Lucida Sans Unicode" pitchFamily="34" charset="0"/>
                </a:rPr>
                <a:t>pay items in cart</a:t>
              </a:r>
            </a:p>
          </p:txBody>
        </p:sp>
      </p:grpSp>
      <p:sp>
        <p:nvSpPr>
          <p:cNvPr id="1132571" name="Rectangle 27"/>
          <p:cNvSpPr>
            <a:spLocks noChangeArrowheads="1"/>
          </p:cNvSpPr>
          <p:nvPr/>
        </p:nvSpPr>
        <p:spPr bwMode="auto">
          <a:xfrm>
            <a:off x="3059113" y="3710012"/>
            <a:ext cx="5761037" cy="1004590"/>
          </a:xfrm>
          <a:prstGeom prst="rect">
            <a:avLst/>
          </a:prstGeom>
          <a:noFill/>
          <a:ln w="9525">
            <a:solidFill>
              <a:schemeClr val="tx1"/>
            </a:solidFill>
            <a:miter lim="800000"/>
            <a:headEnd/>
            <a:tailEnd/>
          </a:ln>
          <a:effectLst/>
        </p:spPr>
        <p:txBody>
          <a:bodyPr wrap="none" anchor="ctr"/>
          <a:lstStyle/>
          <a:p>
            <a:endParaRPr lang="en-GB"/>
          </a:p>
        </p:txBody>
      </p:sp>
      <p:sp>
        <p:nvSpPr>
          <p:cNvPr id="1132572" name="Text Box 28"/>
          <p:cNvSpPr txBox="1">
            <a:spLocks noChangeArrowheads="1"/>
          </p:cNvSpPr>
          <p:nvPr/>
        </p:nvSpPr>
        <p:spPr bwMode="auto">
          <a:xfrm>
            <a:off x="7235825" y="3796903"/>
            <a:ext cx="1459054" cy="707886"/>
          </a:xfrm>
          <a:prstGeom prst="rect">
            <a:avLst/>
          </a:prstGeom>
          <a:noFill/>
          <a:ln w="9525">
            <a:noFill/>
            <a:miter lim="800000"/>
            <a:headEnd/>
            <a:tailEnd/>
          </a:ln>
          <a:effectLst/>
        </p:spPr>
        <p:txBody>
          <a:bodyPr wrap="none">
            <a:spAutoFit/>
          </a:bodyPr>
          <a:lstStyle/>
          <a:p>
            <a:pPr eaLnBrk="1" hangingPunct="1"/>
            <a:r>
              <a:rPr lang="en-GB" sz="2000" dirty="0" smtClean="0">
                <a:latin typeface="Lucida Sans Unicode" pitchFamily="34" charset="0"/>
              </a:rPr>
              <a:t>business </a:t>
            </a:r>
            <a:br>
              <a:rPr lang="en-GB" sz="2000" dirty="0" smtClean="0">
                <a:latin typeface="Lucida Sans Unicode" pitchFamily="34" charset="0"/>
              </a:rPr>
            </a:br>
            <a:r>
              <a:rPr lang="en-GB" sz="2000" dirty="0" smtClean="0">
                <a:latin typeface="Lucida Sans Unicode" pitchFamily="34" charset="0"/>
              </a:rPr>
              <a:t>logic layer</a:t>
            </a:r>
            <a:endParaRPr lang="en-US" sz="2000" dirty="0">
              <a:latin typeface="Lucida Sans Unicode" pitchFamily="34" charset="0"/>
            </a:endParaRPr>
          </a:p>
        </p:txBody>
      </p:sp>
      <p:sp>
        <p:nvSpPr>
          <p:cNvPr id="1132573" name="Rectangle 29"/>
          <p:cNvSpPr>
            <a:spLocks noChangeArrowheads="1"/>
          </p:cNvSpPr>
          <p:nvPr/>
        </p:nvSpPr>
        <p:spPr bwMode="auto">
          <a:xfrm>
            <a:off x="3059113" y="5014913"/>
            <a:ext cx="5761037" cy="1006376"/>
          </a:xfrm>
          <a:prstGeom prst="rect">
            <a:avLst/>
          </a:prstGeom>
          <a:noFill/>
          <a:ln w="9525">
            <a:solidFill>
              <a:schemeClr val="tx1"/>
            </a:solidFill>
            <a:miter lim="800000"/>
            <a:headEnd/>
            <a:tailEnd/>
          </a:ln>
          <a:effectLst/>
        </p:spPr>
        <p:txBody>
          <a:bodyPr wrap="none" anchor="ctr"/>
          <a:lstStyle/>
          <a:p>
            <a:endParaRPr lang="en-GB"/>
          </a:p>
        </p:txBody>
      </p:sp>
      <p:sp>
        <p:nvSpPr>
          <p:cNvPr id="1132574" name="Text Box 30"/>
          <p:cNvSpPr txBox="1">
            <a:spLocks noChangeArrowheads="1"/>
          </p:cNvSpPr>
          <p:nvPr/>
        </p:nvSpPr>
        <p:spPr bwMode="auto">
          <a:xfrm>
            <a:off x="7308304" y="5175250"/>
            <a:ext cx="1699504" cy="707886"/>
          </a:xfrm>
          <a:prstGeom prst="rect">
            <a:avLst/>
          </a:prstGeom>
          <a:noFill/>
          <a:ln w="9525">
            <a:noFill/>
            <a:miter lim="800000"/>
            <a:headEnd/>
            <a:tailEnd/>
          </a:ln>
          <a:effectLst/>
        </p:spPr>
        <p:txBody>
          <a:bodyPr wrap="none">
            <a:spAutoFit/>
          </a:bodyPr>
          <a:lstStyle/>
          <a:p>
            <a:pPr eaLnBrk="1" hangingPunct="1"/>
            <a:r>
              <a:rPr lang="en-US" sz="2000" dirty="0" smtClean="0">
                <a:latin typeface="Lucida Sans Unicode" pitchFamily="34" charset="0"/>
              </a:rPr>
              <a:t>data </a:t>
            </a:r>
            <a:r>
              <a:rPr lang="en-US" sz="2000" dirty="0" err="1" smtClean="0">
                <a:latin typeface="Lucida Sans Unicode" pitchFamily="34" charset="0"/>
              </a:rPr>
              <a:t>mngmt</a:t>
            </a:r>
            <a:r>
              <a:rPr lang="en-US" sz="2000" dirty="0" smtClean="0">
                <a:latin typeface="Lucida Sans Unicode" pitchFamily="34" charset="0"/>
              </a:rPr>
              <a:t/>
            </a:r>
            <a:br>
              <a:rPr lang="en-US" sz="2000" dirty="0" smtClean="0">
                <a:latin typeface="Lucida Sans Unicode" pitchFamily="34" charset="0"/>
              </a:rPr>
            </a:br>
            <a:r>
              <a:rPr lang="en-US" sz="2000" dirty="0" smtClean="0">
                <a:latin typeface="Lucida Sans Unicode" pitchFamily="34" charset="0"/>
              </a:rPr>
              <a:t>layer</a:t>
            </a:r>
            <a:endParaRPr lang="en-GB" sz="2000" dirty="0">
              <a:latin typeface="Lucida Sans Unicode" pitchFamily="34" charset="0"/>
            </a:endParaRPr>
          </a:p>
        </p:txBody>
      </p:sp>
      <p:sp>
        <p:nvSpPr>
          <p:cNvPr id="1132577" name="Rectangle 33"/>
          <p:cNvSpPr>
            <a:spLocks noChangeArrowheads="1"/>
          </p:cNvSpPr>
          <p:nvPr/>
        </p:nvSpPr>
        <p:spPr bwMode="auto">
          <a:xfrm>
            <a:off x="3203575" y="5229225"/>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user</a:t>
            </a:r>
            <a:br>
              <a:rPr lang="en-US" sz="2000">
                <a:latin typeface="Lucida Sans Unicode" pitchFamily="34" charset="0"/>
              </a:rPr>
            </a:br>
            <a:r>
              <a:rPr lang="en-US" sz="2000">
                <a:latin typeface="Lucida Sans Unicode" pitchFamily="34" charset="0"/>
              </a:rPr>
              <a:t>table</a:t>
            </a:r>
            <a:endParaRPr lang="nl-NL" sz="2000">
              <a:latin typeface="Lucida Sans Unicode" pitchFamily="34" charset="0"/>
            </a:endParaRPr>
          </a:p>
        </p:txBody>
      </p:sp>
      <p:sp>
        <p:nvSpPr>
          <p:cNvPr id="1132578" name="Rectangle 34"/>
          <p:cNvSpPr>
            <a:spLocks noChangeArrowheads="1"/>
          </p:cNvSpPr>
          <p:nvPr/>
        </p:nvSpPr>
        <p:spPr bwMode="auto">
          <a:xfrm>
            <a:off x="3203575" y="3854351"/>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a:t>
            </a:r>
            <a:endParaRPr lang="nl-NL" sz="2000">
              <a:latin typeface="Lucida Sans Unicode" pitchFamily="34" charset="0"/>
            </a:endParaRPr>
          </a:p>
        </p:txBody>
      </p:sp>
      <p:sp>
        <p:nvSpPr>
          <p:cNvPr id="1132582" name="Rectangle 38"/>
          <p:cNvSpPr>
            <a:spLocks noChangeArrowheads="1"/>
          </p:cNvSpPr>
          <p:nvPr/>
        </p:nvSpPr>
        <p:spPr bwMode="auto">
          <a:xfrm>
            <a:off x="5075238" y="3854351"/>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dirty="0">
                <a:latin typeface="Lucida Sans Unicode" pitchFamily="34" charset="0"/>
              </a:rPr>
              <a:t>manage</a:t>
            </a:r>
            <a:br>
              <a:rPr lang="en-US" sz="2000" dirty="0">
                <a:latin typeface="Lucida Sans Unicode" pitchFamily="34" charset="0"/>
              </a:rPr>
            </a:br>
            <a:r>
              <a:rPr lang="en-US" sz="2000" dirty="0">
                <a:latin typeface="Lucida Sans Unicode" pitchFamily="34" charset="0"/>
              </a:rPr>
              <a:t>cart</a:t>
            </a:r>
            <a:endParaRPr lang="nl-NL" sz="2000" dirty="0">
              <a:latin typeface="Lucida Sans Unicode" pitchFamily="34" charset="0"/>
            </a:endParaRPr>
          </a:p>
        </p:txBody>
      </p:sp>
      <p:sp>
        <p:nvSpPr>
          <p:cNvPr id="1132583" name="Rectangle 39"/>
          <p:cNvSpPr>
            <a:spLocks noChangeArrowheads="1"/>
          </p:cNvSpPr>
          <p:nvPr/>
        </p:nvSpPr>
        <p:spPr bwMode="auto">
          <a:xfrm>
            <a:off x="4500563" y="5229225"/>
            <a:ext cx="1295400"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product</a:t>
            </a:r>
            <a:br>
              <a:rPr lang="en-US" sz="2000">
                <a:latin typeface="Lucida Sans Unicode" pitchFamily="34" charset="0"/>
              </a:rPr>
            </a:br>
            <a:r>
              <a:rPr lang="en-US" sz="2000">
                <a:latin typeface="Lucida Sans Unicode" pitchFamily="34" charset="0"/>
              </a:rPr>
              <a:t>table</a:t>
            </a:r>
            <a:endParaRPr lang="nl-NL" sz="2000">
              <a:latin typeface="Lucida Sans Unicode" pitchFamily="34" charset="0"/>
            </a:endParaRPr>
          </a:p>
        </p:txBody>
      </p:sp>
      <p:sp>
        <p:nvSpPr>
          <p:cNvPr id="1132569" name="Rectangle 25"/>
          <p:cNvSpPr>
            <a:spLocks noChangeArrowheads="1"/>
          </p:cNvSpPr>
          <p:nvPr/>
        </p:nvSpPr>
        <p:spPr bwMode="auto">
          <a:xfrm>
            <a:off x="3059113" y="1772816"/>
            <a:ext cx="5761037" cy="1585913"/>
          </a:xfrm>
          <a:prstGeom prst="rect">
            <a:avLst/>
          </a:prstGeom>
          <a:noFill/>
          <a:ln w="9525">
            <a:solidFill>
              <a:schemeClr val="tx1"/>
            </a:solidFill>
            <a:miter lim="800000"/>
            <a:headEnd/>
            <a:tailEnd/>
          </a:ln>
          <a:effectLst/>
        </p:spPr>
        <p:txBody>
          <a:bodyPr wrap="none" anchor="ctr"/>
          <a:lstStyle/>
          <a:p>
            <a:endParaRPr lang="en-GB"/>
          </a:p>
        </p:txBody>
      </p:sp>
      <p:sp>
        <p:nvSpPr>
          <p:cNvPr id="1132570" name="Text Box 26"/>
          <p:cNvSpPr txBox="1">
            <a:spLocks noChangeArrowheads="1"/>
          </p:cNvSpPr>
          <p:nvPr/>
        </p:nvSpPr>
        <p:spPr bwMode="auto">
          <a:xfrm>
            <a:off x="7021066" y="1774404"/>
            <a:ext cx="1799406" cy="701675"/>
          </a:xfrm>
          <a:prstGeom prst="rect">
            <a:avLst/>
          </a:prstGeom>
          <a:noFill/>
          <a:ln w="9525">
            <a:noFill/>
            <a:miter lim="800000"/>
            <a:headEnd/>
            <a:tailEnd/>
          </a:ln>
          <a:effectLst/>
        </p:spPr>
        <p:txBody>
          <a:bodyPr wrap="square">
            <a:spAutoFit/>
          </a:bodyPr>
          <a:lstStyle/>
          <a:p>
            <a:pPr eaLnBrk="1" hangingPunct="1"/>
            <a:r>
              <a:rPr lang="en-US" sz="2000" dirty="0">
                <a:latin typeface="Lucida Sans Unicode" pitchFamily="34" charset="0"/>
              </a:rPr>
              <a:t>presentation</a:t>
            </a:r>
          </a:p>
          <a:p>
            <a:pPr eaLnBrk="1" hangingPunct="1"/>
            <a:r>
              <a:rPr lang="en-US" sz="2000" dirty="0" smtClean="0">
                <a:latin typeface="Lucida Sans Unicode" pitchFamily="34" charset="0"/>
              </a:rPr>
              <a:t>layer</a:t>
            </a:r>
            <a:endParaRPr lang="en-GB" sz="2000" dirty="0">
              <a:latin typeface="Lucida Sans Unicode" pitchFamily="34" charset="0"/>
            </a:endParaRPr>
          </a:p>
        </p:txBody>
      </p:sp>
      <p:sp>
        <p:nvSpPr>
          <p:cNvPr id="1132576" name="Rectangle 32"/>
          <p:cNvSpPr>
            <a:spLocks noChangeArrowheads="1"/>
          </p:cNvSpPr>
          <p:nvPr/>
        </p:nvSpPr>
        <p:spPr bwMode="auto">
          <a:xfrm>
            <a:off x="3203575" y="1918866"/>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login</a:t>
            </a:r>
            <a:br>
              <a:rPr lang="en-US" sz="2000">
                <a:latin typeface="Lucida Sans Unicode" pitchFamily="34" charset="0"/>
              </a:rPr>
            </a:br>
            <a:r>
              <a:rPr lang="en-US" sz="2000">
                <a:latin typeface="Lucida Sans Unicode" pitchFamily="34" charset="0"/>
              </a:rPr>
              <a:t>screen</a:t>
            </a:r>
            <a:endParaRPr lang="nl-NL" sz="2000">
              <a:latin typeface="Lucida Sans Unicode" pitchFamily="34" charset="0"/>
            </a:endParaRPr>
          </a:p>
        </p:txBody>
      </p:sp>
      <p:sp>
        <p:nvSpPr>
          <p:cNvPr id="1132580" name="Rectangle 36"/>
          <p:cNvSpPr>
            <a:spLocks noChangeArrowheads="1"/>
          </p:cNvSpPr>
          <p:nvPr/>
        </p:nvSpPr>
        <p:spPr bwMode="auto">
          <a:xfrm>
            <a:off x="4435476" y="1918866"/>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search</a:t>
            </a:r>
            <a:br>
              <a:rPr lang="en-US" sz="2000">
                <a:latin typeface="Lucida Sans Unicode" pitchFamily="34" charset="0"/>
              </a:rPr>
            </a:br>
            <a:r>
              <a:rPr lang="en-US" sz="2000">
                <a:latin typeface="Lucida Sans Unicode" pitchFamily="34" charset="0"/>
              </a:rPr>
              <a:t>screen</a:t>
            </a:r>
            <a:endParaRPr lang="nl-NL" sz="2000">
              <a:latin typeface="Lucida Sans Unicode" pitchFamily="34" charset="0"/>
            </a:endParaRPr>
          </a:p>
        </p:txBody>
      </p:sp>
      <p:sp>
        <p:nvSpPr>
          <p:cNvPr id="1132581" name="Rectangle 37"/>
          <p:cNvSpPr>
            <a:spLocks noChangeArrowheads="1"/>
          </p:cNvSpPr>
          <p:nvPr/>
        </p:nvSpPr>
        <p:spPr bwMode="auto">
          <a:xfrm>
            <a:off x="4433888" y="2639591"/>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select</a:t>
            </a:r>
            <a:br>
              <a:rPr lang="en-US" sz="2000">
                <a:latin typeface="Lucida Sans Unicode" pitchFamily="34" charset="0"/>
              </a:rPr>
            </a:br>
            <a:r>
              <a:rPr lang="en-US" sz="2000">
                <a:latin typeface="Lucida Sans Unicode" pitchFamily="34" charset="0"/>
              </a:rPr>
              <a:t>item</a:t>
            </a:r>
            <a:endParaRPr lang="nl-NL" sz="2000">
              <a:latin typeface="Lucida Sans Unicode" pitchFamily="34" charset="0"/>
            </a:endParaRPr>
          </a:p>
        </p:txBody>
      </p:sp>
      <p:sp>
        <p:nvSpPr>
          <p:cNvPr id="1132585" name="Rectangle 41"/>
          <p:cNvSpPr>
            <a:spLocks noChangeArrowheads="1"/>
          </p:cNvSpPr>
          <p:nvPr/>
        </p:nvSpPr>
        <p:spPr bwMode="auto">
          <a:xfrm>
            <a:off x="5673725" y="2639591"/>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check</a:t>
            </a:r>
            <a:br>
              <a:rPr lang="en-US" sz="2000">
                <a:latin typeface="Lucida Sans Unicode" pitchFamily="34" charset="0"/>
              </a:rPr>
            </a:br>
            <a:r>
              <a:rPr lang="en-US" sz="2000">
                <a:latin typeface="Lucida Sans Unicode" pitchFamily="34" charset="0"/>
              </a:rPr>
              <a:t>-out</a:t>
            </a:r>
            <a:endParaRPr lang="nl-NL" sz="2000">
              <a:latin typeface="Lucida Sans Unicode" pitchFamily="34" charset="0"/>
            </a:endParaRPr>
          </a:p>
        </p:txBody>
      </p:sp>
      <p:sp>
        <p:nvSpPr>
          <p:cNvPr id="1132586" name="Rectangle 42"/>
          <p:cNvSpPr>
            <a:spLocks noChangeArrowheads="1"/>
          </p:cNvSpPr>
          <p:nvPr/>
        </p:nvSpPr>
        <p:spPr bwMode="auto">
          <a:xfrm>
            <a:off x="5673725" y="1918866"/>
            <a:ext cx="11525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a:t>
            </a:r>
            <a:endParaRPr lang="nl-NL" sz="2000">
              <a:latin typeface="Lucida Sans Unicode" pitchFamily="34" charset="0"/>
            </a:endParaRPr>
          </a:p>
        </p:txBody>
      </p:sp>
      <p:sp>
        <p:nvSpPr>
          <p:cNvPr id="1132587" name="Rectangle 43"/>
          <p:cNvSpPr>
            <a:spLocks noChangeArrowheads="1"/>
          </p:cNvSpPr>
          <p:nvPr/>
        </p:nvSpPr>
        <p:spPr bwMode="auto">
          <a:xfrm>
            <a:off x="5940425" y="5229225"/>
            <a:ext cx="936625" cy="647700"/>
          </a:xfrm>
          <a:prstGeom prst="rect">
            <a:avLst/>
          </a:prstGeom>
          <a:solidFill>
            <a:srgbClr val="D4F1FC"/>
          </a:solidFill>
          <a:ln w="9525">
            <a:solidFill>
              <a:schemeClr val="tx1"/>
            </a:solidFill>
            <a:miter lim="800000"/>
            <a:headEnd/>
            <a:tailEnd/>
          </a:ln>
          <a:effectLst/>
        </p:spPr>
        <p:txBody>
          <a:bodyPr wrap="none" anchor="ctr"/>
          <a:lstStyle/>
          <a:p>
            <a:pPr eaLnBrk="1" hangingPunct="1">
              <a:lnSpc>
                <a:spcPct val="90000"/>
              </a:lnSpc>
            </a:pPr>
            <a:r>
              <a:rPr lang="en-US" sz="2000">
                <a:latin typeface="Lucida Sans Unicode" pitchFamily="34" charset="0"/>
              </a:rPr>
              <a:t>…</a:t>
            </a:r>
            <a:endParaRPr lang="nl-NL" sz="2000">
              <a:latin typeface="Lucida Sans Unicode" pitchFamily="34" charset="0"/>
            </a:endParaRPr>
          </a:p>
        </p:txBody>
      </p:sp>
      <p:sp>
        <p:nvSpPr>
          <p:cNvPr id="42" name="Rectangle 25"/>
          <p:cNvSpPr>
            <a:spLocks noChangeArrowheads="1"/>
          </p:cNvSpPr>
          <p:nvPr/>
        </p:nvSpPr>
        <p:spPr bwMode="auto">
          <a:xfrm flipH="1" flipV="1">
            <a:off x="3058792" y="1628453"/>
            <a:ext cx="1375096" cy="141189"/>
          </a:xfrm>
          <a:prstGeom prst="rect">
            <a:avLst/>
          </a:prstGeom>
          <a:noFill/>
          <a:ln w="9525">
            <a:solidFill>
              <a:schemeClr val="tx1"/>
            </a:solidFill>
            <a:miter lim="800000"/>
            <a:headEnd/>
            <a:tailEnd/>
          </a:ln>
          <a:effectLst/>
        </p:spPr>
        <p:txBody>
          <a:bodyPr wrap="none" anchor="ctr"/>
          <a:lstStyle/>
          <a:p>
            <a:endParaRPr lang="en-GB"/>
          </a:p>
        </p:txBody>
      </p:sp>
      <p:sp>
        <p:nvSpPr>
          <p:cNvPr id="43" name="Rectangle 25"/>
          <p:cNvSpPr>
            <a:spLocks noChangeArrowheads="1"/>
          </p:cNvSpPr>
          <p:nvPr/>
        </p:nvSpPr>
        <p:spPr bwMode="auto">
          <a:xfrm flipH="1" flipV="1">
            <a:off x="3062810" y="3564855"/>
            <a:ext cx="1375096" cy="141189"/>
          </a:xfrm>
          <a:prstGeom prst="rect">
            <a:avLst/>
          </a:prstGeom>
          <a:noFill/>
          <a:ln w="9525">
            <a:solidFill>
              <a:schemeClr val="tx1"/>
            </a:solidFill>
            <a:miter lim="800000"/>
            <a:headEnd/>
            <a:tailEnd/>
          </a:ln>
          <a:effectLst/>
        </p:spPr>
        <p:txBody>
          <a:bodyPr wrap="none" anchor="ctr"/>
          <a:lstStyle/>
          <a:p>
            <a:endParaRPr lang="en-GB"/>
          </a:p>
        </p:txBody>
      </p:sp>
      <p:sp>
        <p:nvSpPr>
          <p:cNvPr id="45" name="Rectangle 25"/>
          <p:cNvSpPr>
            <a:spLocks noChangeArrowheads="1"/>
          </p:cNvSpPr>
          <p:nvPr/>
        </p:nvSpPr>
        <p:spPr bwMode="auto">
          <a:xfrm flipH="1" flipV="1">
            <a:off x="3062810" y="4875312"/>
            <a:ext cx="1375096" cy="141189"/>
          </a:xfrm>
          <a:prstGeom prst="rect">
            <a:avLst/>
          </a:prstGeom>
          <a:noFill/>
          <a:ln w="9525">
            <a:solidFill>
              <a:schemeClr val="tx1"/>
            </a:solidFill>
            <a:miter lim="800000"/>
            <a:headEnd/>
            <a:tailEnd/>
          </a:ln>
          <a:effectLst/>
        </p:spPr>
        <p:txBody>
          <a:bodyPr wrap="none" anchor="ctr"/>
          <a:lstStyle/>
          <a:p>
            <a:endParaRPr lang="en-GB"/>
          </a:p>
        </p:txBody>
      </p:sp>
    </p:spTree>
    <p:extLst>
      <p:ext uri="{BB962C8B-B14F-4D97-AF65-F5344CB8AC3E}">
        <p14:creationId xmlns:p14="http://schemas.microsoft.com/office/powerpoint/2010/main" val="308657908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ooter Placeholder 3"/>
          <p:cNvSpPr>
            <a:spLocks noGrp="1"/>
          </p:cNvSpPr>
          <p:nvPr>
            <p:ph type="ftr" sz="quarter" idx="11"/>
          </p:nvPr>
        </p:nvSpPr>
        <p:spPr>
          <a:xfrm>
            <a:off x="881063" y="6220098"/>
            <a:ext cx="7380287" cy="449262"/>
          </a:xfrm>
        </p:spPr>
        <p:txBody>
          <a:bodyPr/>
          <a:lstStyle/>
          <a:p>
            <a:r>
              <a:rPr lang="en-US" dirty="0"/>
              <a:t>MRV </a:t>
            </a:r>
            <a:r>
              <a:rPr lang="en-US" dirty="0" err="1"/>
              <a:t>Chaudron</a:t>
            </a:r>
            <a:endParaRPr lang="en-US" dirty="0"/>
          </a:p>
          <a:p>
            <a:r>
              <a:rPr lang="en-US" sz="1000" i="1" dirty="0"/>
              <a:t>Sheet </a:t>
            </a:r>
            <a:fld id="{8B68F09C-333C-453B-A1A8-0B848099BC33}" type="slidenum">
              <a:rPr lang="en-US" sz="1000" i="1"/>
              <a:pPr/>
              <a:t>49</a:t>
            </a:fld>
            <a:endParaRPr lang="en-US" sz="1000" i="1" dirty="0"/>
          </a:p>
        </p:txBody>
      </p:sp>
      <p:grpSp>
        <p:nvGrpSpPr>
          <p:cNvPr id="1161218" name="Group 2"/>
          <p:cNvGrpSpPr>
            <a:grpSpLocks/>
          </p:cNvGrpSpPr>
          <p:nvPr/>
        </p:nvGrpSpPr>
        <p:grpSpPr bwMode="auto">
          <a:xfrm>
            <a:off x="6324600" y="5023520"/>
            <a:ext cx="1371600" cy="942975"/>
            <a:chOff x="864" y="3342"/>
            <a:chExt cx="864" cy="594"/>
          </a:xfrm>
        </p:grpSpPr>
        <p:sp>
          <p:nvSpPr>
            <p:cNvPr id="1161219" name="Rectangle 3"/>
            <p:cNvSpPr>
              <a:spLocks noChangeArrowheads="1"/>
            </p:cNvSpPr>
            <p:nvPr/>
          </p:nvSpPr>
          <p:spPr bwMode="auto">
            <a:xfrm>
              <a:off x="1296" y="3528"/>
              <a:ext cx="0" cy="173"/>
            </a:xfrm>
            <a:prstGeom prst="rect">
              <a:avLst/>
            </a:prstGeom>
            <a:noFill/>
            <a:ln w="12700">
              <a:noFill/>
              <a:miter lim="800000"/>
              <a:headEnd/>
              <a:tailEnd/>
            </a:ln>
            <a:effectLst/>
          </p:spPr>
          <p:txBody>
            <a:bodyPr wrap="none" lIns="0" tIns="0" rIns="0" bIns="0">
              <a:spAutoFit/>
            </a:bodyPr>
            <a:lstStyle/>
            <a:p>
              <a:endParaRPr lang="nl-NL" sz="1800" b="1">
                <a:latin typeface="Lucida Sans Unicode" pitchFamily="34" charset="0"/>
                <a:cs typeface="Lucida Sans Unicode" pitchFamily="34" charset="0"/>
              </a:endParaRPr>
            </a:p>
          </p:txBody>
        </p:sp>
        <p:sp>
          <p:nvSpPr>
            <p:cNvPr id="1161220" name="AutoShape 4"/>
            <p:cNvSpPr>
              <a:spLocks noChangeArrowheads="1"/>
            </p:cNvSpPr>
            <p:nvPr/>
          </p:nvSpPr>
          <p:spPr bwMode="auto">
            <a:xfrm>
              <a:off x="864" y="3342"/>
              <a:ext cx="864" cy="594"/>
            </a:xfrm>
            <a:prstGeom prst="flowChartMagneticDisk">
              <a:avLst/>
            </a:prstGeom>
            <a:noFill/>
            <a:ln w="28575">
              <a:solidFill>
                <a:schemeClr val="tx1"/>
              </a:solidFill>
              <a:round/>
              <a:headEnd/>
              <a:tailEnd/>
            </a:ln>
            <a:effectLst/>
          </p:spPr>
          <p:txBody>
            <a:bodyPr wrap="none" anchor="ctr"/>
            <a:lstStyle/>
            <a:p>
              <a:endParaRPr lang="en-GB"/>
            </a:p>
          </p:txBody>
        </p:sp>
      </p:grpSp>
      <p:sp>
        <p:nvSpPr>
          <p:cNvPr id="1161221" name="Rectangle 5"/>
          <p:cNvSpPr>
            <a:spLocks noGrp="1" noChangeArrowheads="1"/>
          </p:cNvSpPr>
          <p:nvPr>
            <p:ph type="title"/>
          </p:nvPr>
        </p:nvSpPr>
        <p:spPr>
          <a:xfrm>
            <a:off x="395288" y="404664"/>
            <a:ext cx="8062912" cy="609600"/>
          </a:xfrm>
        </p:spPr>
        <p:txBody>
          <a:bodyPr/>
          <a:lstStyle/>
          <a:p>
            <a:r>
              <a:rPr lang="en-US"/>
              <a:t>Web Shop Deployment Diagram</a:t>
            </a:r>
            <a:endParaRPr lang="en-GB"/>
          </a:p>
        </p:txBody>
      </p:sp>
      <p:sp>
        <p:nvSpPr>
          <p:cNvPr id="1161222" name="AutoShape 6"/>
          <p:cNvSpPr>
            <a:spLocks noChangeArrowheads="1"/>
          </p:cNvSpPr>
          <p:nvPr/>
        </p:nvSpPr>
        <p:spPr bwMode="auto">
          <a:xfrm>
            <a:off x="381000" y="1518320"/>
            <a:ext cx="3581400" cy="2209800"/>
          </a:xfrm>
          <a:prstGeom prst="cube">
            <a:avLst>
              <a:gd name="adj" fmla="val 8056"/>
            </a:avLst>
          </a:prstGeom>
          <a:noFill/>
          <a:ln w="28575">
            <a:solidFill>
              <a:schemeClr val="tx1"/>
            </a:solidFill>
            <a:miter lim="800000"/>
            <a:headEnd/>
            <a:tailEnd/>
          </a:ln>
          <a:effectLst/>
        </p:spPr>
        <p:txBody>
          <a:bodyPr wrap="none" anchor="ctr"/>
          <a:lstStyle/>
          <a:p>
            <a:endParaRPr lang="en-GB"/>
          </a:p>
        </p:txBody>
      </p:sp>
      <p:sp>
        <p:nvSpPr>
          <p:cNvPr id="1161223" name="Text Box 7"/>
          <p:cNvSpPr txBox="1">
            <a:spLocks noChangeArrowheads="1"/>
          </p:cNvSpPr>
          <p:nvPr/>
        </p:nvSpPr>
        <p:spPr bwMode="auto">
          <a:xfrm>
            <a:off x="838200" y="1061120"/>
            <a:ext cx="1981633" cy="369332"/>
          </a:xfrm>
          <a:prstGeom prst="rect">
            <a:avLst/>
          </a:prstGeom>
          <a:noFill/>
          <a:ln w="9525">
            <a:noFill/>
            <a:miter lim="800000"/>
            <a:headEnd/>
            <a:tailEnd/>
          </a:ln>
          <a:effectLst/>
        </p:spPr>
        <p:txBody>
          <a:bodyPr wrap="none">
            <a:spAutoFit/>
          </a:bodyPr>
          <a:lstStyle/>
          <a:p>
            <a:pPr algn="l" eaLnBrk="1" hangingPunct="1"/>
            <a:r>
              <a:rPr lang="en-US" sz="1800" dirty="0" smtClean="0">
                <a:latin typeface="Lucida Sans Unicode" pitchFamily="34" charset="0"/>
              </a:rPr>
              <a:t>Backend System</a:t>
            </a:r>
            <a:endParaRPr lang="en-GB" sz="1800" dirty="0">
              <a:latin typeface="Lucida Sans Unicode" pitchFamily="34" charset="0"/>
            </a:endParaRPr>
          </a:p>
        </p:txBody>
      </p:sp>
      <p:sp>
        <p:nvSpPr>
          <p:cNvPr id="1161224" name="AutoShape 8"/>
          <p:cNvSpPr>
            <a:spLocks noChangeArrowheads="1"/>
          </p:cNvSpPr>
          <p:nvPr/>
        </p:nvSpPr>
        <p:spPr bwMode="auto">
          <a:xfrm>
            <a:off x="5181600" y="1289720"/>
            <a:ext cx="3733800" cy="2133600"/>
          </a:xfrm>
          <a:prstGeom prst="cube">
            <a:avLst>
              <a:gd name="adj" fmla="val 7500"/>
            </a:avLst>
          </a:prstGeom>
          <a:noFill/>
          <a:ln w="28575">
            <a:solidFill>
              <a:schemeClr val="tx1"/>
            </a:solidFill>
            <a:miter lim="800000"/>
            <a:headEnd/>
            <a:tailEnd/>
          </a:ln>
          <a:effectLst/>
        </p:spPr>
        <p:txBody>
          <a:bodyPr wrap="none" anchor="ctr"/>
          <a:lstStyle/>
          <a:p>
            <a:endParaRPr lang="en-GB"/>
          </a:p>
        </p:txBody>
      </p:sp>
      <p:sp>
        <p:nvSpPr>
          <p:cNvPr id="1161225" name="Text Box 9"/>
          <p:cNvSpPr txBox="1">
            <a:spLocks noChangeArrowheads="1"/>
          </p:cNvSpPr>
          <p:nvPr/>
        </p:nvSpPr>
        <p:spPr bwMode="auto">
          <a:xfrm>
            <a:off x="6156176" y="908720"/>
            <a:ext cx="2590800" cy="369332"/>
          </a:xfrm>
          <a:prstGeom prst="rect">
            <a:avLst/>
          </a:prstGeom>
          <a:noFill/>
          <a:ln w="9525">
            <a:noFill/>
            <a:miter lim="800000"/>
            <a:headEnd/>
            <a:tailEnd/>
          </a:ln>
          <a:effectLst/>
        </p:spPr>
        <p:txBody>
          <a:bodyPr wrap="square">
            <a:spAutoFit/>
          </a:bodyPr>
          <a:lstStyle/>
          <a:p>
            <a:pPr algn="l" eaLnBrk="1" hangingPunct="1"/>
            <a:r>
              <a:rPr lang="en-US" sz="1800" dirty="0">
                <a:latin typeface="Lucida Sans Unicode" pitchFamily="34" charset="0"/>
              </a:rPr>
              <a:t>Internet Client</a:t>
            </a:r>
            <a:endParaRPr lang="en-GB" sz="1800" dirty="0">
              <a:latin typeface="Lucida Sans Unicode" pitchFamily="34" charset="0"/>
            </a:endParaRPr>
          </a:p>
        </p:txBody>
      </p:sp>
      <p:sp>
        <p:nvSpPr>
          <p:cNvPr id="1161226" name="Text Box 10"/>
          <p:cNvSpPr txBox="1">
            <a:spLocks noChangeArrowheads="1"/>
          </p:cNvSpPr>
          <p:nvPr/>
        </p:nvSpPr>
        <p:spPr bwMode="auto">
          <a:xfrm>
            <a:off x="1524000" y="4109120"/>
            <a:ext cx="2332038" cy="366712"/>
          </a:xfrm>
          <a:prstGeom prst="rect">
            <a:avLst/>
          </a:prstGeom>
          <a:noFill/>
          <a:ln w="9525">
            <a:noFill/>
            <a:miter lim="800000"/>
            <a:headEnd/>
            <a:tailEnd/>
          </a:ln>
          <a:effectLst/>
        </p:spPr>
        <p:txBody>
          <a:bodyPr wrap="none">
            <a:spAutoFit/>
          </a:bodyPr>
          <a:lstStyle/>
          <a:p>
            <a:pPr algn="l" eaLnBrk="1" hangingPunct="1"/>
            <a:r>
              <a:rPr lang="en-US" sz="1800">
                <a:latin typeface="Lucida Sans Unicode" pitchFamily="34" charset="0"/>
              </a:rPr>
              <a:t>Local Area Network</a:t>
            </a:r>
            <a:endParaRPr lang="en-GB" sz="1800">
              <a:latin typeface="Lucida Sans Unicode" pitchFamily="34" charset="0"/>
            </a:endParaRPr>
          </a:p>
        </p:txBody>
      </p:sp>
      <p:cxnSp>
        <p:nvCxnSpPr>
          <p:cNvPr id="1161227" name="AutoShape 11"/>
          <p:cNvCxnSpPr>
            <a:cxnSpLocks noChangeShapeType="1"/>
            <a:stCxn id="1161234" idx="1"/>
            <a:endCxn id="1161224" idx="3"/>
          </p:cNvCxnSpPr>
          <p:nvPr/>
        </p:nvCxnSpPr>
        <p:spPr bwMode="auto">
          <a:xfrm flipH="1" flipV="1">
            <a:off x="6969125" y="3437607"/>
            <a:ext cx="546100" cy="487363"/>
          </a:xfrm>
          <a:prstGeom prst="straightConnector1">
            <a:avLst/>
          </a:prstGeom>
          <a:noFill/>
          <a:ln w="28575">
            <a:solidFill>
              <a:schemeClr val="tx1"/>
            </a:solidFill>
            <a:round/>
            <a:headEnd/>
            <a:tailEnd/>
          </a:ln>
          <a:effectLst/>
        </p:spPr>
      </p:cxnSp>
      <p:sp>
        <p:nvSpPr>
          <p:cNvPr id="1161228" name="Text Box 12"/>
          <p:cNvSpPr txBox="1">
            <a:spLocks noChangeArrowheads="1"/>
          </p:cNvSpPr>
          <p:nvPr/>
        </p:nvSpPr>
        <p:spPr bwMode="auto">
          <a:xfrm>
            <a:off x="7239000" y="3423320"/>
            <a:ext cx="1050925" cy="366712"/>
          </a:xfrm>
          <a:prstGeom prst="rect">
            <a:avLst/>
          </a:prstGeom>
          <a:noFill/>
          <a:ln w="9525">
            <a:noFill/>
            <a:miter lim="800000"/>
            <a:headEnd/>
            <a:tailEnd/>
          </a:ln>
          <a:effectLst/>
        </p:spPr>
        <p:txBody>
          <a:bodyPr wrap="none">
            <a:spAutoFit/>
          </a:bodyPr>
          <a:lstStyle/>
          <a:p>
            <a:pPr algn="l" eaLnBrk="1" hangingPunct="1"/>
            <a:r>
              <a:rPr lang="en-US" sz="1800">
                <a:latin typeface="Lucida Sans Unicode" pitchFamily="34" charset="0"/>
              </a:rPr>
              <a:t>Internet</a:t>
            </a:r>
            <a:endParaRPr lang="en-GB" sz="1800">
              <a:latin typeface="Lucida Sans Unicode" pitchFamily="34" charset="0"/>
            </a:endParaRPr>
          </a:p>
        </p:txBody>
      </p:sp>
      <p:grpSp>
        <p:nvGrpSpPr>
          <p:cNvPr id="1161229" name="Group 13"/>
          <p:cNvGrpSpPr>
            <a:grpSpLocks/>
          </p:cNvGrpSpPr>
          <p:nvPr/>
        </p:nvGrpSpPr>
        <p:grpSpPr bwMode="auto">
          <a:xfrm>
            <a:off x="517525" y="1823120"/>
            <a:ext cx="1539875" cy="514350"/>
            <a:chOff x="288" y="1164"/>
            <a:chExt cx="970" cy="324"/>
          </a:xfrm>
        </p:grpSpPr>
        <p:sp>
          <p:nvSpPr>
            <p:cNvPr id="1161230" name="Rectangle 14"/>
            <p:cNvSpPr>
              <a:spLocks noChangeArrowheads="1"/>
            </p:cNvSpPr>
            <p:nvPr/>
          </p:nvSpPr>
          <p:spPr bwMode="auto">
            <a:xfrm>
              <a:off x="364" y="1164"/>
              <a:ext cx="894"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1" name="Rectangle 15"/>
            <p:cNvSpPr>
              <a:spLocks noChangeArrowheads="1"/>
            </p:cNvSpPr>
            <p:nvPr/>
          </p:nvSpPr>
          <p:spPr bwMode="auto">
            <a:xfrm>
              <a:off x="288" y="1226"/>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2" name="Rectangle 16"/>
            <p:cNvSpPr>
              <a:spLocks noChangeArrowheads="1"/>
            </p:cNvSpPr>
            <p:nvPr/>
          </p:nvSpPr>
          <p:spPr bwMode="auto">
            <a:xfrm>
              <a:off x="288" y="1357"/>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3" name="Rectangle 17"/>
            <p:cNvSpPr>
              <a:spLocks noChangeArrowheads="1"/>
            </p:cNvSpPr>
            <p:nvPr/>
          </p:nvSpPr>
          <p:spPr bwMode="auto">
            <a:xfrm>
              <a:off x="466" y="1249"/>
              <a:ext cx="762"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Staff Shop UI</a:t>
              </a:r>
              <a:endParaRPr lang="en-GB" sz="1600">
                <a:cs typeface="Lucida Sans Unicode" pitchFamily="34" charset="0"/>
              </a:endParaRPr>
            </a:p>
          </p:txBody>
        </p:sp>
      </p:grpSp>
      <p:sp>
        <p:nvSpPr>
          <p:cNvPr id="1161234" name="AutoShape 18"/>
          <p:cNvSpPr>
            <a:spLocks noChangeArrowheads="1"/>
          </p:cNvSpPr>
          <p:nvPr/>
        </p:nvSpPr>
        <p:spPr bwMode="auto">
          <a:xfrm>
            <a:off x="6629400" y="3804320"/>
            <a:ext cx="1905000" cy="914400"/>
          </a:xfrm>
          <a:prstGeom prst="cube">
            <a:avLst>
              <a:gd name="adj" fmla="val 14713"/>
            </a:avLst>
          </a:prstGeom>
          <a:noFill/>
          <a:ln w="28575">
            <a:solidFill>
              <a:schemeClr val="tx1"/>
            </a:solidFill>
            <a:miter lim="800000"/>
            <a:headEnd/>
            <a:tailEnd/>
          </a:ln>
          <a:effectLst/>
        </p:spPr>
        <p:txBody>
          <a:bodyPr wrap="none" anchor="ctr"/>
          <a:lstStyle/>
          <a:p>
            <a:endParaRPr lang="en-GB"/>
          </a:p>
        </p:txBody>
      </p:sp>
      <p:sp>
        <p:nvSpPr>
          <p:cNvPr id="1161235" name="Text Box 19"/>
          <p:cNvSpPr txBox="1">
            <a:spLocks noChangeArrowheads="1"/>
          </p:cNvSpPr>
          <p:nvPr/>
        </p:nvSpPr>
        <p:spPr bwMode="auto">
          <a:xfrm>
            <a:off x="5437188" y="4039270"/>
            <a:ext cx="1295400" cy="366712"/>
          </a:xfrm>
          <a:prstGeom prst="rect">
            <a:avLst/>
          </a:prstGeom>
          <a:noFill/>
          <a:ln w="9525">
            <a:noFill/>
            <a:miter lim="800000"/>
            <a:headEnd/>
            <a:tailEnd/>
          </a:ln>
          <a:effectLst/>
        </p:spPr>
        <p:txBody>
          <a:bodyPr>
            <a:spAutoFit/>
          </a:bodyPr>
          <a:lstStyle/>
          <a:p>
            <a:pPr algn="l" eaLnBrk="1" hangingPunct="1"/>
            <a:r>
              <a:rPr lang="en-US" sz="1800">
                <a:latin typeface="Lucida Sans Unicode" pitchFamily="34" charset="0"/>
              </a:rPr>
              <a:t>Gateway</a:t>
            </a:r>
            <a:endParaRPr lang="en-GB" sz="1800">
              <a:latin typeface="Lucida Sans Unicode" pitchFamily="34" charset="0"/>
            </a:endParaRPr>
          </a:p>
        </p:txBody>
      </p:sp>
      <p:sp>
        <p:nvSpPr>
          <p:cNvPr id="1161236" name="Rectangle 20"/>
          <p:cNvSpPr>
            <a:spLocks noChangeArrowheads="1"/>
          </p:cNvSpPr>
          <p:nvPr/>
        </p:nvSpPr>
        <p:spPr bwMode="auto">
          <a:xfrm>
            <a:off x="6821488" y="4080545"/>
            <a:ext cx="1403350" cy="514350"/>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7" name="Rectangle 21"/>
          <p:cNvSpPr>
            <a:spLocks noChangeArrowheads="1"/>
          </p:cNvSpPr>
          <p:nvPr/>
        </p:nvSpPr>
        <p:spPr bwMode="auto">
          <a:xfrm>
            <a:off x="6704013" y="4178970"/>
            <a:ext cx="241300" cy="11906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8" name="Rectangle 22"/>
          <p:cNvSpPr>
            <a:spLocks noChangeArrowheads="1"/>
          </p:cNvSpPr>
          <p:nvPr/>
        </p:nvSpPr>
        <p:spPr bwMode="auto">
          <a:xfrm>
            <a:off x="6704013" y="4386932"/>
            <a:ext cx="241300" cy="109538"/>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39" name="Rectangle 23"/>
          <p:cNvSpPr>
            <a:spLocks noChangeArrowheads="1"/>
          </p:cNvSpPr>
          <p:nvPr/>
        </p:nvSpPr>
        <p:spPr bwMode="auto">
          <a:xfrm>
            <a:off x="7010400" y="4215482"/>
            <a:ext cx="696913" cy="244475"/>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Firewall</a:t>
            </a:r>
            <a:endParaRPr lang="en-GB" sz="1600">
              <a:cs typeface="Lucida Sans Unicode" pitchFamily="34" charset="0"/>
            </a:endParaRPr>
          </a:p>
        </p:txBody>
      </p:sp>
      <p:grpSp>
        <p:nvGrpSpPr>
          <p:cNvPr id="1161240" name="Group 24"/>
          <p:cNvGrpSpPr>
            <a:grpSpLocks/>
          </p:cNvGrpSpPr>
          <p:nvPr/>
        </p:nvGrpSpPr>
        <p:grpSpPr bwMode="auto">
          <a:xfrm>
            <a:off x="5334000" y="1565945"/>
            <a:ext cx="1143000" cy="514350"/>
            <a:chOff x="3726" y="864"/>
            <a:chExt cx="720" cy="324"/>
          </a:xfrm>
        </p:grpSpPr>
        <p:sp>
          <p:nvSpPr>
            <p:cNvPr id="1161241" name="Rectangle 25"/>
            <p:cNvSpPr>
              <a:spLocks noChangeArrowheads="1"/>
            </p:cNvSpPr>
            <p:nvPr/>
          </p:nvSpPr>
          <p:spPr bwMode="auto">
            <a:xfrm>
              <a:off x="3802" y="864"/>
              <a:ext cx="644"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42" name="Rectangle 26"/>
            <p:cNvSpPr>
              <a:spLocks noChangeArrowheads="1"/>
            </p:cNvSpPr>
            <p:nvPr/>
          </p:nvSpPr>
          <p:spPr bwMode="auto">
            <a:xfrm>
              <a:off x="3726" y="926"/>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43" name="Rectangle 27"/>
            <p:cNvSpPr>
              <a:spLocks noChangeArrowheads="1"/>
            </p:cNvSpPr>
            <p:nvPr/>
          </p:nvSpPr>
          <p:spPr bwMode="auto">
            <a:xfrm>
              <a:off x="3726" y="1057"/>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44" name="Rectangle 28"/>
            <p:cNvSpPr>
              <a:spLocks noChangeArrowheads="1"/>
            </p:cNvSpPr>
            <p:nvPr/>
          </p:nvSpPr>
          <p:spPr bwMode="auto">
            <a:xfrm>
              <a:off x="3918" y="949"/>
              <a:ext cx="462"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Shop UI</a:t>
              </a:r>
              <a:endParaRPr lang="en-GB" sz="1600">
                <a:cs typeface="Lucida Sans Unicode" pitchFamily="34" charset="0"/>
              </a:endParaRPr>
            </a:p>
          </p:txBody>
        </p:sp>
      </p:grpSp>
      <p:cxnSp>
        <p:nvCxnSpPr>
          <p:cNvPr id="1161245" name="AutoShape 29"/>
          <p:cNvCxnSpPr>
            <a:cxnSpLocks noChangeShapeType="1"/>
          </p:cNvCxnSpPr>
          <p:nvPr/>
        </p:nvCxnSpPr>
        <p:spPr bwMode="auto">
          <a:xfrm>
            <a:off x="1217613" y="3728120"/>
            <a:ext cx="1587" cy="809625"/>
          </a:xfrm>
          <a:prstGeom prst="straightConnector1">
            <a:avLst/>
          </a:prstGeom>
          <a:noFill/>
          <a:ln w="28575">
            <a:solidFill>
              <a:schemeClr val="tx1"/>
            </a:solidFill>
            <a:round/>
            <a:headEnd/>
            <a:tailEnd/>
          </a:ln>
          <a:effectLst/>
        </p:spPr>
      </p:cxnSp>
      <p:grpSp>
        <p:nvGrpSpPr>
          <p:cNvPr id="1161246" name="Group 30"/>
          <p:cNvGrpSpPr>
            <a:grpSpLocks/>
          </p:cNvGrpSpPr>
          <p:nvPr/>
        </p:nvGrpSpPr>
        <p:grpSpPr bwMode="auto">
          <a:xfrm>
            <a:off x="2489200" y="5252120"/>
            <a:ext cx="1371600" cy="942975"/>
            <a:chOff x="2064" y="3264"/>
            <a:chExt cx="864" cy="594"/>
          </a:xfrm>
        </p:grpSpPr>
        <p:sp>
          <p:nvSpPr>
            <p:cNvPr id="1161247" name="Rectangle 31"/>
            <p:cNvSpPr>
              <a:spLocks noChangeArrowheads="1"/>
            </p:cNvSpPr>
            <p:nvPr/>
          </p:nvSpPr>
          <p:spPr bwMode="auto">
            <a:xfrm>
              <a:off x="2307" y="3523"/>
              <a:ext cx="379" cy="173"/>
            </a:xfrm>
            <a:prstGeom prst="rect">
              <a:avLst/>
            </a:prstGeom>
            <a:noFill/>
            <a:ln w="12700">
              <a:noFill/>
              <a:miter lim="800000"/>
              <a:headEnd/>
              <a:tailEnd/>
            </a:ln>
            <a:effectLst/>
          </p:spPr>
          <p:txBody>
            <a:bodyPr wrap="none" lIns="0" tIns="0" rIns="0" bIns="0">
              <a:spAutoFit/>
            </a:bodyPr>
            <a:lstStyle/>
            <a:p>
              <a:r>
                <a:rPr lang="en-US" sz="1800" b="1">
                  <a:latin typeface="Lucida Sans Unicode" pitchFamily="34" charset="0"/>
                  <a:cs typeface="Lucida Sans Unicode" pitchFamily="34" charset="0"/>
                </a:rPr>
                <a:t>Stock</a:t>
              </a:r>
              <a:endParaRPr lang="en-GB" sz="1800" b="1">
                <a:latin typeface="Lucida Sans Unicode" pitchFamily="34" charset="0"/>
                <a:cs typeface="Lucida Sans Unicode" pitchFamily="34" charset="0"/>
              </a:endParaRPr>
            </a:p>
          </p:txBody>
        </p:sp>
        <p:sp>
          <p:nvSpPr>
            <p:cNvPr id="1161248" name="AutoShape 32"/>
            <p:cNvSpPr>
              <a:spLocks noChangeArrowheads="1"/>
            </p:cNvSpPr>
            <p:nvPr/>
          </p:nvSpPr>
          <p:spPr bwMode="auto">
            <a:xfrm>
              <a:off x="2064" y="3264"/>
              <a:ext cx="864" cy="594"/>
            </a:xfrm>
            <a:prstGeom prst="flowChartMagneticDisk">
              <a:avLst/>
            </a:prstGeom>
            <a:noFill/>
            <a:ln w="28575">
              <a:solidFill>
                <a:schemeClr val="tx1"/>
              </a:solidFill>
              <a:round/>
              <a:headEnd/>
              <a:tailEnd/>
            </a:ln>
            <a:effectLst/>
          </p:spPr>
          <p:txBody>
            <a:bodyPr wrap="none" anchor="ctr"/>
            <a:lstStyle/>
            <a:p>
              <a:endParaRPr lang="en-GB"/>
            </a:p>
          </p:txBody>
        </p:sp>
      </p:grpSp>
      <p:grpSp>
        <p:nvGrpSpPr>
          <p:cNvPr id="1161249" name="Group 33"/>
          <p:cNvGrpSpPr>
            <a:grpSpLocks/>
          </p:cNvGrpSpPr>
          <p:nvPr/>
        </p:nvGrpSpPr>
        <p:grpSpPr bwMode="auto">
          <a:xfrm>
            <a:off x="4343400" y="5252120"/>
            <a:ext cx="1371600" cy="942975"/>
            <a:chOff x="864" y="3342"/>
            <a:chExt cx="864" cy="594"/>
          </a:xfrm>
        </p:grpSpPr>
        <p:sp>
          <p:nvSpPr>
            <p:cNvPr id="1161250" name="Rectangle 34"/>
            <p:cNvSpPr>
              <a:spLocks noChangeArrowheads="1"/>
            </p:cNvSpPr>
            <p:nvPr/>
          </p:nvSpPr>
          <p:spPr bwMode="auto">
            <a:xfrm>
              <a:off x="957" y="3528"/>
              <a:ext cx="679" cy="346"/>
            </a:xfrm>
            <a:prstGeom prst="rect">
              <a:avLst/>
            </a:prstGeom>
            <a:noFill/>
            <a:ln w="12700">
              <a:noFill/>
              <a:miter lim="800000"/>
              <a:headEnd/>
              <a:tailEnd/>
            </a:ln>
            <a:effectLst/>
          </p:spPr>
          <p:txBody>
            <a:bodyPr wrap="none" lIns="0" tIns="0" rIns="0" bIns="0">
              <a:spAutoFit/>
            </a:bodyPr>
            <a:lstStyle/>
            <a:p>
              <a:r>
                <a:rPr lang="en-US" sz="1800" b="1">
                  <a:latin typeface="Lucida Sans Unicode" pitchFamily="34" charset="0"/>
                  <a:cs typeface="Lucida Sans Unicode" pitchFamily="34" charset="0"/>
                </a:rPr>
                <a:t>Customer</a:t>
              </a:r>
            </a:p>
            <a:p>
              <a:r>
                <a:rPr lang="en-US" sz="1800" b="1">
                  <a:latin typeface="Lucida Sans Unicode" pitchFamily="34" charset="0"/>
                  <a:cs typeface="Lucida Sans Unicode" pitchFamily="34" charset="0"/>
                </a:rPr>
                <a:t>DB</a:t>
              </a:r>
              <a:endParaRPr lang="en-GB" sz="1800" b="1">
                <a:latin typeface="Lucida Sans Unicode" pitchFamily="34" charset="0"/>
                <a:cs typeface="Lucida Sans Unicode" pitchFamily="34" charset="0"/>
              </a:endParaRPr>
            </a:p>
          </p:txBody>
        </p:sp>
        <p:sp>
          <p:nvSpPr>
            <p:cNvPr id="1161251" name="AutoShape 35"/>
            <p:cNvSpPr>
              <a:spLocks noChangeArrowheads="1"/>
            </p:cNvSpPr>
            <p:nvPr/>
          </p:nvSpPr>
          <p:spPr bwMode="auto">
            <a:xfrm>
              <a:off x="864" y="3342"/>
              <a:ext cx="864" cy="594"/>
            </a:xfrm>
            <a:prstGeom prst="flowChartMagneticDisk">
              <a:avLst/>
            </a:prstGeom>
            <a:noFill/>
            <a:ln w="28575">
              <a:solidFill>
                <a:schemeClr val="tx1"/>
              </a:solidFill>
              <a:round/>
              <a:headEnd/>
              <a:tailEnd/>
            </a:ln>
            <a:effectLst/>
          </p:spPr>
          <p:txBody>
            <a:bodyPr wrap="none" anchor="ctr"/>
            <a:lstStyle/>
            <a:p>
              <a:endParaRPr lang="en-GB"/>
            </a:p>
          </p:txBody>
        </p:sp>
      </p:grpSp>
      <p:grpSp>
        <p:nvGrpSpPr>
          <p:cNvPr id="1161252" name="Group 36"/>
          <p:cNvGrpSpPr>
            <a:grpSpLocks/>
          </p:cNvGrpSpPr>
          <p:nvPr/>
        </p:nvGrpSpPr>
        <p:grpSpPr bwMode="auto">
          <a:xfrm>
            <a:off x="762000" y="5252120"/>
            <a:ext cx="1371600" cy="942975"/>
            <a:chOff x="1008" y="3312"/>
            <a:chExt cx="864" cy="594"/>
          </a:xfrm>
        </p:grpSpPr>
        <p:sp>
          <p:nvSpPr>
            <p:cNvPr id="1161253" name="Rectangle 37"/>
            <p:cNvSpPr>
              <a:spLocks noChangeArrowheads="1"/>
            </p:cNvSpPr>
            <p:nvPr/>
          </p:nvSpPr>
          <p:spPr bwMode="auto">
            <a:xfrm>
              <a:off x="1085" y="3577"/>
              <a:ext cx="711" cy="173"/>
            </a:xfrm>
            <a:prstGeom prst="rect">
              <a:avLst/>
            </a:prstGeom>
            <a:noFill/>
            <a:ln w="12700">
              <a:noFill/>
              <a:miter lim="800000"/>
              <a:headEnd/>
              <a:tailEnd/>
            </a:ln>
            <a:effectLst/>
          </p:spPr>
          <p:txBody>
            <a:bodyPr wrap="none" lIns="0" tIns="0" rIns="0" bIns="0">
              <a:spAutoFit/>
            </a:bodyPr>
            <a:lstStyle/>
            <a:p>
              <a:r>
                <a:rPr lang="en-US" sz="1800" b="1">
                  <a:latin typeface="Lucida Sans Unicode" pitchFamily="34" charset="0"/>
                  <a:cs typeface="Lucida Sans Unicode" pitchFamily="34" charset="0"/>
                </a:rPr>
                <a:t>Shop Staff</a:t>
              </a:r>
              <a:endParaRPr lang="en-GB" sz="1800" b="1">
                <a:latin typeface="Lucida Sans Unicode" pitchFamily="34" charset="0"/>
                <a:cs typeface="Lucida Sans Unicode" pitchFamily="34" charset="0"/>
              </a:endParaRPr>
            </a:p>
          </p:txBody>
        </p:sp>
        <p:sp>
          <p:nvSpPr>
            <p:cNvPr id="1161254" name="AutoShape 38"/>
            <p:cNvSpPr>
              <a:spLocks noChangeArrowheads="1"/>
            </p:cNvSpPr>
            <p:nvPr/>
          </p:nvSpPr>
          <p:spPr bwMode="auto">
            <a:xfrm>
              <a:off x="1008" y="3312"/>
              <a:ext cx="864" cy="594"/>
            </a:xfrm>
            <a:prstGeom prst="flowChartMagneticDisk">
              <a:avLst/>
            </a:prstGeom>
            <a:noFill/>
            <a:ln w="28575">
              <a:solidFill>
                <a:schemeClr val="tx1"/>
              </a:solidFill>
              <a:round/>
              <a:headEnd/>
              <a:tailEnd/>
            </a:ln>
            <a:effectLst/>
          </p:spPr>
          <p:txBody>
            <a:bodyPr wrap="none" anchor="ctr"/>
            <a:lstStyle/>
            <a:p>
              <a:endParaRPr lang="en-GB"/>
            </a:p>
          </p:txBody>
        </p:sp>
      </p:grpSp>
      <p:cxnSp>
        <p:nvCxnSpPr>
          <p:cNvPr id="1161255" name="AutoShape 39"/>
          <p:cNvCxnSpPr>
            <a:cxnSpLocks noChangeShapeType="1"/>
          </p:cNvCxnSpPr>
          <p:nvPr/>
        </p:nvCxnSpPr>
        <p:spPr bwMode="auto">
          <a:xfrm>
            <a:off x="3200400" y="4537745"/>
            <a:ext cx="1588" cy="809625"/>
          </a:xfrm>
          <a:prstGeom prst="straightConnector1">
            <a:avLst/>
          </a:prstGeom>
          <a:noFill/>
          <a:ln w="28575">
            <a:solidFill>
              <a:schemeClr val="tx1"/>
            </a:solidFill>
            <a:round/>
            <a:headEnd/>
            <a:tailEnd/>
          </a:ln>
          <a:effectLst/>
        </p:spPr>
      </p:cxnSp>
      <p:cxnSp>
        <p:nvCxnSpPr>
          <p:cNvPr id="1161256" name="AutoShape 40"/>
          <p:cNvCxnSpPr>
            <a:cxnSpLocks noChangeShapeType="1"/>
          </p:cNvCxnSpPr>
          <p:nvPr/>
        </p:nvCxnSpPr>
        <p:spPr bwMode="auto">
          <a:xfrm>
            <a:off x="1447800" y="4537745"/>
            <a:ext cx="1588" cy="809625"/>
          </a:xfrm>
          <a:prstGeom prst="straightConnector1">
            <a:avLst/>
          </a:prstGeom>
          <a:noFill/>
          <a:ln w="28575">
            <a:solidFill>
              <a:schemeClr val="tx1"/>
            </a:solidFill>
            <a:round/>
            <a:headEnd/>
            <a:tailEnd/>
          </a:ln>
          <a:effectLst/>
        </p:spPr>
      </p:cxnSp>
      <p:grpSp>
        <p:nvGrpSpPr>
          <p:cNvPr id="1161257" name="Group 41"/>
          <p:cNvGrpSpPr>
            <a:grpSpLocks/>
          </p:cNvGrpSpPr>
          <p:nvPr/>
        </p:nvGrpSpPr>
        <p:grpSpPr bwMode="auto">
          <a:xfrm>
            <a:off x="533400" y="2737520"/>
            <a:ext cx="1539875" cy="514350"/>
            <a:chOff x="422" y="1872"/>
            <a:chExt cx="970" cy="324"/>
          </a:xfrm>
        </p:grpSpPr>
        <p:sp>
          <p:nvSpPr>
            <p:cNvPr id="1161258" name="Rectangle 42"/>
            <p:cNvSpPr>
              <a:spLocks noChangeArrowheads="1"/>
            </p:cNvSpPr>
            <p:nvPr/>
          </p:nvSpPr>
          <p:spPr bwMode="auto">
            <a:xfrm>
              <a:off x="498" y="1872"/>
              <a:ext cx="894" cy="324"/>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59" name="Rectangle 43"/>
            <p:cNvSpPr>
              <a:spLocks noChangeArrowheads="1"/>
            </p:cNvSpPr>
            <p:nvPr/>
          </p:nvSpPr>
          <p:spPr bwMode="auto">
            <a:xfrm>
              <a:off x="422" y="1934"/>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60" name="Rectangle 44"/>
            <p:cNvSpPr>
              <a:spLocks noChangeArrowheads="1"/>
            </p:cNvSpPr>
            <p:nvPr/>
          </p:nvSpPr>
          <p:spPr bwMode="auto">
            <a:xfrm>
              <a:off x="422" y="2065"/>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61" name="Rectangle 45"/>
            <p:cNvSpPr>
              <a:spLocks noChangeArrowheads="1"/>
            </p:cNvSpPr>
            <p:nvPr/>
          </p:nvSpPr>
          <p:spPr bwMode="auto">
            <a:xfrm>
              <a:off x="600" y="1957"/>
              <a:ext cx="768" cy="154"/>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Stock Control</a:t>
              </a:r>
              <a:endParaRPr lang="en-GB" sz="1600">
                <a:cs typeface="Lucida Sans Unicode" pitchFamily="34" charset="0"/>
              </a:endParaRPr>
            </a:p>
          </p:txBody>
        </p:sp>
      </p:grpSp>
      <p:grpSp>
        <p:nvGrpSpPr>
          <p:cNvPr id="1161262" name="Group 46"/>
          <p:cNvGrpSpPr>
            <a:grpSpLocks/>
          </p:cNvGrpSpPr>
          <p:nvPr/>
        </p:nvGrpSpPr>
        <p:grpSpPr bwMode="auto">
          <a:xfrm>
            <a:off x="2133600" y="2737520"/>
            <a:ext cx="1524000" cy="819150"/>
            <a:chOff x="336" y="1680"/>
            <a:chExt cx="960" cy="516"/>
          </a:xfrm>
        </p:grpSpPr>
        <p:sp>
          <p:nvSpPr>
            <p:cNvPr id="1161263" name="Rectangle 47"/>
            <p:cNvSpPr>
              <a:spLocks noChangeArrowheads="1"/>
            </p:cNvSpPr>
            <p:nvPr/>
          </p:nvSpPr>
          <p:spPr bwMode="auto">
            <a:xfrm>
              <a:off x="402" y="1680"/>
              <a:ext cx="894" cy="516"/>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64" name="Rectangle 48"/>
            <p:cNvSpPr>
              <a:spLocks noChangeArrowheads="1"/>
            </p:cNvSpPr>
            <p:nvPr/>
          </p:nvSpPr>
          <p:spPr bwMode="auto">
            <a:xfrm>
              <a:off x="580" y="1776"/>
              <a:ext cx="620" cy="308"/>
            </a:xfrm>
            <a:prstGeom prst="rect">
              <a:avLst/>
            </a:prstGeom>
            <a:solidFill>
              <a:srgbClr val="CCFFCC"/>
            </a:solidFill>
            <a:ln w="12700">
              <a:noFill/>
              <a:miter lim="800000"/>
              <a:headEnd/>
              <a:tailEnd/>
            </a:ln>
            <a:effectLst/>
          </p:spPr>
          <p:txBody>
            <a:bodyPr wrap="none" lIns="0" tIns="0" rIns="0" bIns="0">
              <a:spAutoFit/>
            </a:bodyPr>
            <a:lstStyle/>
            <a:p>
              <a:r>
                <a:rPr lang="en-US" sz="1600">
                  <a:cs typeface="Lucida Sans Unicode" pitchFamily="34" charset="0"/>
                </a:rPr>
                <a:t>Product</a:t>
              </a:r>
            </a:p>
            <a:p>
              <a:r>
                <a:rPr lang="en-US" sz="1600">
                  <a:cs typeface="Lucida Sans Unicode" pitchFamily="34" charset="0"/>
                </a:rPr>
                <a:t>Cat. Maint.</a:t>
              </a:r>
              <a:endParaRPr lang="en-GB" sz="1600">
                <a:cs typeface="Lucida Sans Unicode" pitchFamily="34" charset="0"/>
              </a:endParaRPr>
            </a:p>
          </p:txBody>
        </p:sp>
        <p:sp>
          <p:nvSpPr>
            <p:cNvPr id="1161265" name="Rectangle 49"/>
            <p:cNvSpPr>
              <a:spLocks noChangeArrowheads="1"/>
            </p:cNvSpPr>
            <p:nvPr/>
          </p:nvSpPr>
          <p:spPr bwMode="auto">
            <a:xfrm>
              <a:off x="336" y="1837"/>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66" name="Rectangle 50"/>
            <p:cNvSpPr>
              <a:spLocks noChangeArrowheads="1"/>
            </p:cNvSpPr>
            <p:nvPr/>
          </p:nvSpPr>
          <p:spPr bwMode="auto">
            <a:xfrm>
              <a:off x="336" y="1968"/>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grpSp>
      <p:grpSp>
        <p:nvGrpSpPr>
          <p:cNvPr id="1161267" name="Group 51"/>
          <p:cNvGrpSpPr>
            <a:grpSpLocks/>
          </p:cNvGrpSpPr>
          <p:nvPr/>
        </p:nvGrpSpPr>
        <p:grpSpPr bwMode="auto">
          <a:xfrm>
            <a:off x="2133600" y="1823120"/>
            <a:ext cx="1539875" cy="754062"/>
            <a:chOff x="1344" y="1104"/>
            <a:chExt cx="970" cy="475"/>
          </a:xfrm>
        </p:grpSpPr>
        <p:sp>
          <p:nvSpPr>
            <p:cNvPr id="1161268" name="Rectangle 52"/>
            <p:cNvSpPr>
              <a:spLocks noChangeArrowheads="1"/>
            </p:cNvSpPr>
            <p:nvPr/>
          </p:nvSpPr>
          <p:spPr bwMode="auto">
            <a:xfrm>
              <a:off x="1420" y="1104"/>
              <a:ext cx="894" cy="4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69" name="Rectangle 53"/>
            <p:cNvSpPr>
              <a:spLocks noChangeArrowheads="1"/>
            </p:cNvSpPr>
            <p:nvPr/>
          </p:nvSpPr>
          <p:spPr bwMode="auto">
            <a:xfrm>
              <a:off x="1552" y="1181"/>
              <a:ext cx="682" cy="307"/>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Staff Shop </a:t>
              </a:r>
            </a:p>
            <a:p>
              <a:pPr algn="l"/>
              <a:r>
                <a:rPr lang="en-US" sz="1600">
                  <a:cs typeface="Lucida Sans Unicode" pitchFamily="34" charset="0"/>
                </a:rPr>
                <a:t>Registration</a:t>
              </a:r>
              <a:endParaRPr lang="en-GB" sz="1600">
                <a:cs typeface="Lucida Sans Unicode" pitchFamily="34" charset="0"/>
              </a:endParaRPr>
            </a:p>
          </p:txBody>
        </p:sp>
        <p:sp>
          <p:nvSpPr>
            <p:cNvPr id="1161270" name="Rectangle 54"/>
            <p:cNvSpPr>
              <a:spLocks noChangeArrowheads="1"/>
            </p:cNvSpPr>
            <p:nvPr/>
          </p:nvSpPr>
          <p:spPr bwMode="auto">
            <a:xfrm>
              <a:off x="1344" y="1213"/>
              <a:ext cx="152" cy="75"/>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71" name="Rectangle 55"/>
            <p:cNvSpPr>
              <a:spLocks noChangeArrowheads="1"/>
            </p:cNvSpPr>
            <p:nvPr/>
          </p:nvSpPr>
          <p:spPr bwMode="auto">
            <a:xfrm>
              <a:off x="1344" y="1344"/>
              <a:ext cx="152" cy="69"/>
            </a:xfrm>
            <a:prstGeom prst="rect">
              <a:avLst/>
            </a:prstGeom>
            <a:solidFill>
              <a:srgbClr val="CCFFCC"/>
            </a:solidFill>
            <a:ln w="12700">
              <a:solidFill>
                <a:schemeClr val="tx1"/>
              </a:solidFill>
              <a:miter lim="800000"/>
              <a:headEnd/>
              <a:tailEnd/>
            </a:ln>
            <a:effectLst/>
          </p:spPr>
          <p:txBody>
            <a:bodyPr wrap="none" anchor="ctr"/>
            <a:lstStyle/>
            <a:p>
              <a:endParaRPr lang="en-GB"/>
            </a:p>
          </p:txBody>
        </p:sp>
      </p:grpSp>
      <p:sp>
        <p:nvSpPr>
          <p:cNvPr id="1161272" name="Line 56"/>
          <p:cNvSpPr>
            <a:spLocks noChangeShapeType="1"/>
          </p:cNvSpPr>
          <p:nvPr/>
        </p:nvSpPr>
        <p:spPr bwMode="auto">
          <a:xfrm>
            <a:off x="304800" y="4528220"/>
            <a:ext cx="6172200" cy="0"/>
          </a:xfrm>
          <a:prstGeom prst="line">
            <a:avLst/>
          </a:prstGeom>
          <a:noFill/>
          <a:ln w="28575">
            <a:solidFill>
              <a:schemeClr val="tx1"/>
            </a:solidFill>
            <a:round/>
            <a:headEnd/>
            <a:tailEnd/>
          </a:ln>
          <a:effectLst/>
        </p:spPr>
        <p:txBody>
          <a:bodyPr/>
          <a:lstStyle/>
          <a:p>
            <a:endParaRPr lang="en-GB"/>
          </a:p>
        </p:txBody>
      </p:sp>
      <p:cxnSp>
        <p:nvCxnSpPr>
          <p:cNvPr id="1161273" name="AutoShape 57"/>
          <p:cNvCxnSpPr>
            <a:cxnSpLocks noChangeShapeType="1"/>
          </p:cNvCxnSpPr>
          <p:nvPr/>
        </p:nvCxnSpPr>
        <p:spPr bwMode="auto">
          <a:xfrm>
            <a:off x="5029200" y="4537745"/>
            <a:ext cx="1588" cy="809625"/>
          </a:xfrm>
          <a:prstGeom prst="straightConnector1">
            <a:avLst/>
          </a:prstGeom>
          <a:noFill/>
          <a:ln w="28575">
            <a:solidFill>
              <a:schemeClr val="tx1"/>
            </a:solidFill>
            <a:round/>
            <a:headEnd/>
            <a:tailEnd/>
          </a:ln>
          <a:effectLst/>
        </p:spPr>
      </p:cxnSp>
      <p:cxnSp>
        <p:nvCxnSpPr>
          <p:cNvPr id="1161274" name="AutoShape 58"/>
          <p:cNvCxnSpPr>
            <a:cxnSpLocks noChangeShapeType="1"/>
            <a:stCxn id="1161220" idx="1"/>
            <a:endCxn id="1161234" idx="3"/>
          </p:cNvCxnSpPr>
          <p:nvPr/>
        </p:nvCxnSpPr>
        <p:spPr bwMode="auto">
          <a:xfrm flipV="1">
            <a:off x="7010400" y="4733007"/>
            <a:ext cx="504825" cy="276225"/>
          </a:xfrm>
          <a:prstGeom prst="straightConnector1">
            <a:avLst/>
          </a:prstGeom>
          <a:noFill/>
          <a:ln w="28575">
            <a:solidFill>
              <a:schemeClr val="tx1"/>
            </a:solidFill>
            <a:round/>
            <a:headEnd/>
            <a:tailEnd/>
          </a:ln>
          <a:effectLst/>
        </p:spPr>
      </p:cxnSp>
      <p:sp>
        <p:nvSpPr>
          <p:cNvPr id="1161275" name="AutoShape 59"/>
          <p:cNvSpPr>
            <a:spLocks noChangeArrowheads="1"/>
          </p:cNvSpPr>
          <p:nvPr/>
        </p:nvSpPr>
        <p:spPr bwMode="auto">
          <a:xfrm>
            <a:off x="6096000" y="5252120"/>
            <a:ext cx="1371600" cy="942975"/>
          </a:xfrm>
          <a:prstGeom prst="flowChartMagneticDisk">
            <a:avLst/>
          </a:prstGeom>
          <a:solidFill>
            <a:srgbClr val="BBE5FF"/>
          </a:solidFill>
          <a:ln w="28575">
            <a:solidFill>
              <a:schemeClr val="tx1"/>
            </a:solidFill>
            <a:round/>
            <a:headEnd/>
            <a:tailEnd/>
          </a:ln>
          <a:effectLst/>
        </p:spPr>
        <p:txBody>
          <a:bodyPr wrap="none" anchor="ctr"/>
          <a:lstStyle/>
          <a:p>
            <a:endParaRPr lang="en-GB"/>
          </a:p>
        </p:txBody>
      </p:sp>
      <p:sp>
        <p:nvSpPr>
          <p:cNvPr id="1161276" name="Rectangle 60" descr="Stationery"/>
          <p:cNvSpPr>
            <a:spLocks noChangeArrowheads="1"/>
          </p:cNvSpPr>
          <p:nvPr/>
        </p:nvSpPr>
        <p:spPr bwMode="auto">
          <a:xfrm>
            <a:off x="6223000" y="5575970"/>
            <a:ext cx="1117600" cy="549275"/>
          </a:xfrm>
          <a:prstGeom prst="rect">
            <a:avLst/>
          </a:prstGeom>
          <a:noFill/>
          <a:ln w="12700">
            <a:noFill/>
            <a:miter lim="800000"/>
            <a:headEnd/>
            <a:tailEnd/>
          </a:ln>
          <a:effectLst/>
        </p:spPr>
        <p:txBody>
          <a:bodyPr wrap="none" lIns="0" tIns="0" rIns="0" bIns="0">
            <a:spAutoFit/>
          </a:bodyPr>
          <a:lstStyle/>
          <a:p>
            <a:r>
              <a:rPr lang="en-US" sz="1800" b="1">
                <a:latin typeface="Lucida Sans Unicode" pitchFamily="34" charset="0"/>
                <a:cs typeface="Lucida Sans Unicode" pitchFamily="34" charset="0"/>
              </a:rPr>
              <a:t>Product </a:t>
            </a:r>
          </a:p>
          <a:p>
            <a:r>
              <a:rPr lang="en-US" sz="1800" b="1">
                <a:latin typeface="Lucida Sans Unicode" pitchFamily="34" charset="0"/>
                <a:cs typeface="Lucida Sans Unicode" pitchFamily="34" charset="0"/>
              </a:rPr>
              <a:t>Catalogue</a:t>
            </a:r>
            <a:endParaRPr lang="en-GB" sz="1800" b="1">
              <a:latin typeface="Lucida Sans Unicode" pitchFamily="34" charset="0"/>
              <a:cs typeface="Lucida Sans Unicode" pitchFamily="34" charset="0"/>
            </a:endParaRPr>
          </a:p>
        </p:txBody>
      </p:sp>
      <p:cxnSp>
        <p:nvCxnSpPr>
          <p:cNvPr id="1161277" name="AutoShape 61"/>
          <p:cNvCxnSpPr>
            <a:cxnSpLocks noChangeShapeType="1"/>
            <a:stCxn id="1161272" idx="1"/>
            <a:endCxn id="1161275" idx="0"/>
          </p:cNvCxnSpPr>
          <p:nvPr/>
        </p:nvCxnSpPr>
        <p:spPr bwMode="auto">
          <a:xfrm>
            <a:off x="6477000" y="4542507"/>
            <a:ext cx="304800" cy="992188"/>
          </a:xfrm>
          <a:prstGeom prst="straightConnector1">
            <a:avLst/>
          </a:prstGeom>
          <a:noFill/>
          <a:ln w="28575">
            <a:solidFill>
              <a:schemeClr val="tx1"/>
            </a:solidFill>
            <a:round/>
            <a:headEnd/>
            <a:tailEnd/>
          </a:ln>
          <a:effectLst/>
        </p:spPr>
      </p:cxnSp>
      <p:sp>
        <p:nvSpPr>
          <p:cNvPr id="1161278" name="Rectangle 62"/>
          <p:cNvSpPr>
            <a:spLocks noChangeArrowheads="1"/>
          </p:cNvSpPr>
          <p:nvPr/>
        </p:nvSpPr>
        <p:spPr bwMode="auto">
          <a:xfrm>
            <a:off x="5454650" y="2137445"/>
            <a:ext cx="1479550" cy="60801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79" name="Rectangle 63"/>
          <p:cNvSpPr>
            <a:spLocks noChangeArrowheads="1"/>
          </p:cNvSpPr>
          <p:nvPr/>
        </p:nvSpPr>
        <p:spPr bwMode="auto">
          <a:xfrm>
            <a:off x="5534025" y="2204120"/>
            <a:ext cx="1365250" cy="488950"/>
          </a:xfrm>
          <a:prstGeom prst="rect">
            <a:avLst/>
          </a:prstGeom>
          <a:solidFill>
            <a:srgbClr val="CCFFCC"/>
          </a:solidFill>
          <a:ln w="12700">
            <a:noFill/>
            <a:miter lim="800000"/>
            <a:headEnd/>
            <a:tailEnd/>
          </a:ln>
          <a:effectLst/>
        </p:spPr>
        <p:txBody>
          <a:bodyPr wrap="none" lIns="0" tIns="0" rIns="0" bIns="0">
            <a:spAutoFit/>
          </a:bodyPr>
          <a:lstStyle/>
          <a:p>
            <a:r>
              <a:rPr lang="en-US" sz="1600">
                <a:cs typeface="Lucida Sans Unicode" pitchFamily="34" charset="0"/>
              </a:rPr>
              <a:t>Cust. Selection</a:t>
            </a:r>
          </a:p>
          <a:p>
            <a:r>
              <a:rPr lang="en-US" sz="1600">
                <a:cs typeface="Lucida Sans Unicode" pitchFamily="34" charset="0"/>
              </a:rPr>
              <a:t>Management</a:t>
            </a:r>
            <a:endParaRPr lang="en-GB" sz="1600">
              <a:cs typeface="Lucida Sans Unicode" pitchFamily="34" charset="0"/>
            </a:endParaRPr>
          </a:p>
        </p:txBody>
      </p:sp>
      <p:sp>
        <p:nvSpPr>
          <p:cNvPr id="1161280" name="Rectangle 64"/>
          <p:cNvSpPr>
            <a:spLocks noChangeArrowheads="1"/>
          </p:cNvSpPr>
          <p:nvPr/>
        </p:nvSpPr>
        <p:spPr bwMode="auto">
          <a:xfrm>
            <a:off x="7131050" y="2804195"/>
            <a:ext cx="1479550" cy="514350"/>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1" name="Rectangle 65"/>
          <p:cNvSpPr>
            <a:spLocks noChangeArrowheads="1"/>
          </p:cNvSpPr>
          <p:nvPr/>
        </p:nvSpPr>
        <p:spPr bwMode="auto">
          <a:xfrm>
            <a:off x="7010400" y="2902620"/>
            <a:ext cx="241300" cy="11906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2" name="Rectangle 66"/>
          <p:cNvSpPr>
            <a:spLocks noChangeArrowheads="1"/>
          </p:cNvSpPr>
          <p:nvPr/>
        </p:nvSpPr>
        <p:spPr bwMode="auto">
          <a:xfrm>
            <a:off x="7010400" y="3110582"/>
            <a:ext cx="241300" cy="109538"/>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3" name="Rectangle 67"/>
          <p:cNvSpPr>
            <a:spLocks noChangeArrowheads="1"/>
          </p:cNvSpPr>
          <p:nvPr/>
        </p:nvSpPr>
        <p:spPr bwMode="auto">
          <a:xfrm>
            <a:off x="7427913" y="2939132"/>
            <a:ext cx="801687" cy="244475"/>
          </a:xfrm>
          <a:prstGeom prst="rect">
            <a:avLst/>
          </a:prstGeom>
          <a:solidFill>
            <a:srgbClr val="CCFFCC"/>
          </a:solidFill>
          <a:ln w="12700">
            <a:noFill/>
            <a:miter lim="800000"/>
            <a:headEnd/>
            <a:tailEnd/>
          </a:ln>
          <a:effectLst/>
        </p:spPr>
        <p:txBody>
          <a:bodyPr wrap="none" lIns="0" tIns="0" rIns="0" bIns="0">
            <a:spAutoFit/>
          </a:bodyPr>
          <a:lstStyle/>
          <a:p>
            <a:pPr algn="l"/>
            <a:r>
              <a:rPr lang="en-US" sz="1600" dirty="0">
                <a:cs typeface="Lucida Sans Unicode" pitchFamily="34" charset="0"/>
              </a:rPr>
              <a:t>Payment</a:t>
            </a:r>
            <a:endParaRPr lang="en-GB" sz="1600" dirty="0">
              <a:cs typeface="Lucida Sans Unicode" pitchFamily="34" charset="0"/>
            </a:endParaRPr>
          </a:p>
        </p:txBody>
      </p:sp>
      <p:sp>
        <p:nvSpPr>
          <p:cNvPr id="1161284" name="Rectangle 68"/>
          <p:cNvSpPr>
            <a:spLocks noChangeArrowheads="1"/>
          </p:cNvSpPr>
          <p:nvPr/>
        </p:nvSpPr>
        <p:spPr bwMode="auto">
          <a:xfrm>
            <a:off x="5454650" y="2804195"/>
            <a:ext cx="1479550" cy="514350"/>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5" name="Rectangle 69"/>
          <p:cNvSpPr>
            <a:spLocks noChangeArrowheads="1"/>
          </p:cNvSpPr>
          <p:nvPr/>
        </p:nvSpPr>
        <p:spPr bwMode="auto">
          <a:xfrm>
            <a:off x="5334000" y="2902620"/>
            <a:ext cx="269875" cy="11906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6" name="Rectangle 70"/>
          <p:cNvSpPr>
            <a:spLocks noChangeArrowheads="1"/>
          </p:cNvSpPr>
          <p:nvPr/>
        </p:nvSpPr>
        <p:spPr bwMode="auto">
          <a:xfrm>
            <a:off x="5334000" y="3110582"/>
            <a:ext cx="269875" cy="109538"/>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7" name="Rectangle 71"/>
          <p:cNvSpPr>
            <a:spLocks noChangeArrowheads="1"/>
          </p:cNvSpPr>
          <p:nvPr/>
        </p:nvSpPr>
        <p:spPr bwMode="auto">
          <a:xfrm>
            <a:off x="5759450" y="2939132"/>
            <a:ext cx="869950" cy="244475"/>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Cart Data</a:t>
            </a:r>
            <a:endParaRPr lang="en-GB" sz="1600">
              <a:cs typeface="Lucida Sans Unicode" pitchFamily="34" charset="0"/>
            </a:endParaRPr>
          </a:p>
        </p:txBody>
      </p:sp>
      <p:sp>
        <p:nvSpPr>
          <p:cNvPr id="1161288" name="Rectangle 72"/>
          <p:cNvSpPr>
            <a:spLocks noChangeArrowheads="1"/>
          </p:cNvSpPr>
          <p:nvPr/>
        </p:nvSpPr>
        <p:spPr bwMode="auto">
          <a:xfrm>
            <a:off x="7131050" y="2137445"/>
            <a:ext cx="1479550" cy="608012"/>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89" name="Rectangle 73"/>
          <p:cNvSpPr>
            <a:spLocks noChangeArrowheads="1"/>
          </p:cNvSpPr>
          <p:nvPr/>
        </p:nvSpPr>
        <p:spPr bwMode="auto">
          <a:xfrm>
            <a:off x="7010400" y="2329532"/>
            <a:ext cx="241300" cy="119063"/>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90" name="Rectangle 74"/>
          <p:cNvSpPr>
            <a:spLocks noChangeArrowheads="1"/>
          </p:cNvSpPr>
          <p:nvPr/>
        </p:nvSpPr>
        <p:spPr bwMode="auto">
          <a:xfrm>
            <a:off x="7010400" y="2537495"/>
            <a:ext cx="241300" cy="109537"/>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91" name="Rectangle 75"/>
          <p:cNvSpPr>
            <a:spLocks noChangeArrowheads="1"/>
          </p:cNvSpPr>
          <p:nvPr/>
        </p:nvSpPr>
        <p:spPr bwMode="auto">
          <a:xfrm>
            <a:off x="7375525" y="2213645"/>
            <a:ext cx="1082675" cy="488950"/>
          </a:xfrm>
          <a:prstGeom prst="rect">
            <a:avLst/>
          </a:prstGeom>
          <a:solidFill>
            <a:srgbClr val="CCFFCC"/>
          </a:solidFill>
          <a:ln w="12700">
            <a:noFill/>
            <a:miter lim="800000"/>
            <a:headEnd/>
            <a:tailEnd/>
          </a:ln>
          <a:effectLst/>
        </p:spPr>
        <p:txBody>
          <a:bodyPr wrap="none" lIns="0" tIns="0" rIns="0" bIns="0">
            <a:spAutoFit/>
          </a:bodyPr>
          <a:lstStyle/>
          <a:p>
            <a:pPr algn="l"/>
            <a:r>
              <a:rPr lang="en-US" sz="1600">
                <a:cs typeface="Lucida Sans Unicode" pitchFamily="34" charset="0"/>
              </a:rPr>
              <a:t>Customer</a:t>
            </a:r>
          </a:p>
          <a:p>
            <a:pPr algn="l"/>
            <a:r>
              <a:rPr lang="en-US" sz="1600">
                <a:cs typeface="Lucida Sans Unicode" pitchFamily="34" charset="0"/>
              </a:rPr>
              <a:t>Registration</a:t>
            </a:r>
            <a:endParaRPr lang="en-GB" sz="1600">
              <a:cs typeface="Lucida Sans Unicode" pitchFamily="34" charset="0"/>
            </a:endParaRPr>
          </a:p>
        </p:txBody>
      </p:sp>
      <p:sp>
        <p:nvSpPr>
          <p:cNvPr id="1161292" name="Rectangle 76"/>
          <p:cNvSpPr>
            <a:spLocks noChangeArrowheads="1"/>
          </p:cNvSpPr>
          <p:nvPr/>
        </p:nvSpPr>
        <p:spPr bwMode="auto">
          <a:xfrm>
            <a:off x="5334000" y="2329532"/>
            <a:ext cx="241300" cy="119063"/>
          </a:xfrm>
          <a:prstGeom prst="rect">
            <a:avLst/>
          </a:prstGeom>
          <a:solidFill>
            <a:srgbClr val="CCFFCC"/>
          </a:solidFill>
          <a:ln w="12700">
            <a:solidFill>
              <a:schemeClr val="tx1"/>
            </a:solidFill>
            <a:miter lim="800000"/>
            <a:headEnd/>
            <a:tailEnd/>
          </a:ln>
          <a:effectLst/>
        </p:spPr>
        <p:txBody>
          <a:bodyPr wrap="none" anchor="ctr"/>
          <a:lstStyle/>
          <a:p>
            <a:endParaRPr lang="en-GB"/>
          </a:p>
        </p:txBody>
      </p:sp>
      <p:sp>
        <p:nvSpPr>
          <p:cNvPr id="1161293" name="Rectangle 77"/>
          <p:cNvSpPr>
            <a:spLocks noChangeArrowheads="1"/>
          </p:cNvSpPr>
          <p:nvPr/>
        </p:nvSpPr>
        <p:spPr bwMode="auto">
          <a:xfrm>
            <a:off x="5334000" y="2537495"/>
            <a:ext cx="241300" cy="109537"/>
          </a:xfrm>
          <a:prstGeom prst="rect">
            <a:avLst/>
          </a:prstGeom>
          <a:solidFill>
            <a:srgbClr val="CCFFCC"/>
          </a:solidFill>
          <a:ln w="12700">
            <a:solidFill>
              <a:schemeClr val="tx1"/>
            </a:solidFill>
            <a:miter lim="800000"/>
            <a:headEnd/>
            <a:tailEnd/>
          </a:ln>
          <a:effectLst/>
        </p:spPr>
        <p:txBody>
          <a:bodyPr wrap="none" anchor="ctr"/>
          <a:lstStyle/>
          <a:p>
            <a:endParaRPr lang="en-GB"/>
          </a:p>
        </p:txBody>
      </p:sp>
    </p:spTree>
    <p:extLst>
      <p:ext uri="{BB962C8B-B14F-4D97-AF65-F5344CB8AC3E}">
        <p14:creationId xmlns:p14="http://schemas.microsoft.com/office/powerpoint/2010/main" val="16675042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F5587C-60D7-410D-967F-4D4375984EC8}" type="slidenum">
              <a:rPr lang="en-US" smtClean="0"/>
              <a:pPr/>
              <a:t>5</a:t>
            </a:fld>
            <a:endParaRPr lang="en-US"/>
          </a:p>
        </p:txBody>
      </p:sp>
      <p:sp>
        <p:nvSpPr>
          <p:cNvPr id="5" name="Footer Placeholder 4"/>
          <p:cNvSpPr>
            <a:spLocks noGrp="1"/>
          </p:cNvSpPr>
          <p:nvPr>
            <p:ph type="ftr" sz="quarter" idx="11"/>
          </p:nvPr>
        </p:nvSpPr>
        <p:spPr/>
        <p:txBody>
          <a:bodyPr/>
          <a:lstStyle/>
          <a:p>
            <a:r>
              <a:rPr lang="en-US" dirty="0" smtClean="0"/>
              <a:t>MRV </a:t>
            </a:r>
            <a:r>
              <a:rPr lang="en-US" dirty="0" err="1" smtClean="0"/>
              <a:t>Chaudron</a:t>
            </a:r>
            <a:endParaRPr lang="en-US" dirty="0" smtClean="0"/>
          </a:p>
          <a:p>
            <a:r>
              <a:rPr lang="en-US" dirty="0" smtClean="0"/>
              <a:t>Sheet </a:t>
            </a:r>
            <a:fld id="{3DA61EB7-B0F2-4238-B7B8-169D16BBE77D}" type="slidenum">
              <a:rPr lang="en-US" smtClean="0"/>
              <a:pPr/>
              <a:t>5</a:t>
            </a:fld>
            <a:endParaRPr lang="en-US" dirty="0"/>
          </a:p>
        </p:txBody>
      </p:sp>
      <p:sp>
        <p:nvSpPr>
          <p:cNvPr id="3" name="Content Placeholder 2"/>
          <p:cNvSpPr>
            <a:spLocks noGrp="1"/>
          </p:cNvSpPr>
          <p:nvPr>
            <p:ph idx="4294967295"/>
          </p:nvPr>
        </p:nvSpPr>
        <p:spPr>
          <a:xfrm>
            <a:off x="592138" y="1355725"/>
            <a:ext cx="8123266" cy="4430729"/>
          </a:xfrm>
        </p:spPr>
        <p:txBody>
          <a:bodyPr/>
          <a:lstStyle/>
          <a:p>
            <a:r>
              <a:rPr lang="en-US" dirty="0" smtClean="0"/>
              <a:t>Decomposition</a:t>
            </a:r>
          </a:p>
          <a:p>
            <a:pPr lvl="1">
              <a:buNone/>
            </a:pPr>
            <a:r>
              <a:rPr lang="en-US" dirty="0" smtClean="0"/>
              <a:t>Break problem into independent smaller parts</a:t>
            </a:r>
          </a:p>
          <a:p>
            <a:pPr lvl="1">
              <a:buNone/>
            </a:pPr>
            <a:endParaRPr lang="en-US" dirty="0" smtClean="0"/>
          </a:p>
          <a:p>
            <a:pPr lvl="1">
              <a:buNone/>
            </a:pPr>
            <a:r>
              <a:rPr lang="en-US" dirty="0" smtClean="0"/>
              <a:t>Independent?</a:t>
            </a:r>
          </a:p>
          <a:p>
            <a:pPr lvl="1">
              <a:buNone/>
            </a:pPr>
            <a:endParaRPr lang="en-GB" dirty="0"/>
          </a:p>
        </p:txBody>
      </p:sp>
      <p:sp>
        <p:nvSpPr>
          <p:cNvPr id="2" name="Title 1"/>
          <p:cNvSpPr>
            <a:spLocks noGrp="1"/>
          </p:cNvSpPr>
          <p:nvPr>
            <p:ph type="title" idx="4294967295"/>
          </p:nvPr>
        </p:nvSpPr>
        <p:spPr>
          <a:xfrm>
            <a:off x="592138" y="523875"/>
            <a:ext cx="8551862" cy="749300"/>
          </a:xfrm>
        </p:spPr>
        <p:txBody>
          <a:bodyPr/>
          <a:lstStyle/>
          <a:p>
            <a:r>
              <a:rPr lang="en-US" dirty="0" smtClean="0"/>
              <a:t>Generic Design Principles</a:t>
            </a:r>
            <a:endParaRPr lang="en-GB" dirty="0"/>
          </a:p>
        </p:txBody>
      </p:sp>
      <p:pic>
        <p:nvPicPr>
          <p:cNvPr id="6" name="Picture 2"/>
          <p:cNvPicPr>
            <a:picLocks noChangeAspect="1" noChangeArrowheads="1"/>
          </p:cNvPicPr>
          <p:nvPr/>
        </p:nvPicPr>
        <p:blipFill>
          <a:blip r:embed="rId3"/>
          <a:srcRect/>
          <a:stretch>
            <a:fillRect/>
          </a:stretch>
        </p:blipFill>
        <p:spPr bwMode="auto">
          <a:xfrm>
            <a:off x="3866164" y="2852936"/>
            <a:ext cx="4954308" cy="309998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Footer Placeholder 4"/>
          <p:cNvSpPr>
            <a:spLocks noGrp="1"/>
          </p:cNvSpPr>
          <p:nvPr>
            <p:ph type="ftr" sz="quarter" idx="11"/>
          </p:nvPr>
        </p:nvSpPr>
        <p:spPr/>
        <p:txBody>
          <a:bodyPr/>
          <a:lstStyle/>
          <a:p>
            <a:r>
              <a:rPr lang="en-US"/>
              <a:t>MRV Chaudron</a:t>
            </a:r>
          </a:p>
          <a:p>
            <a:r>
              <a:rPr lang="en-US" sz="1000" i="1"/>
              <a:t>Sheet </a:t>
            </a:r>
            <a:fld id="{C0917DDB-8897-4E80-AF81-9B955FA4E680}" type="slidenum">
              <a:rPr lang="en-US" sz="1000" i="1"/>
              <a:pPr/>
              <a:t>50</a:t>
            </a:fld>
            <a:endParaRPr lang="en-US" sz="1000" i="1"/>
          </a:p>
        </p:txBody>
      </p:sp>
      <p:sp>
        <p:nvSpPr>
          <p:cNvPr id="1144834" name="Rectangle 2"/>
          <p:cNvSpPr>
            <a:spLocks noChangeArrowheads="1"/>
          </p:cNvSpPr>
          <p:nvPr/>
        </p:nvSpPr>
        <p:spPr bwMode="auto">
          <a:xfrm>
            <a:off x="3567113" y="1716088"/>
            <a:ext cx="574675" cy="144462"/>
          </a:xfrm>
          <a:prstGeom prst="rect">
            <a:avLst/>
          </a:prstGeom>
          <a:solidFill>
            <a:schemeClr val="bg1"/>
          </a:solidFill>
          <a:ln w="9525">
            <a:solidFill>
              <a:schemeClr val="tx1"/>
            </a:solidFill>
            <a:miter lim="800000"/>
            <a:headEnd/>
            <a:tailEnd/>
          </a:ln>
          <a:effectLst/>
        </p:spPr>
        <p:txBody>
          <a:bodyPr wrap="none" anchor="ctr"/>
          <a:lstStyle/>
          <a:p>
            <a:endParaRPr lang="en-GB"/>
          </a:p>
        </p:txBody>
      </p:sp>
      <p:sp>
        <p:nvSpPr>
          <p:cNvPr id="1144835" name="Rectangle 3"/>
          <p:cNvSpPr>
            <a:spLocks noChangeArrowheads="1"/>
          </p:cNvSpPr>
          <p:nvPr/>
        </p:nvSpPr>
        <p:spPr bwMode="auto">
          <a:xfrm>
            <a:off x="5591175" y="1668463"/>
            <a:ext cx="574675" cy="144462"/>
          </a:xfrm>
          <a:prstGeom prst="rect">
            <a:avLst/>
          </a:prstGeom>
          <a:solidFill>
            <a:schemeClr val="bg1"/>
          </a:solidFill>
          <a:ln w="9525">
            <a:solidFill>
              <a:schemeClr val="tx1"/>
            </a:solidFill>
            <a:miter lim="800000"/>
            <a:headEnd/>
            <a:tailEnd/>
          </a:ln>
          <a:effectLst/>
        </p:spPr>
        <p:txBody>
          <a:bodyPr wrap="none" anchor="ctr"/>
          <a:lstStyle/>
          <a:p>
            <a:endParaRPr lang="en-GB"/>
          </a:p>
        </p:txBody>
      </p:sp>
      <p:sp>
        <p:nvSpPr>
          <p:cNvPr id="1144836" name="Rectangle 4"/>
          <p:cNvSpPr>
            <a:spLocks noChangeArrowheads="1"/>
          </p:cNvSpPr>
          <p:nvPr/>
        </p:nvSpPr>
        <p:spPr bwMode="auto">
          <a:xfrm>
            <a:off x="1908175" y="1628775"/>
            <a:ext cx="574675" cy="144463"/>
          </a:xfrm>
          <a:prstGeom prst="rect">
            <a:avLst/>
          </a:prstGeom>
          <a:solidFill>
            <a:schemeClr val="bg1"/>
          </a:solidFill>
          <a:ln w="9525">
            <a:solidFill>
              <a:schemeClr val="tx1"/>
            </a:solidFill>
            <a:miter lim="800000"/>
            <a:headEnd/>
            <a:tailEnd/>
          </a:ln>
          <a:effectLst/>
        </p:spPr>
        <p:txBody>
          <a:bodyPr wrap="none" anchor="ctr"/>
          <a:lstStyle/>
          <a:p>
            <a:endParaRPr lang="en-GB"/>
          </a:p>
        </p:txBody>
      </p:sp>
      <p:sp>
        <p:nvSpPr>
          <p:cNvPr id="1144837" name="Rectangle 5"/>
          <p:cNvSpPr>
            <a:spLocks noGrp="1" noChangeArrowheads="1"/>
          </p:cNvSpPr>
          <p:nvPr>
            <p:ph type="title"/>
          </p:nvPr>
        </p:nvSpPr>
        <p:spPr>
          <a:xfrm>
            <a:off x="184150" y="525463"/>
            <a:ext cx="8796338" cy="863600"/>
          </a:xfrm>
        </p:spPr>
        <p:txBody>
          <a:bodyPr/>
          <a:lstStyle/>
          <a:p>
            <a:r>
              <a:rPr lang="nl-NL" sz="4000"/>
              <a:t>Design System Dynamics: Scenario’s</a:t>
            </a:r>
          </a:p>
        </p:txBody>
      </p:sp>
      <p:cxnSp>
        <p:nvCxnSpPr>
          <p:cNvPr id="1144838" name="AutoShape 6"/>
          <p:cNvCxnSpPr>
            <a:cxnSpLocks noChangeShapeType="1"/>
            <a:stCxn id="1144839" idx="2"/>
          </p:cNvCxnSpPr>
          <p:nvPr/>
        </p:nvCxnSpPr>
        <p:spPr bwMode="auto">
          <a:xfrm>
            <a:off x="4246563" y="2433638"/>
            <a:ext cx="36512" cy="3262312"/>
          </a:xfrm>
          <a:prstGeom prst="straightConnector1">
            <a:avLst/>
          </a:prstGeom>
          <a:noFill/>
          <a:ln w="19050">
            <a:solidFill>
              <a:schemeClr val="tx1"/>
            </a:solidFill>
            <a:round/>
            <a:headEnd/>
            <a:tailEnd/>
          </a:ln>
          <a:effectLst/>
        </p:spPr>
      </p:cxnSp>
      <p:sp>
        <p:nvSpPr>
          <p:cNvPr id="1144839" name="Text Box 7"/>
          <p:cNvSpPr txBox="1">
            <a:spLocks noChangeArrowheads="1"/>
          </p:cNvSpPr>
          <p:nvPr/>
        </p:nvSpPr>
        <p:spPr bwMode="auto">
          <a:xfrm>
            <a:off x="3567113" y="1843088"/>
            <a:ext cx="1358900" cy="590550"/>
          </a:xfrm>
          <a:prstGeom prst="rect">
            <a:avLst/>
          </a:prstGeom>
          <a:solidFill>
            <a:schemeClr val="bg1"/>
          </a:solidFill>
          <a:ln w="9525" algn="ctr">
            <a:solidFill>
              <a:schemeClr val="tx1"/>
            </a:solidFill>
            <a:miter lim="800000"/>
            <a:headEnd/>
            <a:tailEnd/>
          </a:ln>
          <a:effectLst/>
        </p:spPr>
        <p:txBody>
          <a:bodyPr>
            <a:spAutoFit/>
          </a:bodyPr>
          <a:lstStyle/>
          <a:p>
            <a:pPr marL="342900" indent="-342900"/>
            <a:r>
              <a:rPr lang="nl-NL" sz="1600" b="1">
                <a:latin typeface="Lucida Sans Unicode" pitchFamily="34" charset="0"/>
              </a:rPr>
              <a:t>Product </a:t>
            </a:r>
          </a:p>
          <a:p>
            <a:pPr marL="342900" indent="-342900"/>
            <a:r>
              <a:rPr lang="nl-NL" sz="1600" b="1">
                <a:latin typeface="Lucida Sans Unicode" pitchFamily="34" charset="0"/>
              </a:rPr>
              <a:t>Catalogue</a:t>
            </a:r>
          </a:p>
        </p:txBody>
      </p:sp>
      <p:sp>
        <p:nvSpPr>
          <p:cNvPr id="1144840" name="Rectangle 8"/>
          <p:cNvSpPr>
            <a:spLocks noChangeArrowheads="1"/>
          </p:cNvSpPr>
          <p:nvPr/>
        </p:nvSpPr>
        <p:spPr bwMode="auto">
          <a:xfrm>
            <a:off x="1920875" y="1776413"/>
            <a:ext cx="1368425" cy="666750"/>
          </a:xfrm>
          <a:prstGeom prst="rect">
            <a:avLst/>
          </a:prstGeom>
          <a:solidFill>
            <a:schemeClr val="bg1"/>
          </a:solidFill>
          <a:ln w="38100" cmpd="dbl" algn="ctr">
            <a:solidFill>
              <a:schemeClr val="tx1"/>
            </a:solidFill>
            <a:miter lim="800000"/>
            <a:headEnd/>
            <a:tailEnd/>
          </a:ln>
          <a:effectLst/>
        </p:spPr>
        <p:txBody>
          <a:bodyPr wrap="none" anchor="ctr"/>
          <a:lstStyle/>
          <a:p>
            <a:pPr marL="342900" indent="-342900"/>
            <a:r>
              <a:rPr lang="nl-NL" sz="1600" b="1">
                <a:latin typeface="Lucida Sans Unicode" pitchFamily="34" charset="0"/>
              </a:rPr>
              <a:t>Shop UI</a:t>
            </a:r>
          </a:p>
        </p:txBody>
      </p:sp>
      <p:cxnSp>
        <p:nvCxnSpPr>
          <p:cNvPr id="1144841" name="AutoShape 9"/>
          <p:cNvCxnSpPr>
            <a:cxnSpLocks noChangeShapeType="1"/>
          </p:cNvCxnSpPr>
          <p:nvPr/>
        </p:nvCxnSpPr>
        <p:spPr bwMode="auto">
          <a:xfrm>
            <a:off x="2311400" y="2462213"/>
            <a:ext cx="36513" cy="3346450"/>
          </a:xfrm>
          <a:prstGeom prst="straightConnector1">
            <a:avLst/>
          </a:prstGeom>
          <a:noFill/>
          <a:ln w="19050">
            <a:solidFill>
              <a:schemeClr val="tx1"/>
            </a:solidFill>
            <a:round/>
            <a:headEnd/>
            <a:tailEnd/>
          </a:ln>
          <a:effectLst/>
        </p:spPr>
      </p:cxnSp>
      <p:sp>
        <p:nvSpPr>
          <p:cNvPr id="1144842" name="Rectangle 10"/>
          <p:cNvSpPr>
            <a:spLocks noChangeArrowheads="1"/>
          </p:cNvSpPr>
          <p:nvPr/>
        </p:nvSpPr>
        <p:spPr bwMode="auto">
          <a:xfrm>
            <a:off x="5221288" y="1797050"/>
            <a:ext cx="2087562" cy="777875"/>
          </a:xfrm>
          <a:prstGeom prst="rect">
            <a:avLst/>
          </a:prstGeom>
          <a:solidFill>
            <a:srgbClr val="FFFFFF"/>
          </a:solidFill>
          <a:ln w="9525" algn="ctr">
            <a:solidFill>
              <a:schemeClr val="tx1"/>
            </a:solidFill>
            <a:miter lim="800000"/>
            <a:headEnd/>
            <a:tailEnd/>
          </a:ln>
          <a:effectLst/>
        </p:spPr>
        <p:txBody>
          <a:bodyPr wrap="none" anchor="ctr"/>
          <a:lstStyle/>
          <a:p>
            <a:pPr marL="342900" indent="-342900"/>
            <a:r>
              <a:rPr lang="nl-NL" sz="1600" b="1">
                <a:latin typeface="Lucida Sans Unicode" pitchFamily="34" charset="0"/>
              </a:rPr>
              <a:t>Customer Selection</a:t>
            </a:r>
          </a:p>
          <a:p>
            <a:pPr marL="342900" indent="-342900"/>
            <a:r>
              <a:rPr lang="nl-NL" sz="1600" b="1">
                <a:latin typeface="Lucida Sans Unicode" pitchFamily="34" charset="0"/>
              </a:rPr>
              <a:t> Management</a:t>
            </a:r>
          </a:p>
        </p:txBody>
      </p:sp>
      <p:cxnSp>
        <p:nvCxnSpPr>
          <p:cNvPr id="1144843" name="AutoShape 11"/>
          <p:cNvCxnSpPr>
            <a:cxnSpLocks noChangeShapeType="1"/>
          </p:cNvCxnSpPr>
          <p:nvPr/>
        </p:nvCxnSpPr>
        <p:spPr bwMode="auto">
          <a:xfrm>
            <a:off x="6156325" y="2574925"/>
            <a:ext cx="0" cy="3270250"/>
          </a:xfrm>
          <a:prstGeom prst="straightConnector1">
            <a:avLst/>
          </a:prstGeom>
          <a:noFill/>
          <a:ln w="28575">
            <a:solidFill>
              <a:schemeClr val="tx1"/>
            </a:solidFill>
            <a:round/>
            <a:headEnd/>
            <a:tailEnd/>
          </a:ln>
          <a:effectLst/>
        </p:spPr>
      </p:cxnSp>
      <p:sp>
        <p:nvSpPr>
          <p:cNvPr id="1144844" name="Text Box 12"/>
          <p:cNvSpPr txBox="1">
            <a:spLocks noChangeArrowheads="1"/>
          </p:cNvSpPr>
          <p:nvPr/>
        </p:nvSpPr>
        <p:spPr bwMode="auto">
          <a:xfrm>
            <a:off x="7596188" y="1868488"/>
            <a:ext cx="1439862" cy="657225"/>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600" b="1">
                <a:latin typeface="Lucida Sans Unicode" pitchFamily="34" charset="0"/>
              </a:rPr>
              <a:t>Cart-data</a:t>
            </a:r>
          </a:p>
        </p:txBody>
      </p:sp>
      <p:cxnSp>
        <p:nvCxnSpPr>
          <p:cNvPr id="1144845" name="AutoShape 13"/>
          <p:cNvCxnSpPr>
            <a:cxnSpLocks noChangeShapeType="1"/>
            <a:stCxn id="1144844" idx="2"/>
          </p:cNvCxnSpPr>
          <p:nvPr/>
        </p:nvCxnSpPr>
        <p:spPr bwMode="auto">
          <a:xfrm>
            <a:off x="8316913" y="2525713"/>
            <a:ext cx="0" cy="3448050"/>
          </a:xfrm>
          <a:prstGeom prst="straightConnector1">
            <a:avLst/>
          </a:prstGeom>
          <a:noFill/>
          <a:ln w="19050">
            <a:solidFill>
              <a:schemeClr val="tx1"/>
            </a:solidFill>
            <a:round/>
            <a:headEnd/>
            <a:tailEnd/>
          </a:ln>
          <a:effectLst/>
        </p:spPr>
      </p:cxnSp>
      <p:cxnSp>
        <p:nvCxnSpPr>
          <p:cNvPr id="1144846" name="AutoShape 14"/>
          <p:cNvCxnSpPr>
            <a:cxnSpLocks noChangeShapeType="1"/>
          </p:cNvCxnSpPr>
          <p:nvPr/>
        </p:nvCxnSpPr>
        <p:spPr bwMode="auto">
          <a:xfrm>
            <a:off x="2339975" y="3165475"/>
            <a:ext cx="1944688" cy="0"/>
          </a:xfrm>
          <a:prstGeom prst="straightConnector1">
            <a:avLst/>
          </a:prstGeom>
          <a:noFill/>
          <a:ln w="19050">
            <a:solidFill>
              <a:schemeClr val="tx1"/>
            </a:solidFill>
            <a:round/>
            <a:headEnd/>
            <a:tailEnd type="triangle" w="med" len="med"/>
          </a:ln>
          <a:effectLst/>
        </p:spPr>
      </p:cxnSp>
      <p:sp>
        <p:nvSpPr>
          <p:cNvPr id="1144847" name="Rectangle 15"/>
          <p:cNvSpPr>
            <a:spLocks noChangeArrowheads="1"/>
          </p:cNvSpPr>
          <p:nvPr/>
        </p:nvSpPr>
        <p:spPr bwMode="auto">
          <a:xfrm>
            <a:off x="2527300" y="2779713"/>
            <a:ext cx="1550988" cy="366712"/>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Enter search</a:t>
            </a:r>
          </a:p>
        </p:txBody>
      </p:sp>
      <p:cxnSp>
        <p:nvCxnSpPr>
          <p:cNvPr id="1144848" name="AutoShape 16"/>
          <p:cNvCxnSpPr>
            <a:cxnSpLocks noChangeShapeType="1"/>
          </p:cNvCxnSpPr>
          <p:nvPr/>
        </p:nvCxnSpPr>
        <p:spPr bwMode="auto">
          <a:xfrm>
            <a:off x="2330450" y="3741738"/>
            <a:ext cx="1944688" cy="0"/>
          </a:xfrm>
          <a:prstGeom prst="straightConnector1">
            <a:avLst/>
          </a:prstGeom>
          <a:noFill/>
          <a:ln w="19050">
            <a:solidFill>
              <a:schemeClr val="tx1"/>
            </a:solidFill>
            <a:prstDash val="dash"/>
            <a:round/>
            <a:headEnd type="triangle" w="med" len="med"/>
            <a:tailEnd/>
          </a:ln>
          <a:effectLst/>
        </p:spPr>
      </p:cxnSp>
      <p:sp>
        <p:nvSpPr>
          <p:cNvPr id="1144849" name="Rectangle 17"/>
          <p:cNvSpPr>
            <a:spLocks noChangeArrowheads="1"/>
          </p:cNvSpPr>
          <p:nvPr/>
        </p:nvSpPr>
        <p:spPr bwMode="auto">
          <a:xfrm>
            <a:off x="2527300" y="3349625"/>
            <a:ext cx="2260600" cy="366713"/>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Matches of search </a:t>
            </a:r>
          </a:p>
        </p:txBody>
      </p:sp>
      <p:cxnSp>
        <p:nvCxnSpPr>
          <p:cNvPr id="1144850" name="AutoShape 18"/>
          <p:cNvCxnSpPr>
            <a:cxnSpLocks noChangeShapeType="1"/>
          </p:cNvCxnSpPr>
          <p:nvPr/>
        </p:nvCxnSpPr>
        <p:spPr bwMode="auto">
          <a:xfrm>
            <a:off x="2327275" y="4087813"/>
            <a:ext cx="1588" cy="341312"/>
          </a:xfrm>
          <a:prstGeom prst="bentConnector3">
            <a:avLst>
              <a:gd name="adj1" fmla="val 14400000"/>
            </a:avLst>
          </a:prstGeom>
          <a:noFill/>
          <a:ln w="19050">
            <a:solidFill>
              <a:schemeClr val="tx1"/>
            </a:solidFill>
            <a:miter lim="800000"/>
            <a:headEnd/>
            <a:tailEnd type="triangle" w="med" len="med"/>
          </a:ln>
          <a:effectLst/>
        </p:spPr>
      </p:cxnSp>
      <p:sp>
        <p:nvSpPr>
          <p:cNvPr id="1144851" name="Rectangle 19"/>
          <p:cNvSpPr>
            <a:spLocks noChangeArrowheads="1"/>
          </p:cNvSpPr>
          <p:nvPr/>
        </p:nvSpPr>
        <p:spPr bwMode="auto">
          <a:xfrm>
            <a:off x="2527300" y="4064000"/>
            <a:ext cx="1397000" cy="366713"/>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Select item</a:t>
            </a:r>
          </a:p>
        </p:txBody>
      </p:sp>
      <p:cxnSp>
        <p:nvCxnSpPr>
          <p:cNvPr id="1144852" name="AutoShape 20"/>
          <p:cNvCxnSpPr>
            <a:cxnSpLocks noChangeShapeType="1"/>
          </p:cNvCxnSpPr>
          <p:nvPr/>
        </p:nvCxnSpPr>
        <p:spPr bwMode="auto">
          <a:xfrm>
            <a:off x="2339975" y="5053013"/>
            <a:ext cx="3816350" cy="0"/>
          </a:xfrm>
          <a:prstGeom prst="straightConnector1">
            <a:avLst/>
          </a:prstGeom>
          <a:noFill/>
          <a:ln w="19050">
            <a:solidFill>
              <a:schemeClr val="tx1"/>
            </a:solidFill>
            <a:round/>
            <a:headEnd/>
            <a:tailEnd type="triangle" w="med" len="med"/>
          </a:ln>
          <a:effectLst/>
        </p:spPr>
      </p:cxnSp>
      <p:sp>
        <p:nvSpPr>
          <p:cNvPr id="1144853" name="Rectangle 21"/>
          <p:cNvSpPr>
            <a:spLocks noChangeArrowheads="1"/>
          </p:cNvSpPr>
          <p:nvPr/>
        </p:nvSpPr>
        <p:spPr bwMode="auto">
          <a:xfrm>
            <a:off x="3302000" y="4667250"/>
            <a:ext cx="2133600" cy="366713"/>
          </a:xfrm>
          <a:prstGeom prst="rect">
            <a:avLst/>
          </a:prstGeom>
          <a:noFill/>
          <a:ln w="9525" algn="ctr">
            <a:noFill/>
            <a:miter lim="800000"/>
            <a:headEnd/>
            <a:tailEnd/>
          </a:ln>
          <a:effectLst/>
        </p:spPr>
        <p:txBody>
          <a:bodyPr>
            <a:spAutoFit/>
          </a:bodyPr>
          <a:lstStyle/>
          <a:p>
            <a:pPr marL="342900" indent="-342900"/>
            <a:r>
              <a:rPr lang="nl-NL" sz="1800">
                <a:latin typeface="Lucida Sans Unicode" pitchFamily="34" charset="0"/>
              </a:rPr>
              <a:t>Update selection</a:t>
            </a:r>
          </a:p>
        </p:txBody>
      </p:sp>
      <p:cxnSp>
        <p:nvCxnSpPr>
          <p:cNvPr id="1144854" name="AutoShape 22"/>
          <p:cNvCxnSpPr>
            <a:cxnSpLocks noChangeShapeType="1"/>
          </p:cNvCxnSpPr>
          <p:nvPr/>
        </p:nvCxnSpPr>
        <p:spPr bwMode="auto">
          <a:xfrm>
            <a:off x="6156325" y="5300663"/>
            <a:ext cx="2160588" cy="0"/>
          </a:xfrm>
          <a:prstGeom prst="straightConnector1">
            <a:avLst/>
          </a:prstGeom>
          <a:noFill/>
          <a:ln w="19050">
            <a:solidFill>
              <a:schemeClr val="tx1"/>
            </a:solidFill>
            <a:round/>
            <a:headEnd/>
            <a:tailEnd type="triangle" w="med" len="med"/>
          </a:ln>
          <a:effectLst/>
        </p:spPr>
      </p:cxnSp>
      <p:sp>
        <p:nvSpPr>
          <p:cNvPr id="1144855" name="Rectangle 23"/>
          <p:cNvSpPr>
            <a:spLocks noChangeArrowheads="1"/>
          </p:cNvSpPr>
          <p:nvPr/>
        </p:nvSpPr>
        <p:spPr bwMode="auto">
          <a:xfrm>
            <a:off x="6284913" y="4914900"/>
            <a:ext cx="1814512" cy="366713"/>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Store selection</a:t>
            </a:r>
          </a:p>
        </p:txBody>
      </p:sp>
      <p:sp>
        <p:nvSpPr>
          <p:cNvPr id="1144856" name="Rectangle 24"/>
          <p:cNvSpPr>
            <a:spLocks noChangeArrowheads="1"/>
          </p:cNvSpPr>
          <p:nvPr/>
        </p:nvSpPr>
        <p:spPr bwMode="auto">
          <a:xfrm>
            <a:off x="989013" y="5780088"/>
            <a:ext cx="7142162" cy="396875"/>
          </a:xfrm>
          <a:prstGeom prst="rect">
            <a:avLst/>
          </a:prstGeom>
          <a:noFill/>
          <a:ln w="9525" algn="ctr">
            <a:noFill/>
            <a:miter lim="800000"/>
            <a:headEnd/>
            <a:tailEnd/>
          </a:ln>
          <a:effectLst/>
        </p:spPr>
        <p:txBody>
          <a:bodyPr wrap="none">
            <a:spAutoFit/>
          </a:bodyPr>
          <a:lstStyle/>
          <a:p>
            <a:pPr marL="342900" indent="-342900" algn="l"/>
            <a:r>
              <a:rPr lang="nl-NL" sz="2000">
                <a:latin typeface="Lucida Sans Unicode" pitchFamily="34" charset="0"/>
              </a:rPr>
              <a:t>Scenario’s describe the interaction between components</a:t>
            </a:r>
          </a:p>
        </p:txBody>
      </p:sp>
      <p:cxnSp>
        <p:nvCxnSpPr>
          <p:cNvPr id="1144857" name="AutoShape 25"/>
          <p:cNvCxnSpPr>
            <a:cxnSpLocks noChangeShapeType="1"/>
          </p:cNvCxnSpPr>
          <p:nvPr/>
        </p:nvCxnSpPr>
        <p:spPr bwMode="auto">
          <a:xfrm>
            <a:off x="2087563" y="3165475"/>
            <a:ext cx="0" cy="576263"/>
          </a:xfrm>
          <a:prstGeom prst="straightConnector1">
            <a:avLst/>
          </a:prstGeom>
          <a:noFill/>
          <a:ln w="28575">
            <a:solidFill>
              <a:srgbClr val="FF0000"/>
            </a:solidFill>
            <a:round/>
            <a:headEnd type="triangle" w="med" len="med"/>
            <a:tailEnd type="triangle" w="med" len="med"/>
          </a:ln>
          <a:effectLst/>
        </p:spPr>
      </p:cxnSp>
      <p:sp>
        <p:nvSpPr>
          <p:cNvPr id="1144858" name="Rectangle 26"/>
          <p:cNvSpPr>
            <a:spLocks noChangeArrowheads="1"/>
          </p:cNvSpPr>
          <p:nvPr/>
        </p:nvSpPr>
        <p:spPr bwMode="auto">
          <a:xfrm rot="-5400000">
            <a:off x="733425" y="3956050"/>
            <a:ext cx="2016125" cy="530225"/>
          </a:xfrm>
          <a:prstGeom prst="rect">
            <a:avLst/>
          </a:prstGeom>
          <a:noFill/>
          <a:ln w="9525" algn="ctr">
            <a:noFill/>
            <a:miter lim="800000"/>
            <a:headEnd/>
            <a:tailEnd/>
          </a:ln>
          <a:effectLst/>
        </p:spPr>
        <p:txBody>
          <a:bodyPr>
            <a:spAutoFit/>
          </a:bodyPr>
          <a:lstStyle/>
          <a:p>
            <a:pPr marL="342900" indent="-342900">
              <a:lnSpc>
                <a:spcPct val="80000"/>
              </a:lnSpc>
            </a:pPr>
            <a:r>
              <a:rPr lang="nl-NL" sz="1800">
                <a:latin typeface="Lucida Sans Unicode" pitchFamily="34" charset="0"/>
              </a:rPr>
              <a:t>e2e deadline</a:t>
            </a:r>
          </a:p>
          <a:p>
            <a:pPr marL="342900" indent="-342900">
              <a:lnSpc>
                <a:spcPct val="80000"/>
              </a:lnSpc>
            </a:pPr>
            <a:r>
              <a:rPr lang="nl-NL" sz="1800">
                <a:latin typeface="Lucida Sans Unicode" pitchFamily="34" charset="0"/>
              </a:rPr>
              <a:t>1,0 sec.</a:t>
            </a:r>
          </a:p>
        </p:txBody>
      </p:sp>
      <p:sp>
        <p:nvSpPr>
          <p:cNvPr id="1144859" name="Rectangle 27"/>
          <p:cNvSpPr>
            <a:spLocks noChangeArrowheads="1"/>
          </p:cNvSpPr>
          <p:nvPr/>
        </p:nvSpPr>
        <p:spPr bwMode="auto">
          <a:xfrm>
            <a:off x="7596188" y="1724025"/>
            <a:ext cx="574675" cy="144463"/>
          </a:xfrm>
          <a:prstGeom prst="rect">
            <a:avLst/>
          </a:prstGeom>
          <a:solidFill>
            <a:schemeClr val="bg1"/>
          </a:solidFill>
          <a:ln w="9525">
            <a:solidFill>
              <a:schemeClr val="tx1"/>
            </a:solidFill>
            <a:miter lim="800000"/>
            <a:headEnd/>
            <a:tailEnd/>
          </a:ln>
          <a:effectLst/>
        </p:spPr>
        <p:txBody>
          <a:bodyPr wrap="none" anchor="ctr"/>
          <a:lstStyle/>
          <a:p>
            <a:endParaRPr lang="en-GB"/>
          </a:p>
        </p:txBody>
      </p:sp>
      <p:grpSp>
        <p:nvGrpSpPr>
          <p:cNvPr id="1144860" name="Group 28"/>
          <p:cNvGrpSpPr>
            <a:grpSpLocks/>
          </p:cNvGrpSpPr>
          <p:nvPr/>
        </p:nvGrpSpPr>
        <p:grpSpPr bwMode="auto">
          <a:xfrm>
            <a:off x="735013" y="1501775"/>
            <a:ext cx="434975" cy="601663"/>
            <a:chOff x="480" y="1296"/>
            <a:chExt cx="720" cy="912"/>
          </a:xfrm>
        </p:grpSpPr>
        <p:sp>
          <p:nvSpPr>
            <p:cNvPr id="1144861" name="Rectangle 29"/>
            <p:cNvSpPr>
              <a:spLocks noChangeArrowheads="1"/>
            </p:cNvSpPr>
            <p:nvPr/>
          </p:nvSpPr>
          <p:spPr bwMode="auto">
            <a:xfrm>
              <a:off x="816" y="1488"/>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44862" name="Rectangle 30"/>
            <p:cNvSpPr>
              <a:spLocks noChangeArrowheads="1"/>
            </p:cNvSpPr>
            <p:nvPr/>
          </p:nvSpPr>
          <p:spPr bwMode="auto">
            <a:xfrm rot="2700000">
              <a:off x="672"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44863" name="Rectangle 31"/>
            <p:cNvSpPr>
              <a:spLocks noChangeArrowheads="1"/>
            </p:cNvSpPr>
            <p:nvPr/>
          </p:nvSpPr>
          <p:spPr bwMode="auto">
            <a:xfrm rot="18900000" flipH="1">
              <a:off x="960" y="1968"/>
              <a:ext cx="48" cy="432"/>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44864" name="Rectangle 32"/>
            <p:cNvSpPr>
              <a:spLocks noChangeArrowheads="1"/>
            </p:cNvSpPr>
            <p:nvPr/>
          </p:nvSpPr>
          <p:spPr bwMode="auto">
            <a:xfrm rot="5400000">
              <a:off x="816" y="1392"/>
              <a:ext cx="48" cy="624"/>
            </a:xfrm>
            <a:prstGeom prst="rect">
              <a:avLst/>
            </a:prstGeom>
            <a:solidFill>
              <a:schemeClr val="tx1"/>
            </a:solidFill>
            <a:ln w="9525">
              <a:solidFill>
                <a:srgbClr val="000000"/>
              </a:solidFill>
              <a:miter lim="800000"/>
              <a:headEnd/>
              <a:tailEnd/>
            </a:ln>
            <a:effectLst/>
          </p:spPr>
          <p:txBody>
            <a:bodyPr wrap="none" anchor="ctr"/>
            <a:lstStyle/>
            <a:p>
              <a:endParaRPr lang="en-GB"/>
            </a:p>
          </p:txBody>
        </p:sp>
        <p:sp>
          <p:nvSpPr>
            <p:cNvPr id="1144865" name="Oval 33"/>
            <p:cNvSpPr>
              <a:spLocks noChangeArrowheads="1"/>
            </p:cNvSpPr>
            <p:nvPr/>
          </p:nvSpPr>
          <p:spPr bwMode="auto">
            <a:xfrm>
              <a:off x="720" y="1296"/>
              <a:ext cx="240" cy="240"/>
            </a:xfrm>
            <a:prstGeom prst="ellipse">
              <a:avLst/>
            </a:prstGeom>
            <a:solidFill>
              <a:schemeClr val="tx1"/>
            </a:solidFill>
            <a:ln w="9525">
              <a:solidFill>
                <a:srgbClr val="000000"/>
              </a:solidFill>
              <a:round/>
              <a:headEnd/>
              <a:tailEnd/>
            </a:ln>
            <a:effectLst/>
          </p:spPr>
          <p:txBody>
            <a:bodyPr wrap="none" anchor="ctr"/>
            <a:lstStyle/>
            <a:p>
              <a:endParaRPr lang="en-GB"/>
            </a:p>
          </p:txBody>
        </p:sp>
      </p:grpSp>
      <p:sp>
        <p:nvSpPr>
          <p:cNvPr id="1144866" name="Text Box 34"/>
          <p:cNvSpPr txBox="1">
            <a:spLocks noChangeArrowheads="1"/>
          </p:cNvSpPr>
          <p:nvPr/>
        </p:nvSpPr>
        <p:spPr bwMode="auto">
          <a:xfrm>
            <a:off x="420688" y="2143125"/>
            <a:ext cx="1220787" cy="366713"/>
          </a:xfrm>
          <a:prstGeom prst="rect">
            <a:avLst/>
          </a:prstGeom>
          <a:noFill/>
          <a:ln w="9525">
            <a:noFill/>
            <a:miter lim="800000"/>
            <a:headEnd/>
            <a:tailEnd/>
          </a:ln>
          <a:effectLst/>
        </p:spPr>
        <p:txBody>
          <a:bodyPr wrap="none">
            <a:spAutoFit/>
          </a:bodyPr>
          <a:lstStyle/>
          <a:p>
            <a:pPr marL="342900" indent="-342900" algn="l"/>
            <a:r>
              <a:rPr lang="nl-NL" sz="1800" b="1">
                <a:latin typeface="Lucida Sans Unicode" pitchFamily="34" charset="0"/>
              </a:rPr>
              <a:t>customer</a:t>
            </a:r>
          </a:p>
        </p:txBody>
      </p:sp>
      <p:cxnSp>
        <p:nvCxnSpPr>
          <p:cNvPr id="1144867" name="AutoShape 35"/>
          <p:cNvCxnSpPr>
            <a:cxnSpLocks noChangeShapeType="1"/>
          </p:cNvCxnSpPr>
          <p:nvPr/>
        </p:nvCxnSpPr>
        <p:spPr bwMode="auto">
          <a:xfrm>
            <a:off x="971550" y="2462213"/>
            <a:ext cx="36513" cy="3346450"/>
          </a:xfrm>
          <a:prstGeom prst="straightConnector1">
            <a:avLst/>
          </a:prstGeom>
          <a:noFill/>
          <a:ln w="19050">
            <a:solidFill>
              <a:schemeClr val="tx1"/>
            </a:solidFill>
            <a:round/>
            <a:headEnd/>
            <a:tailEnd/>
          </a:ln>
          <a:effectLst/>
        </p:spPr>
      </p:cxnSp>
      <p:cxnSp>
        <p:nvCxnSpPr>
          <p:cNvPr id="1144868" name="AutoShape 36"/>
          <p:cNvCxnSpPr>
            <a:cxnSpLocks noChangeShapeType="1"/>
          </p:cNvCxnSpPr>
          <p:nvPr/>
        </p:nvCxnSpPr>
        <p:spPr bwMode="auto">
          <a:xfrm>
            <a:off x="971550" y="2997200"/>
            <a:ext cx="1368425" cy="1588"/>
          </a:xfrm>
          <a:prstGeom prst="straightConnector1">
            <a:avLst/>
          </a:prstGeom>
          <a:noFill/>
          <a:ln w="19050">
            <a:solidFill>
              <a:schemeClr val="tx1"/>
            </a:solidFill>
            <a:round/>
            <a:headEnd/>
            <a:tailEnd type="triangle" w="med" len="med"/>
          </a:ln>
          <a:effectLst/>
        </p:spPr>
      </p:cxnSp>
      <p:sp>
        <p:nvSpPr>
          <p:cNvPr id="1144869" name="Rectangle 37"/>
          <p:cNvSpPr>
            <a:spLocks noChangeArrowheads="1"/>
          </p:cNvSpPr>
          <p:nvPr/>
        </p:nvSpPr>
        <p:spPr bwMode="auto">
          <a:xfrm>
            <a:off x="1241425" y="2565400"/>
            <a:ext cx="809625" cy="366713"/>
          </a:xfrm>
          <a:prstGeom prst="rect">
            <a:avLst/>
          </a:prstGeom>
          <a:noFill/>
          <a:ln w="9525" algn="ctr">
            <a:noFill/>
            <a:miter lim="800000"/>
            <a:headEnd/>
            <a:tailEnd/>
          </a:ln>
          <a:effectLst/>
        </p:spPr>
        <p:txBody>
          <a:bodyPr wrap="none">
            <a:spAutoFit/>
          </a:bodyPr>
          <a:lstStyle/>
          <a:p>
            <a:pPr marL="342900" indent="-342900"/>
            <a:r>
              <a:rPr lang="nl-NL" sz="1800">
                <a:latin typeface="Lucida Sans Unicode" pitchFamily="34" charset="0"/>
              </a:rPr>
              <a:t>query</a:t>
            </a:r>
          </a:p>
        </p:txBody>
      </p:sp>
    </p:spTree>
    <p:extLst>
      <p:ext uri="{BB962C8B-B14F-4D97-AF65-F5344CB8AC3E}">
        <p14:creationId xmlns:p14="http://schemas.microsoft.com/office/powerpoint/2010/main" val="164824675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Footer Placeholder 4"/>
          <p:cNvSpPr>
            <a:spLocks noGrp="1"/>
          </p:cNvSpPr>
          <p:nvPr>
            <p:ph type="ftr" sz="quarter" idx="11"/>
          </p:nvPr>
        </p:nvSpPr>
        <p:spPr/>
        <p:txBody>
          <a:bodyPr/>
          <a:lstStyle/>
          <a:p>
            <a:r>
              <a:rPr lang="en-US"/>
              <a:t>MRV Chaudron</a:t>
            </a:r>
          </a:p>
          <a:p>
            <a:r>
              <a:rPr lang="en-US" sz="1000" i="1"/>
              <a:t>Sheet </a:t>
            </a:r>
            <a:fld id="{646CFF05-32DD-4B5C-A693-FC8237EEE014}" type="slidenum">
              <a:rPr lang="en-US" sz="1000" i="1"/>
              <a:pPr/>
              <a:t>51</a:t>
            </a:fld>
            <a:endParaRPr lang="en-US" sz="1000" i="1"/>
          </a:p>
        </p:txBody>
      </p:sp>
      <p:sp>
        <p:nvSpPr>
          <p:cNvPr id="1138690" name="Rectangle 2"/>
          <p:cNvSpPr>
            <a:spLocks noGrp="1" noChangeArrowheads="1"/>
          </p:cNvSpPr>
          <p:nvPr>
            <p:ph type="title"/>
          </p:nvPr>
        </p:nvSpPr>
        <p:spPr>
          <a:xfrm>
            <a:off x="263525" y="404664"/>
            <a:ext cx="8458200" cy="863600"/>
          </a:xfrm>
        </p:spPr>
        <p:txBody>
          <a:bodyPr/>
          <a:lstStyle/>
          <a:p>
            <a:r>
              <a:rPr lang="nl-NL"/>
              <a:t>Identification of Active Processes</a:t>
            </a:r>
          </a:p>
        </p:txBody>
      </p:sp>
      <p:sp>
        <p:nvSpPr>
          <p:cNvPr id="1138691" name="Rectangle 3"/>
          <p:cNvSpPr>
            <a:spLocks noChangeArrowheads="1"/>
          </p:cNvSpPr>
          <p:nvPr/>
        </p:nvSpPr>
        <p:spPr bwMode="auto">
          <a:xfrm>
            <a:off x="4086225" y="2541489"/>
            <a:ext cx="1138238" cy="863600"/>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Payment</a:t>
            </a:r>
          </a:p>
        </p:txBody>
      </p:sp>
      <p:sp>
        <p:nvSpPr>
          <p:cNvPr id="1138692" name="Rectangle 4"/>
          <p:cNvSpPr>
            <a:spLocks noChangeArrowheads="1"/>
          </p:cNvSpPr>
          <p:nvPr/>
        </p:nvSpPr>
        <p:spPr bwMode="auto">
          <a:xfrm>
            <a:off x="1692275" y="2541489"/>
            <a:ext cx="1076325" cy="862012"/>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 Sel.</a:t>
            </a:r>
          </a:p>
          <a:p>
            <a:pPr marL="342900" indent="-342900"/>
            <a:r>
              <a:rPr lang="nl-NL" sz="1800">
                <a:latin typeface="Lucida Sans Unicode" pitchFamily="34" charset="0"/>
              </a:rPr>
              <a:t> Mngmt.</a:t>
            </a:r>
          </a:p>
        </p:txBody>
      </p:sp>
      <p:sp>
        <p:nvSpPr>
          <p:cNvPr id="1138693" name="Rectangle 5"/>
          <p:cNvSpPr>
            <a:spLocks noChangeArrowheads="1"/>
          </p:cNvSpPr>
          <p:nvPr/>
        </p:nvSpPr>
        <p:spPr bwMode="auto">
          <a:xfrm>
            <a:off x="182563" y="2519264"/>
            <a:ext cx="1366837" cy="906462"/>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Customer</a:t>
            </a:r>
          </a:p>
          <a:p>
            <a:pPr marL="342900" indent="-342900"/>
            <a:r>
              <a:rPr lang="nl-NL" sz="1800">
                <a:latin typeface="Lucida Sans Unicode" pitchFamily="34" charset="0"/>
              </a:rPr>
              <a:t>Registration</a:t>
            </a:r>
          </a:p>
        </p:txBody>
      </p:sp>
      <p:sp>
        <p:nvSpPr>
          <p:cNvPr id="1138694" name="Text Box 6"/>
          <p:cNvSpPr txBox="1">
            <a:spLocks noChangeArrowheads="1"/>
          </p:cNvSpPr>
          <p:nvPr/>
        </p:nvSpPr>
        <p:spPr bwMode="auto">
          <a:xfrm>
            <a:off x="223838" y="4155976"/>
            <a:ext cx="1292225" cy="650875"/>
          </a:xfrm>
          <a:prstGeom prst="rect">
            <a:avLst/>
          </a:prstGeom>
          <a:solidFill>
            <a:srgbClr val="F8F8F8">
              <a:alpha val="25000"/>
            </a:srgbClr>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Customer</a:t>
            </a:r>
          </a:p>
          <a:p>
            <a:pPr marL="342900" indent="-342900"/>
            <a:r>
              <a:rPr lang="nl-NL" sz="1800">
                <a:latin typeface="Lucida Sans Unicode" pitchFamily="34" charset="0"/>
              </a:rPr>
              <a:t>data</a:t>
            </a:r>
          </a:p>
        </p:txBody>
      </p:sp>
      <p:sp>
        <p:nvSpPr>
          <p:cNvPr id="1138695" name="Rectangle 7"/>
          <p:cNvSpPr>
            <a:spLocks noChangeArrowheads="1"/>
          </p:cNvSpPr>
          <p:nvPr/>
        </p:nvSpPr>
        <p:spPr bwMode="auto">
          <a:xfrm>
            <a:off x="7667625" y="2552601"/>
            <a:ext cx="1296988" cy="839788"/>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Shop Staff </a:t>
            </a:r>
          </a:p>
          <a:p>
            <a:pPr marL="342900" indent="-342900"/>
            <a:r>
              <a:rPr lang="nl-NL" sz="1800">
                <a:latin typeface="Lucida Sans Unicode" pitchFamily="34" charset="0"/>
              </a:rPr>
              <a:t>Registration</a:t>
            </a:r>
          </a:p>
        </p:txBody>
      </p:sp>
      <p:sp>
        <p:nvSpPr>
          <p:cNvPr id="1138696" name="Text Box 8"/>
          <p:cNvSpPr txBox="1">
            <a:spLocks noChangeArrowheads="1"/>
          </p:cNvSpPr>
          <p:nvPr/>
        </p:nvSpPr>
        <p:spPr bwMode="auto">
          <a:xfrm>
            <a:off x="7710488" y="4155976"/>
            <a:ext cx="1209675" cy="925513"/>
          </a:xfrm>
          <a:prstGeom prst="rect">
            <a:avLst/>
          </a:prstGeom>
          <a:solidFill>
            <a:srgbClr val="F8F8F8">
              <a:alpha val="25000"/>
            </a:srgbClr>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Shop</a:t>
            </a:r>
          </a:p>
          <a:p>
            <a:pPr marL="342900" indent="-342900"/>
            <a:r>
              <a:rPr lang="nl-NL" sz="1800">
                <a:latin typeface="Lucida Sans Unicode" pitchFamily="34" charset="0"/>
              </a:rPr>
              <a:t>Staff data</a:t>
            </a:r>
          </a:p>
        </p:txBody>
      </p:sp>
      <p:sp>
        <p:nvSpPr>
          <p:cNvPr id="1138697" name="Rectangle 9"/>
          <p:cNvSpPr>
            <a:spLocks noChangeArrowheads="1"/>
          </p:cNvSpPr>
          <p:nvPr/>
        </p:nvSpPr>
        <p:spPr bwMode="auto">
          <a:xfrm>
            <a:off x="179388" y="1412776"/>
            <a:ext cx="5040312" cy="504825"/>
          </a:xfrm>
          <a:prstGeom prst="rect">
            <a:avLst/>
          </a:prstGeom>
          <a:solidFill>
            <a:schemeClr val="bg1"/>
          </a:solidFill>
          <a:ln w="38100" cmpd="dbl" algn="ctr">
            <a:solidFill>
              <a:schemeClr val="tx1"/>
            </a:solidFill>
            <a:miter lim="800000"/>
            <a:headEnd/>
            <a:tailEnd/>
          </a:ln>
          <a:effectLst/>
        </p:spPr>
        <p:txBody>
          <a:bodyPr wrap="none" anchor="ctr"/>
          <a:lstStyle/>
          <a:p>
            <a:pPr marL="342900" indent="-342900"/>
            <a:r>
              <a:rPr lang="nl-NL" sz="1800">
                <a:latin typeface="Lucida Sans Unicode" pitchFamily="34" charset="0"/>
              </a:rPr>
              <a:t>Shop UI</a:t>
            </a:r>
          </a:p>
        </p:txBody>
      </p:sp>
      <p:sp>
        <p:nvSpPr>
          <p:cNvPr id="1138698" name="Rectangle 10"/>
          <p:cNvSpPr>
            <a:spLocks noChangeArrowheads="1"/>
          </p:cNvSpPr>
          <p:nvPr/>
        </p:nvSpPr>
        <p:spPr bwMode="auto">
          <a:xfrm>
            <a:off x="6688138" y="2552601"/>
            <a:ext cx="866775" cy="839788"/>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a:latin typeface="Lucida Sans Unicode" pitchFamily="34" charset="0"/>
              </a:rPr>
              <a:t>Stock </a:t>
            </a:r>
          </a:p>
          <a:p>
            <a:pPr marL="342900" indent="-342900"/>
            <a:r>
              <a:rPr lang="nl-NL" sz="1800">
                <a:latin typeface="Lucida Sans Unicode" pitchFamily="34" charset="0"/>
              </a:rPr>
              <a:t>Control</a:t>
            </a:r>
          </a:p>
        </p:txBody>
      </p:sp>
      <p:sp>
        <p:nvSpPr>
          <p:cNvPr id="1138699" name="Text Box 11"/>
          <p:cNvSpPr txBox="1">
            <a:spLocks noChangeArrowheads="1"/>
          </p:cNvSpPr>
          <p:nvPr/>
        </p:nvSpPr>
        <p:spPr bwMode="auto">
          <a:xfrm>
            <a:off x="6678613" y="4165501"/>
            <a:ext cx="885825" cy="719138"/>
          </a:xfrm>
          <a:prstGeom prst="rect">
            <a:avLst/>
          </a:prstGeom>
          <a:solidFill>
            <a:srgbClr val="F8F8F8">
              <a:alpha val="25000"/>
            </a:srgbClr>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Stock </a:t>
            </a:r>
          </a:p>
          <a:p>
            <a:pPr marL="342900" indent="-342900"/>
            <a:r>
              <a:rPr lang="nl-NL" sz="1800">
                <a:latin typeface="Lucida Sans Unicode" pitchFamily="34" charset="0"/>
              </a:rPr>
              <a:t>data </a:t>
            </a:r>
          </a:p>
        </p:txBody>
      </p:sp>
      <p:sp>
        <p:nvSpPr>
          <p:cNvPr id="1138700" name="Rectangle 12"/>
          <p:cNvSpPr>
            <a:spLocks noChangeArrowheads="1"/>
          </p:cNvSpPr>
          <p:nvPr/>
        </p:nvSpPr>
        <p:spPr bwMode="auto">
          <a:xfrm>
            <a:off x="5292725" y="2552601"/>
            <a:ext cx="1295400" cy="839788"/>
          </a:xfrm>
          <a:prstGeom prst="rect">
            <a:avLst/>
          </a:prstGeom>
          <a:solidFill>
            <a:srgbClr val="F8F8F8">
              <a:alpha val="25000"/>
            </a:srgbClr>
          </a:solidFill>
          <a:ln w="9525" algn="ctr">
            <a:solidFill>
              <a:schemeClr val="tx1"/>
            </a:solidFill>
            <a:miter lim="800000"/>
            <a:headEnd/>
            <a:tailEnd/>
          </a:ln>
          <a:effectLst/>
        </p:spPr>
        <p:txBody>
          <a:bodyPr wrap="none" anchor="ctr"/>
          <a:lstStyle/>
          <a:p>
            <a:pPr marL="342900" indent="-342900"/>
            <a:r>
              <a:rPr lang="nl-NL" sz="1800" dirty="0">
                <a:latin typeface="Lucida Sans Unicode" pitchFamily="34" charset="0"/>
              </a:rPr>
              <a:t>Prod. Catal.</a:t>
            </a:r>
          </a:p>
          <a:p>
            <a:pPr marL="342900" indent="-342900"/>
            <a:r>
              <a:rPr lang="nl-NL" sz="1800" dirty="0" smtClean="0">
                <a:latin typeface="Lucida Sans Unicode" pitchFamily="34" charset="0"/>
              </a:rPr>
              <a:t>Mmgmt</a:t>
            </a:r>
            <a:endParaRPr lang="nl-NL" sz="1800" dirty="0">
              <a:latin typeface="Lucida Sans Unicode" pitchFamily="34" charset="0"/>
            </a:endParaRPr>
          </a:p>
        </p:txBody>
      </p:sp>
      <p:sp>
        <p:nvSpPr>
          <p:cNvPr id="1138701" name="Text Box 13"/>
          <p:cNvSpPr txBox="1">
            <a:spLocks noChangeArrowheads="1"/>
          </p:cNvSpPr>
          <p:nvPr/>
        </p:nvSpPr>
        <p:spPr bwMode="auto">
          <a:xfrm>
            <a:off x="2752725" y="4155976"/>
            <a:ext cx="1358900" cy="650875"/>
          </a:xfrm>
          <a:prstGeom prst="rect">
            <a:avLst/>
          </a:prstGeom>
          <a:solidFill>
            <a:srgbClr val="F8F8F8">
              <a:alpha val="25000"/>
            </a:srgbClr>
          </a:solidFill>
          <a:ln w="9525" algn="ctr">
            <a:solidFill>
              <a:schemeClr val="tx1"/>
            </a:solidFill>
            <a:miter lim="800000"/>
            <a:headEnd/>
            <a:tailEnd/>
          </a:ln>
          <a:effectLst/>
        </p:spPr>
        <p:txBody>
          <a:bodyPr>
            <a:spAutoFit/>
          </a:bodyPr>
          <a:lstStyle/>
          <a:p>
            <a:pPr marL="342900" indent="-342900"/>
            <a:r>
              <a:rPr lang="nl-NL" sz="1800">
                <a:latin typeface="Lucida Sans Unicode" pitchFamily="34" charset="0"/>
              </a:rPr>
              <a:t>Product </a:t>
            </a:r>
          </a:p>
          <a:p>
            <a:pPr marL="342900" indent="-342900"/>
            <a:r>
              <a:rPr lang="nl-NL" sz="1800">
                <a:latin typeface="Lucida Sans Unicode" pitchFamily="34" charset="0"/>
              </a:rPr>
              <a:t>Catalogue</a:t>
            </a:r>
          </a:p>
        </p:txBody>
      </p:sp>
      <p:sp>
        <p:nvSpPr>
          <p:cNvPr id="1138702" name="Text Box 14"/>
          <p:cNvSpPr txBox="1">
            <a:spLocks noChangeArrowheads="1"/>
          </p:cNvSpPr>
          <p:nvPr/>
        </p:nvSpPr>
        <p:spPr bwMode="auto">
          <a:xfrm>
            <a:off x="3005138" y="2536726"/>
            <a:ext cx="854075" cy="863600"/>
          </a:xfrm>
          <a:prstGeom prst="rect">
            <a:avLst/>
          </a:prstGeom>
          <a:solidFill>
            <a:srgbClr val="F8F8F8">
              <a:alpha val="25000"/>
            </a:srgbClr>
          </a:solidFill>
          <a:ln w="9525" algn="ctr">
            <a:solidFill>
              <a:schemeClr val="tx1"/>
            </a:solidFill>
            <a:miter lim="800000"/>
            <a:headEnd/>
            <a:tailEnd/>
          </a:ln>
          <a:effectLst/>
        </p:spPr>
        <p:txBody>
          <a:bodyPr anchor="ctr" anchorCtr="1"/>
          <a:lstStyle/>
          <a:p>
            <a:pPr marL="342900" indent="-342900"/>
            <a:r>
              <a:rPr lang="nl-NL" sz="1800">
                <a:latin typeface="Lucida Sans Unicode" pitchFamily="34" charset="0"/>
              </a:rPr>
              <a:t>Cart-</a:t>
            </a:r>
          </a:p>
          <a:p>
            <a:pPr marL="342900" indent="-342900"/>
            <a:r>
              <a:rPr lang="nl-NL" sz="1800">
                <a:latin typeface="Lucida Sans Unicode" pitchFamily="34" charset="0"/>
              </a:rPr>
              <a:t>data</a:t>
            </a:r>
          </a:p>
        </p:txBody>
      </p:sp>
      <p:cxnSp>
        <p:nvCxnSpPr>
          <p:cNvPr id="1138703" name="AutoShape 15"/>
          <p:cNvCxnSpPr>
            <a:cxnSpLocks noChangeShapeType="1"/>
            <a:stCxn id="1138697" idx="2"/>
            <a:endCxn id="1138702" idx="0"/>
          </p:cNvCxnSpPr>
          <p:nvPr/>
        </p:nvCxnSpPr>
        <p:spPr bwMode="auto">
          <a:xfrm>
            <a:off x="2700338" y="1936651"/>
            <a:ext cx="731837" cy="600075"/>
          </a:xfrm>
          <a:prstGeom prst="straightConnector1">
            <a:avLst/>
          </a:prstGeom>
          <a:noFill/>
          <a:ln w="9525">
            <a:solidFill>
              <a:schemeClr val="tx1"/>
            </a:solidFill>
            <a:round/>
            <a:headEnd/>
            <a:tailEnd type="triangle" w="med" len="med"/>
          </a:ln>
          <a:effectLst/>
        </p:spPr>
      </p:cxnSp>
      <p:cxnSp>
        <p:nvCxnSpPr>
          <p:cNvPr id="1138704" name="AutoShape 16"/>
          <p:cNvCxnSpPr>
            <a:cxnSpLocks noChangeShapeType="1"/>
            <a:stCxn id="1138697" idx="2"/>
            <a:endCxn id="1138691" idx="0"/>
          </p:cNvCxnSpPr>
          <p:nvPr/>
        </p:nvCxnSpPr>
        <p:spPr bwMode="auto">
          <a:xfrm>
            <a:off x="2700338" y="1936651"/>
            <a:ext cx="1955800" cy="604838"/>
          </a:xfrm>
          <a:prstGeom prst="straightConnector1">
            <a:avLst/>
          </a:prstGeom>
          <a:noFill/>
          <a:ln w="9525">
            <a:solidFill>
              <a:schemeClr val="tx1"/>
            </a:solidFill>
            <a:round/>
            <a:headEnd/>
            <a:tailEnd type="triangle" w="med" len="med"/>
          </a:ln>
          <a:effectLst/>
        </p:spPr>
      </p:cxnSp>
      <p:cxnSp>
        <p:nvCxnSpPr>
          <p:cNvPr id="1138705" name="AutoShape 17"/>
          <p:cNvCxnSpPr>
            <a:cxnSpLocks noChangeShapeType="1"/>
            <a:stCxn id="1138697" idx="2"/>
            <a:endCxn id="1138692" idx="0"/>
          </p:cNvCxnSpPr>
          <p:nvPr/>
        </p:nvCxnSpPr>
        <p:spPr bwMode="auto">
          <a:xfrm flipH="1">
            <a:off x="2230438" y="1936651"/>
            <a:ext cx="469900" cy="604838"/>
          </a:xfrm>
          <a:prstGeom prst="straightConnector1">
            <a:avLst/>
          </a:prstGeom>
          <a:noFill/>
          <a:ln w="9525">
            <a:solidFill>
              <a:schemeClr val="tx1"/>
            </a:solidFill>
            <a:round/>
            <a:headEnd/>
            <a:tailEnd type="triangle" w="med" len="med"/>
          </a:ln>
          <a:effectLst/>
        </p:spPr>
      </p:cxnSp>
      <p:cxnSp>
        <p:nvCxnSpPr>
          <p:cNvPr id="1138706" name="AutoShape 18"/>
          <p:cNvCxnSpPr>
            <a:cxnSpLocks noChangeShapeType="1"/>
            <a:stCxn id="1138693" idx="2"/>
            <a:endCxn id="1138694" idx="0"/>
          </p:cNvCxnSpPr>
          <p:nvPr/>
        </p:nvCxnSpPr>
        <p:spPr bwMode="auto">
          <a:xfrm>
            <a:off x="866775" y="3425726"/>
            <a:ext cx="3175" cy="730250"/>
          </a:xfrm>
          <a:prstGeom prst="straightConnector1">
            <a:avLst/>
          </a:prstGeom>
          <a:noFill/>
          <a:ln w="9525">
            <a:solidFill>
              <a:schemeClr val="tx1"/>
            </a:solidFill>
            <a:round/>
            <a:headEnd/>
            <a:tailEnd type="triangle" w="med" len="med"/>
          </a:ln>
          <a:effectLst/>
        </p:spPr>
      </p:cxnSp>
      <p:cxnSp>
        <p:nvCxnSpPr>
          <p:cNvPr id="1138707" name="AutoShape 19"/>
          <p:cNvCxnSpPr>
            <a:cxnSpLocks noChangeShapeType="1"/>
            <a:stCxn id="1138698" idx="2"/>
            <a:endCxn id="1138699" idx="0"/>
          </p:cNvCxnSpPr>
          <p:nvPr/>
        </p:nvCxnSpPr>
        <p:spPr bwMode="auto">
          <a:xfrm>
            <a:off x="7121525" y="3392389"/>
            <a:ext cx="0" cy="773112"/>
          </a:xfrm>
          <a:prstGeom prst="straightConnector1">
            <a:avLst/>
          </a:prstGeom>
          <a:noFill/>
          <a:ln w="9525">
            <a:solidFill>
              <a:schemeClr val="tx1"/>
            </a:solidFill>
            <a:round/>
            <a:headEnd/>
            <a:tailEnd type="triangle" w="med" len="med"/>
          </a:ln>
          <a:effectLst/>
        </p:spPr>
      </p:cxnSp>
      <p:cxnSp>
        <p:nvCxnSpPr>
          <p:cNvPr id="1138708" name="AutoShape 20"/>
          <p:cNvCxnSpPr>
            <a:cxnSpLocks noChangeShapeType="1"/>
            <a:stCxn id="1138695" idx="2"/>
            <a:endCxn id="1138696" idx="0"/>
          </p:cNvCxnSpPr>
          <p:nvPr/>
        </p:nvCxnSpPr>
        <p:spPr bwMode="auto">
          <a:xfrm flipH="1">
            <a:off x="8315325" y="3392389"/>
            <a:ext cx="1588" cy="763587"/>
          </a:xfrm>
          <a:prstGeom prst="straightConnector1">
            <a:avLst/>
          </a:prstGeom>
          <a:noFill/>
          <a:ln w="9525">
            <a:solidFill>
              <a:schemeClr val="tx1"/>
            </a:solidFill>
            <a:round/>
            <a:headEnd/>
            <a:tailEnd type="triangle" w="med" len="med"/>
          </a:ln>
          <a:effectLst/>
        </p:spPr>
      </p:cxnSp>
      <p:cxnSp>
        <p:nvCxnSpPr>
          <p:cNvPr id="1138709" name="AutoShape 21"/>
          <p:cNvCxnSpPr>
            <a:cxnSpLocks noChangeShapeType="1"/>
            <a:stCxn id="1138697" idx="2"/>
            <a:endCxn id="1138693" idx="0"/>
          </p:cNvCxnSpPr>
          <p:nvPr/>
        </p:nvCxnSpPr>
        <p:spPr bwMode="auto">
          <a:xfrm flipH="1">
            <a:off x="866775" y="1936651"/>
            <a:ext cx="1833563" cy="582613"/>
          </a:xfrm>
          <a:prstGeom prst="straightConnector1">
            <a:avLst/>
          </a:prstGeom>
          <a:noFill/>
          <a:ln w="9525">
            <a:solidFill>
              <a:schemeClr val="tx1"/>
            </a:solidFill>
            <a:round/>
            <a:headEnd/>
            <a:tailEnd type="triangle" w="med" len="med"/>
          </a:ln>
          <a:effectLst/>
        </p:spPr>
      </p:cxnSp>
      <p:cxnSp>
        <p:nvCxnSpPr>
          <p:cNvPr id="1138710" name="AutoShape 22"/>
          <p:cNvCxnSpPr>
            <a:cxnSpLocks noChangeShapeType="1"/>
            <a:stCxn id="1138692" idx="2"/>
            <a:endCxn id="1138701" idx="0"/>
          </p:cNvCxnSpPr>
          <p:nvPr/>
        </p:nvCxnSpPr>
        <p:spPr bwMode="auto">
          <a:xfrm>
            <a:off x="2230438" y="3403501"/>
            <a:ext cx="1201737" cy="752475"/>
          </a:xfrm>
          <a:prstGeom prst="straightConnector1">
            <a:avLst/>
          </a:prstGeom>
          <a:noFill/>
          <a:ln w="9525">
            <a:solidFill>
              <a:schemeClr val="tx1"/>
            </a:solidFill>
            <a:round/>
            <a:headEnd/>
            <a:tailEnd type="triangle" w="med" len="med"/>
          </a:ln>
          <a:effectLst/>
        </p:spPr>
      </p:cxnSp>
      <p:cxnSp>
        <p:nvCxnSpPr>
          <p:cNvPr id="1138711" name="AutoShape 23"/>
          <p:cNvCxnSpPr>
            <a:cxnSpLocks noChangeShapeType="1"/>
            <a:stCxn id="1138692" idx="3"/>
            <a:endCxn id="1138702" idx="1"/>
          </p:cNvCxnSpPr>
          <p:nvPr/>
        </p:nvCxnSpPr>
        <p:spPr bwMode="auto">
          <a:xfrm flipV="1">
            <a:off x="2768600" y="2968526"/>
            <a:ext cx="236538" cy="4763"/>
          </a:xfrm>
          <a:prstGeom prst="straightConnector1">
            <a:avLst/>
          </a:prstGeom>
          <a:noFill/>
          <a:ln w="9525">
            <a:solidFill>
              <a:schemeClr val="tx1"/>
            </a:solidFill>
            <a:round/>
            <a:headEnd/>
            <a:tailEnd type="triangle" w="med" len="med"/>
          </a:ln>
          <a:effectLst/>
        </p:spPr>
      </p:cxnSp>
      <p:cxnSp>
        <p:nvCxnSpPr>
          <p:cNvPr id="1138712" name="AutoShape 24"/>
          <p:cNvCxnSpPr>
            <a:cxnSpLocks noChangeShapeType="1"/>
            <a:stCxn id="1138691" idx="1"/>
            <a:endCxn id="1138702" idx="3"/>
          </p:cNvCxnSpPr>
          <p:nvPr/>
        </p:nvCxnSpPr>
        <p:spPr bwMode="auto">
          <a:xfrm flipH="1" flipV="1">
            <a:off x="3859213" y="2968526"/>
            <a:ext cx="227012" cy="4763"/>
          </a:xfrm>
          <a:prstGeom prst="straightConnector1">
            <a:avLst/>
          </a:prstGeom>
          <a:noFill/>
          <a:ln w="9525">
            <a:solidFill>
              <a:schemeClr val="tx1"/>
            </a:solidFill>
            <a:round/>
            <a:headEnd/>
            <a:tailEnd type="triangle" w="med" len="med"/>
          </a:ln>
          <a:effectLst/>
        </p:spPr>
      </p:cxnSp>
      <p:cxnSp>
        <p:nvCxnSpPr>
          <p:cNvPr id="1138713" name="AutoShape 25"/>
          <p:cNvCxnSpPr>
            <a:cxnSpLocks noChangeShapeType="1"/>
            <a:stCxn id="1138691" idx="2"/>
            <a:endCxn id="1138699" idx="0"/>
          </p:cNvCxnSpPr>
          <p:nvPr/>
        </p:nvCxnSpPr>
        <p:spPr bwMode="auto">
          <a:xfrm>
            <a:off x="4656138" y="3405089"/>
            <a:ext cx="2465387" cy="760412"/>
          </a:xfrm>
          <a:prstGeom prst="straightConnector1">
            <a:avLst/>
          </a:prstGeom>
          <a:noFill/>
          <a:ln w="9525">
            <a:solidFill>
              <a:schemeClr val="tx1"/>
            </a:solidFill>
            <a:round/>
            <a:headEnd/>
            <a:tailEnd type="triangle" w="med" len="med"/>
          </a:ln>
          <a:effectLst/>
        </p:spPr>
      </p:cxnSp>
      <p:sp>
        <p:nvSpPr>
          <p:cNvPr id="1138714" name="Rectangle 26"/>
          <p:cNvSpPr>
            <a:spLocks noChangeArrowheads="1"/>
          </p:cNvSpPr>
          <p:nvPr/>
        </p:nvSpPr>
        <p:spPr bwMode="auto">
          <a:xfrm>
            <a:off x="5292725" y="1412776"/>
            <a:ext cx="3671888" cy="504825"/>
          </a:xfrm>
          <a:prstGeom prst="rect">
            <a:avLst/>
          </a:prstGeom>
          <a:gradFill rotWithShape="1">
            <a:gsLst>
              <a:gs pos="0">
                <a:schemeClr val="bg1"/>
              </a:gs>
              <a:gs pos="100000">
                <a:schemeClr val="bg1">
                  <a:gamma/>
                  <a:tint val="0"/>
                  <a:invGamma/>
                </a:schemeClr>
              </a:gs>
            </a:gsLst>
            <a:lin ang="5400000" scaled="1"/>
          </a:gradFill>
          <a:ln w="38100" cmpd="dbl" algn="ctr">
            <a:solidFill>
              <a:schemeClr val="tx1"/>
            </a:solidFill>
            <a:miter lim="800000"/>
            <a:headEnd/>
            <a:tailEnd/>
          </a:ln>
          <a:effectLst/>
        </p:spPr>
        <p:txBody>
          <a:bodyPr wrap="none" anchor="ctr"/>
          <a:lstStyle/>
          <a:p>
            <a:pPr marL="342900" indent="-342900"/>
            <a:r>
              <a:rPr lang="nl-NL" sz="1800">
                <a:latin typeface="Lucida Sans Unicode" pitchFamily="34" charset="0"/>
              </a:rPr>
              <a:t>Staff Shop UI</a:t>
            </a:r>
          </a:p>
        </p:txBody>
      </p:sp>
      <p:cxnSp>
        <p:nvCxnSpPr>
          <p:cNvPr id="1138715" name="AutoShape 27"/>
          <p:cNvCxnSpPr>
            <a:cxnSpLocks noChangeShapeType="1"/>
            <a:stCxn id="1138714" idx="2"/>
            <a:endCxn id="1138695" idx="0"/>
          </p:cNvCxnSpPr>
          <p:nvPr/>
        </p:nvCxnSpPr>
        <p:spPr bwMode="auto">
          <a:xfrm>
            <a:off x="7129463" y="1936651"/>
            <a:ext cx="1187450" cy="615950"/>
          </a:xfrm>
          <a:prstGeom prst="straightConnector1">
            <a:avLst/>
          </a:prstGeom>
          <a:noFill/>
          <a:ln w="9525">
            <a:solidFill>
              <a:schemeClr val="tx1"/>
            </a:solidFill>
            <a:round/>
            <a:headEnd/>
            <a:tailEnd type="triangle" w="med" len="med"/>
          </a:ln>
          <a:effectLst/>
        </p:spPr>
      </p:cxnSp>
      <p:cxnSp>
        <p:nvCxnSpPr>
          <p:cNvPr id="1138716" name="AutoShape 28"/>
          <p:cNvCxnSpPr>
            <a:cxnSpLocks noChangeShapeType="1"/>
            <a:stCxn id="1138714" idx="2"/>
            <a:endCxn id="1138698" idx="0"/>
          </p:cNvCxnSpPr>
          <p:nvPr/>
        </p:nvCxnSpPr>
        <p:spPr bwMode="auto">
          <a:xfrm flipH="1">
            <a:off x="7121525" y="1936651"/>
            <a:ext cx="7938" cy="615950"/>
          </a:xfrm>
          <a:prstGeom prst="straightConnector1">
            <a:avLst/>
          </a:prstGeom>
          <a:noFill/>
          <a:ln w="9525">
            <a:solidFill>
              <a:schemeClr val="tx1"/>
            </a:solidFill>
            <a:round/>
            <a:headEnd/>
            <a:tailEnd type="triangle" w="med" len="med"/>
          </a:ln>
          <a:effectLst/>
        </p:spPr>
      </p:cxnSp>
      <p:cxnSp>
        <p:nvCxnSpPr>
          <p:cNvPr id="1138717" name="AutoShape 29"/>
          <p:cNvCxnSpPr>
            <a:cxnSpLocks noChangeShapeType="1"/>
            <a:stCxn id="1138714" idx="2"/>
            <a:endCxn id="1138700" idx="0"/>
          </p:cNvCxnSpPr>
          <p:nvPr/>
        </p:nvCxnSpPr>
        <p:spPr bwMode="auto">
          <a:xfrm flipH="1">
            <a:off x="5940425" y="1936651"/>
            <a:ext cx="1189038" cy="615950"/>
          </a:xfrm>
          <a:prstGeom prst="straightConnector1">
            <a:avLst/>
          </a:prstGeom>
          <a:noFill/>
          <a:ln w="9525">
            <a:solidFill>
              <a:schemeClr val="tx1"/>
            </a:solidFill>
            <a:round/>
            <a:headEnd/>
            <a:tailEnd type="triangle" w="med" len="med"/>
          </a:ln>
          <a:effectLst/>
        </p:spPr>
      </p:cxnSp>
      <p:cxnSp>
        <p:nvCxnSpPr>
          <p:cNvPr id="1138718" name="AutoShape 30"/>
          <p:cNvCxnSpPr>
            <a:cxnSpLocks noChangeShapeType="1"/>
            <a:stCxn id="1138700" idx="2"/>
            <a:endCxn id="1138701" idx="0"/>
          </p:cNvCxnSpPr>
          <p:nvPr/>
        </p:nvCxnSpPr>
        <p:spPr bwMode="auto">
          <a:xfrm flipH="1">
            <a:off x="3432175" y="3392389"/>
            <a:ext cx="2508250" cy="763587"/>
          </a:xfrm>
          <a:prstGeom prst="straightConnector1">
            <a:avLst/>
          </a:prstGeom>
          <a:noFill/>
          <a:ln w="9525">
            <a:solidFill>
              <a:schemeClr val="tx1"/>
            </a:solidFill>
            <a:round/>
            <a:headEnd/>
            <a:tailEnd type="triangle" w="med" len="med"/>
          </a:ln>
          <a:effectLst/>
        </p:spPr>
      </p:cxnSp>
      <p:sp>
        <p:nvSpPr>
          <p:cNvPr id="1138719" name="Rectangle 31"/>
          <p:cNvSpPr>
            <a:spLocks noChangeArrowheads="1"/>
          </p:cNvSpPr>
          <p:nvPr/>
        </p:nvSpPr>
        <p:spPr bwMode="auto">
          <a:xfrm>
            <a:off x="2339975" y="5196705"/>
            <a:ext cx="4608513" cy="1081088"/>
          </a:xfrm>
          <a:prstGeom prst="rect">
            <a:avLst/>
          </a:prstGeom>
          <a:solidFill>
            <a:srgbClr val="DDDDDD"/>
          </a:solidFill>
          <a:ln w="9525" algn="ctr">
            <a:solidFill>
              <a:schemeClr val="tx1"/>
            </a:solidFill>
            <a:miter lim="800000"/>
            <a:headEnd/>
            <a:tailEnd/>
          </a:ln>
          <a:effectLst/>
        </p:spPr>
        <p:txBody>
          <a:bodyPr wrap="none" anchor="ctr"/>
          <a:lstStyle/>
          <a:p>
            <a:pPr marL="342900" indent="-342900"/>
            <a:endParaRPr lang="nl-NL" sz="2000">
              <a:latin typeface="Lucida Sans Unicode" pitchFamily="34" charset="0"/>
            </a:endParaRPr>
          </a:p>
        </p:txBody>
      </p:sp>
      <p:sp>
        <p:nvSpPr>
          <p:cNvPr id="1138720" name="Text Box 32"/>
          <p:cNvSpPr txBox="1">
            <a:spLocks noChangeArrowheads="1"/>
          </p:cNvSpPr>
          <p:nvPr/>
        </p:nvSpPr>
        <p:spPr bwMode="auto">
          <a:xfrm>
            <a:off x="5435600" y="5630093"/>
            <a:ext cx="1298575" cy="503237"/>
          </a:xfrm>
          <a:prstGeom prst="rect">
            <a:avLst/>
          </a:prstGeom>
          <a:solidFill>
            <a:schemeClr val="bg1"/>
          </a:solidFill>
          <a:ln w="9525" algn="ctr">
            <a:solidFill>
              <a:schemeClr val="tx1"/>
            </a:solidFill>
            <a:miter lim="800000"/>
            <a:headEnd/>
            <a:tailEnd/>
          </a:ln>
          <a:effectLst/>
        </p:spPr>
        <p:txBody>
          <a:bodyPr anchor="ctr" anchorCtr="1"/>
          <a:lstStyle/>
          <a:p>
            <a:pPr marL="342900" indent="-342900"/>
            <a:r>
              <a:rPr lang="nl-NL" sz="1400">
                <a:latin typeface="Lucida Sans Unicode" pitchFamily="34" charset="0"/>
              </a:rPr>
              <a:t>Passive</a:t>
            </a:r>
          </a:p>
          <a:p>
            <a:pPr marL="342900" indent="-342900"/>
            <a:r>
              <a:rPr lang="nl-NL" sz="1400">
                <a:latin typeface="Lucida Sans Unicode" pitchFamily="34" charset="0"/>
              </a:rPr>
              <a:t>Component </a:t>
            </a:r>
          </a:p>
        </p:txBody>
      </p:sp>
      <p:grpSp>
        <p:nvGrpSpPr>
          <p:cNvPr id="1138721" name="Group 33"/>
          <p:cNvGrpSpPr>
            <a:grpSpLocks/>
          </p:cNvGrpSpPr>
          <p:nvPr/>
        </p:nvGrpSpPr>
        <p:grpSpPr bwMode="auto">
          <a:xfrm>
            <a:off x="2555875" y="5652318"/>
            <a:ext cx="1152525" cy="327025"/>
            <a:chOff x="3606" y="3360"/>
            <a:chExt cx="726" cy="206"/>
          </a:xfrm>
        </p:grpSpPr>
        <p:cxnSp>
          <p:nvCxnSpPr>
            <p:cNvPr id="1138722" name="AutoShape 34"/>
            <p:cNvCxnSpPr>
              <a:cxnSpLocks noChangeShapeType="1"/>
            </p:cNvCxnSpPr>
            <p:nvPr/>
          </p:nvCxnSpPr>
          <p:spPr bwMode="auto">
            <a:xfrm>
              <a:off x="3606" y="3566"/>
              <a:ext cx="726" cy="0"/>
            </a:xfrm>
            <a:prstGeom prst="straightConnector1">
              <a:avLst/>
            </a:prstGeom>
            <a:noFill/>
            <a:ln w="9525">
              <a:solidFill>
                <a:schemeClr val="tx1"/>
              </a:solidFill>
              <a:round/>
              <a:headEnd/>
              <a:tailEnd type="triangle" w="med" len="med"/>
            </a:ln>
            <a:effectLst/>
          </p:spPr>
        </p:cxnSp>
        <p:sp>
          <p:nvSpPr>
            <p:cNvPr id="1138723" name="Rectangle 35"/>
            <p:cNvSpPr>
              <a:spLocks noChangeArrowheads="1"/>
            </p:cNvSpPr>
            <p:nvPr/>
          </p:nvSpPr>
          <p:spPr bwMode="auto">
            <a:xfrm>
              <a:off x="3788" y="3360"/>
              <a:ext cx="362" cy="192"/>
            </a:xfrm>
            <a:prstGeom prst="rect">
              <a:avLst/>
            </a:prstGeom>
            <a:noFill/>
            <a:ln w="9525" algn="ctr">
              <a:noFill/>
              <a:miter lim="800000"/>
              <a:headEnd/>
              <a:tailEnd/>
            </a:ln>
            <a:effectLst/>
          </p:spPr>
          <p:txBody>
            <a:bodyPr wrap="none">
              <a:spAutoFit/>
            </a:bodyPr>
            <a:lstStyle/>
            <a:p>
              <a:pPr marL="342900" indent="-342900"/>
              <a:r>
                <a:rPr lang="nl-NL" sz="1400">
                  <a:latin typeface="Lucida Sans Unicode" pitchFamily="34" charset="0"/>
                </a:rPr>
                <a:t>uses</a:t>
              </a:r>
            </a:p>
          </p:txBody>
        </p:sp>
      </p:grpSp>
      <p:sp>
        <p:nvSpPr>
          <p:cNvPr id="1138724" name="Rectangle 36"/>
          <p:cNvSpPr>
            <a:spLocks noChangeArrowheads="1"/>
          </p:cNvSpPr>
          <p:nvPr/>
        </p:nvSpPr>
        <p:spPr bwMode="auto">
          <a:xfrm>
            <a:off x="4364038" y="5222528"/>
            <a:ext cx="563562" cy="366712"/>
          </a:xfrm>
          <a:prstGeom prst="rect">
            <a:avLst/>
          </a:prstGeom>
          <a:noFill/>
          <a:ln w="9525" algn="ctr">
            <a:noFill/>
            <a:miter lim="800000"/>
            <a:headEnd/>
            <a:tailEnd/>
          </a:ln>
          <a:effectLst/>
        </p:spPr>
        <p:txBody>
          <a:bodyPr wrap="none">
            <a:spAutoFit/>
          </a:bodyPr>
          <a:lstStyle/>
          <a:p>
            <a:pPr marL="342900" indent="-342900"/>
            <a:r>
              <a:rPr lang="nl-NL" sz="1800" dirty="0">
                <a:effectLst>
                  <a:outerShdw blurRad="38100" dist="38100" dir="2700000" algn="tl">
                    <a:srgbClr val="C0C0C0"/>
                  </a:outerShdw>
                </a:effectLst>
                <a:latin typeface="Lucida Sans Unicode" pitchFamily="34" charset="0"/>
              </a:rPr>
              <a:t>key</a:t>
            </a:r>
          </a:p>
        </p:txBody>
      </p:sp>
      <p:sp>
        <p:nvSpPr>
          <p:cNvPr id="1138725" name="Text Box 37"/>
          <p:cNvSpPr txBox="1">
            <a:spLocks noChangeArrowheads="1"/>
          </p:cNvSpPr>
          <p:nvPr/>
        </p:nvSpPr>
        <p:spPr bwMode="auto">
          <a:xfrm>
            <a:off x="4068763" y="5630093"/>
            <a:ext cx="1152525" cy="503237"/>
          </a:xfrm>
          <a:prstGeom prst="rect">
            <a:avLst/>
          </a:prstGeom>
          <a:solidFill>
            <a:schemeClr val="bg1"/>
          </a:solidFill>
          <a:ln w="38100" cmpd="dbl" algn="ctr">
            <a:solidFill>
              <a:schemeClr val="tx1"/>
            </a:solidFill>
            <a:miter lim="800000"/>
            <a:headEnd/>
            <a:tailEnd/>
          </a:ln>
          <a:effectLst/>
        </p:spPr>
        <p:txBody>
          <a:bodyPr wrap="none" anchor="ctr"/>
          <a:lstStyle/>
          <a:p>
            <a:pPr marL="342900" indent="-342900"/>
            <a:r>
              <a:rPr lang="nl-NL" sz="1400">
                <a:latin typeface="Lucida Sans Unicode" pitchFamily="34" charset="0"/>
              </a:rPr>
              <a:t>Active </a:t>
            </a:r>
          </a:p>
          <a:p>
            <a:pPr marL="342900" indent="-342900"/>
            <a:r>
              <a:rPr lang="nl-NL" sz="1400">
                <a:latin typeface="Lucida Sans Unicode" pitchFamily="34" charset="0"/>
              </a:rPr>
              <a:t>Component </a:t>
            </a:r>
          </a:p>
        </p:txBody>
      </p:sp>
    </p:spTree>
    <p:extLst>
      <p:ext uri="{BB962C8B-B14F-4D97-AF65-F5344CB8AC3E}">
        <p14:creationId xmlns:p14="http://schemas.microsoft.com/office/powerpoint/2010/main" val="313354475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Architecture Design Principles</a:t>
            </a:r>
            <a:endParaRPr lang="en-GB" dirty="0"/>
          </a:p>
        </p:txBody>
      </p:sp>
      <p:sp>
        <p:nvSpPr>
          <p:cNvPr id="5" name="Content Placeholder 4"/>
          <p:cNvSpPr>
            <a:spLocks noGrp="1"/>
          </p:cNvSpPr>
          <p:nvPr>
            <p:ph idx="1"/>
          </p:nvPr>
        </p:nvSpPr>
        <p:spPr/>
        <p:txBody>
          <a:bodyPr/>
          <a:lstStyle/>
          <a:p>
            <a:r>
              <a:rPr lang="en-US" dirty="0" smtClean="0"/>
              <a:t>No Circular Dependencies</a:t>
            </a:r>
          </a:p>
        </p:txBody>
      </p:sp>
      <p:sp>
        <p:nvSpPr>
          <p:cNvPr id="2" name="Slide Number Placeholder 1"/>
          <p:cNvSpPr>
            <a:spLocks noGrp="1"/>
          </p:cNvSpPr>
          <p:nvPr>
            <p:ph type="sldNum" sz="quarter" idx="10"/>
          </p:nvPr>
        </p:nvSpPr>
        <p:spPr/>
        <p:txBody>
          <a:bodyPr/>
          <a:lstStyle/>
          <a:p>
            <a:fld id="{1062E1C1-F333-4CEC-86E1-87EB36840A24}" type="slidenum">
              <a:rPr lang="en-US" smtClean="0"/>
              <a:pPr/>
              <a:t>52</a:t>
            </a:fld>
            <a:endParaRPr lang="en-US"/>
          </a:p>
        </p:txBody>
      </p:sp>
      <p:sp>
        <p:nvSpPr>
          <p:cNvPr id="3" name="Footer Placeholder 2"/>
          <p:cNvSpPr>
            <a:spLocks noGrp="1"/>
          </p:cNvSpPr>
          <p:nvPr>
            <p:ph type="ftr" sz="quarter" idx="11"/>
          </p:nvPr>
        </p:nvSpPr>
        <p:spPr/>
        <p:txBody>
          <a:bodyPr/>
          <a:lstStyle/>
          <a:p>
            <a:r>
              <a:rPr lang="en-US" dirty="0" smtClean="0"/>
              <a:t>MRV </a:t>
            </a:r>
            <a:r>
              <a:rPr lang="en-US" dirty="0" err="1" smtClean="0"/>
              <a:t>Chaudron</a:t>
            </a:r>
            <a:endParaRPr lang="en-US" dirty="0" smtClean="0"/>
          </a:p>
          <a:p>
            <a:r>
              <a:rPr lang="en-US" dirty="0" smtClean="0"/>
              <a:t>Sheet </a:t>
            </a:r>
            <a:fld id="{54F55826-2444-46BD-9B15-FBE46B7C1BAB}" type="slidenum">
              <a:rPr lang="en-US" smtClean="0"/>
              <a:pPr/>
              <a:t>52</a:t>
            </a:fld>
            <a:endParaRPr lang="en-US" dirty="0"/>
          </a:p>
        </p:txBody>
      </p:sp>
      <p:sp>
        <p:nvSpPr>
          <p:cNvPr id="6" name="Rectangle 5"/>
          <p:cNvSpPr/>
          <p:nvPr/>
        </p:nvSpPr>
        <p:spPr bwMode="auto">
          <a:xfrm>
            <a:off x="1785918" y="2500306"/>
            <a:ext cx="785818" cy="857256"/>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b="1">
              <a:latin typeface="Calibri" pitchFamily="34" charset="0"/>
            </a:endParaRPr>
          </a:p>
        </p:txBody>
      </p:sp>
      <p:sp>
        <p:nvSpPr>
          <p:cNvPr id="7" name="Rectangle 6"/>
          <p:cNvSpPr/>
          <p:nvPr/>
        </p:nvSpPr>
        <p:spPr bwMode="auto">
          <a:xfrm>
            <a:off x="1785918" y="4071942"/>
            <a:ext cx="785818" cy="857256"/>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b="1">
              <a:latin typeface="Calibri" pitchFamily="34" charset="0"/>
            </a:endParaRPr>
          </a:p>
        </p:txBody>
      </p:sp>
      <p:cxnSp>
        <p:nvCxnSpPr>
          <p:cNvPr id="9" name="Curved Connector 8"/>
          <p:cNvCxnSpPr>
            <a:stCxn id="6" idx="2"/>
            <a:endCxn id="7" idx="0"/>
          </p:cNvCxnSpPr>
          <p:nvPr/>
        </p:nvCxnSpPr>
        <p:spPr bwMode="auto">
          <a:xfrm rot="5400000">
            <a:off x="1821637" y="3714752"/>
            <a:ext cx="714380" cy="1588"/>
          </a:xfrm>
          <a:prstGeom prst="curvedConnector3">
            <a:avLst>
              <a:gd name="adj1" fmla="val 50000"/>
            </a:avLst>
          </a:prstGeom>
          <a:solidFill>
            <a:schemeClr val="accent1"/>
          </a:solidFill>
          <a:ln w="38100" cap="flat" cmpd="sng" algn="ctr">
            <a:solidFill>
              <a:schemeClr val="tx1"/>
            </a:solidFill>
            <a:prstDash val="solid"/>
            <a:round/>
            <a:headEnd type="none" w="med" len="med"/>
            <a:tailEnd type="arrow"/>
          </a:ln>
          <a:effectLst/>
        </p:spPr>
      </p:cxnSp>
      <p:cxnSp>
        <p:nvCxnSpPr>
          <p:cNvPr id="12" name="Curved Connector 11"/>
          <p:cNvCxnSpPr>
            <a:stCxn id="7" idx="3"/>
            <a:endCxn id="6" idx="3"/>
          </p:cNvCxnSpPr>
          <p:nvPr/>
        </p:nvCxnSpPr>
        <p:spPr bwMode="auto">
          <a:xfrm flipV="1">
            <a:off x="2571736" y="2928934"/>
            <a:ext cx="1588" cy="1571636"/>
          </a:xfrm>
          <a:prstGeom prst="curvedConnector3">
            <a:avLst>
              <a:gd name="adj1" fmla="val 45319095"/>
            </a:avLst>
          </a:prstGeom>
          <a:solidFill>
            <a:schemeClr val="accent1"/>
          </a:solidFill>
          <a:ln w="38100" cap="flat" cmpd="sng" algn="ctr">
            <a:solidFill>
              <a:schemeClr val="tx1"/>
            </a:solidFill>
            <a:prstDash val="solid"/>
            <a:round/>
            <a:headEnd type="none" w="med" len="med"/>
            <a:tailEnd type="arrow"/>
          </a:ln>
          <a:effectLst/>
        </p:spPr>
      </p:cxnSp>
      <p:sp>
        <p:nvSpPr>
          <p:cNvPr id="16" name="TextBox 15"/>
          <p:cNvSpPr txBox="1"/>
          <p:nvPr/>
        </p:nvSpPr>
        <p:spPr>
          <a:xfrm>
            <a:off x="3563888" y="2348880"/>
            <a:ext cx="4752528" cy="830997"/>
          </a:xfrm>
          <a:prstGeom prst="rect">
            <a:avLst/>
          </a:prstGeom>
          <a:noFill/>
        </p:spPr>
        <p:txBody>
          <a:bodyPr wrap="square" rtlCol="0">
            <a:spAutoFit/>
          </a:bodyPr>
          <a:lstStyle/>
          <a:p>
            <a:r>
              <a:rPr lang="en-US" dirty="0" smtClean="0">
                <a:latin typeface="Calibri" pitchFamily="34" charset="0"/>
              </a:rPr>
              <a:t>Callers must depend on </a:t>
            </a:r>
            <a:r>
              <a:rPr lang="en-US" dirty="0" err="1" smtClean="0">
                <a:latin typeface="Calibri" pitchFamily="34" charset="0"/>
              </a:rPr>
              <a:t>callee</a:t>
            </a:r>
            <a:r>
              <a:rPr lang="en-US" dirty="0" smtClean="0">
                <a:latin typeface="Calibri" pitchFamily="34" charset="0"/>
              </a:rPr>
              <a:t>, </a:t>
            </a:r>
            <a:br>
              <a:rPr lang="en-US" dirty="0" smtClean="0">
                <a:latin typeface="Calibri" pitchFamily="34" charset="0"/>
              </a:rPr>
            </a:br>
            <a:r>
              <a:rPr lang="en-US" dirty="0" smtClean="0">
                <a:latin typeface="Calibri" pitchFamily="34" charset="0"/>
              </a:rPr>
              <a:t>not vice versa</a:t>
            </a:r>
            <a:endParaRPr lang="en-GB" dirty="0">
              <a:latin typeface="Calibri" pitchFamily="34" charset="0"/>
            </a:endParaRPr>
          </a:p>
        </p:txBody>
      </p:sp>
      <p:sp>
        <p:nvSpPr>
          <p:cNvPr id="11" name="TextBox 10"/>
          <p:cNvSpPr txBox="1"/>
          <p:nvPr/>
        </p:nvSpPr>
        <p:spPr>
          <a:xfrm>
            <a:off x="3563888" y="3501008"/>
            <a:ext cx="4752528" cy="830997"/>
          </a:xfrm>
          <a:prstGeom prst="rect">
            <a:avLst/>
          </a:prstGeom>
          <a:noFill/>
        </p:spPr>
        <p:txBody>
          <a:bodyPr wrap="square" rtlCol="0">
            <a:spAutoFit/>
          </a:bodyPr>
          <a:lstStyle/>
          <a:p>
            <a:r>
              <a:rPr lang="en-US" dirty="0" smtClean="0">
                <a:latin typeface="Calibri" pitchFamily="34" charset="0"/>
              </a:rPr>
              <a:t>Which earlier design advice does this violate?</a:t>
            </a:r>
          </a:p>
        </p:txBody>
      </p:sp>
      <p:sp>
        <p:nvSpPr>
          <p:cNvPr id="13" name="TextBox 12"/>
          <p:cNvSpPr txBox="1"/>
          <p:nvPr/>
        </p:nvSpPr>
        <p:spPr>
          <a:xfrm>
            <a:off x="3563888" y="4513699"/>
            <a:ext cx="4752528" cy="461665"/>
          </a:xfrm>
          <a:prstGeom prst="rect">
            <a:avLst/>
          </a:prstGeom>
          <a:noFill/>
        </p:spPr>
        <p:txBody>
          <a:bodyPr wrap="square" rtlCol="0">
            <a:spAutoFit/>
          </a:bodyPr>
          <a:lstStyle/>
          <a:p>
            <a:r>
              <a:rPr lang="en-US" dirty="0" smtClean="0">
                <a:latin typeface="Calibri" pitchFamily="34" charset="0"/>
              </a:rPr>
              <a:t>Decomposition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F5587C-60D7-410D-967F-4D4375984EC8}" type="slidenum">
              <a:rPr lang="en-US" smtClean="0"/>
              <a:pPr/>
              <a:t>53</a:t>
            </a:fld>
            <a:endParaRPr lang="en-US"/>
          </a:p>
        </p:txBody>
      </p:sp>
      <p:sp>
        <p:nvSpPr>
          <p:cNvPr id="5" name="Footer Placeholder 4"/>
          <p:cNvSpPr>
            <a:spLocks noGrp="1"/>
          </p:cNvSpPr>
          <p:nvPr>
            <p:ph type="ftr" sz="quarter" idx="11"/>
          </p:nvPr>
        </p:nvSpPr>
        <p:spPr/>
        <p:txBody>
          <a:bodyPr/>
          <a:lstStyle/>
          <a:p>
            <a:r>
              <a:rPr lang="en-US" dirty="0" smtClean="0"/>
              <a:t>MRV </a:t>
            </a:r>
            <a:r>
              <a:rPr lang="en-US" dirty="0" err="1" smtClean="0"/>
              <a:t>Chaudron</a:t>
            </a:r>
            <a:endParaRPr lang="en-US" dirty="0" smtClean="0"/>
          </a:p>
          <a:p>
            <a:r>
              <a:rPr lang="en-US" dirty="0" smtClean="0"/>
              <a:t>Sheet </a:t>
            </a:r>
            <a:fld id="{3DA61EB7-B0F2-4238-B7B8-169D16BBE77D}" type="slidenum">
              <a:rPr lang="en-US" smtClean="0"/>
              <a:pPr/>
              <a:t>53</a:t>
            </a:fld>
            <a:endParaRPr lang="en-US" dirty="0"/>
          </a:p>
        </p:txBody>
      </p:sp>
      <p:sp>
        <p:nvSpPr>
          <p:cNvPr id="3" name="Content Placeholder 2"/>
          <p:cNvSpPr>
            <a:spLocks noGrp="1"/>
          </p:cNvSpPr>
          <p:nvPr>
            <p:ph idx="4294967295"/>
          </p:nvPr>
        </p:nvSpPr>
        <p:spPr>
          <a:xfrm>
            <a:off x="592138" y="1355725"/>
            <a:ext cx="8123266" cy="4430729"/>
          </a:xfrm>
        </p:spPr>
        <p:txBody>
          <a:bodyPr/>
          <a:lstStyle/>
          <a:p>
            <a:r>
              <a:rPr lang="en-US" dirty="0" smtClean="0"/>
              <a:t>Separation of Concerns </a:t>
            </a:r>
            <a:r>
              <a:rPr lang="en-US" sz="2400" dirty="0" smtClean="0"/>
              <a:t>( = Decomposition)</a:t>
            </a:r>
          </a:p>
          <a:p>
            <a:endParaRPr lang="en-US" sz="2400" dirty="0" smtClean="0"/>
          </a:p>
          <a:p>
            <a:pPr eaLnBrk="1" hangingPunct="1"/>
            <a:r>
              <a:rPr lang="en-US" sz="2800" dirty="0" smtClean="0"/>
              <a:t>Issues that are not related should be handled in separate parts</a:t>
            </a:r>
          </a:p>
          <a:p>
            <a:pPr marL="0" indent="0">
              <a:buNone/>
            </a:pPr>
            <a:endParaRPr lang="en-US" dirty="0" smtClean="0"/>
          </a:p>
          <a:p>
            <a:endParaRPr lang="en-US" dirty="0" smtClean="0"/>
          </a:p>
          <a:p>
            <a:pPr lvl="1">
              <a:buNone/>
            </a:pPr>
            <a:endParaRPr lang="en-US" dirty="0" smtClean="0"/>
          </a:p>
          <a:p>
            <a:pPr lvl="1">
              <a:buNone/>
            </a:pPr>
            <a:endParaRPr lang="en-US" dirty="0" smtClean="0"/>
          </a:p>
          <a:p>
            <a:pPr lvl="1">
              <a:buNone/>
            </a:pPr>
            <a:endParaRPr lang="en-GB" dirty="0"/>
          </a:p>
        </p:txBody>
      </p:sp>
      <p:sp>
        <p:nvSpPr>
          <p:cNvPr id="2" name="Title 1"/>
          <p:cNvSpPr>
            <a:spLocks noGrp="1"/>
          </p:cNvSpPr>
          <p:nvPr>
            <p:ph type="title" idx="4294967295"/>
          </p:nvPr>
        </p:nvSpPr>
        <p:spPr>
          <a:xfrm>
            <a:off x="592138" y="523875"/>
            <a:ext cx="8551862" cy="749300"/>
          </a:xfrm>
        </p:spPr>
        <p:txBody>
          <a:bodyPr/>
          <a:lstStyle/>
          <a:p>
            <a:r>
              <a:rPr lang="en-US" dirty="0" smtClean="0"/>
              <a:t>Generic Design Principle</a:t>
            </a:r>
            <a:endParaRPr lang="en-GB" dirty="0"/>
          </a:p>
        </p:txBody>
      </p:sp>
      <p:pic>
        <p:nvPicPr>
          <p:cNvPr id="6" name="Picture 3"/>
          <p:cNvPicPr>
            <a:picLocks noChangeAspect="1" noChangeArrowheads="1"/>
          </p:cNvPicPr>
          <p:nvPr/>
        </p:nvPicPr>
        <p:blipFill>
          <a:blip r:embed="rId3" cstate="print"/>
          <a:srcRect/>
          <a:stretch>
            <a:fillRect/>
          </a:stretch>
        </p:blipFill>
        <p:spPr bwMode="auto">
          <a:xfrm>
            <a:off x="7884368" y="116632"/>
            <a:ext cx="1105523" cy="1265824"/>
          </a:xfrm>
          <a:prstGeom prst="rect">
            <a:avLst/>
          </a:prstGeom>
          <a:noFill/>
          <a:ln w="9525">
            <a:noFill/>
            <a:miter lim="800000"/>
            <a:headEnd/>
            <a:tailEnd/>
          </a:ln>
          <a:effectLst>
            <a:outerShdw blurRad="63500" sx="102000" sy="102000" algn="ctr" rotWithShape="0">
              <a:prstClr val="black">
                <a:alpha val="40000"/>
              </a:prstClr>
            </a:outerShdw>
          </a:effectLst>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p>
            <a:fld id="{47710EB1-A425-481C-8328-1618FC1B9E80}" type="slidenum">
              <a:rPr lang="en-US" smtClean="0"/>
              <a:pPr/>
              <a:t>54</a:t>
            </a:fld>
            <a:endParaRPr lang="en-US" smtClean="0"/>
          </a:p>
        </p:txBody>
      </p:sp>
      <p:sp>
        <p:nvSpPr>
          <p:cNvPr id="59395" name="Footer Placeholder 4"/>
          <p:cNvSpPr>
            <a:spLocks noGrp="1"/>
          </p:cNvSpPr>
          <p:nvPr>
            <p:ph type="ftr" sz="quarter" idx="11"/>
          </p:nvPr>
        </p:nvSpPr>
        <p:spPr>
          <a:noFill/>
        </p:spPr>
        <p:txBody>
          <a:bodyPr/>
          <a:lstStyle/>
          <a:p>
            <a:r>
              <a:rPr lang="en-US" smtClean="0"/>
              <a:t>MRV Chaudron</a:t>
            </a:r>
          </a:p>
          <a:p>
            <a:r>
              <a:rPr lang="en-US" sz="1000" i="1" smtClean="0"/>
              <a:t>Sheet </a:t>
            </a:r>
            <a:fld id="{690A1295-77FF-404D-9A0E-5361D5CC9872}" type="slidenum">
              <a:rPr lang="en-US" sz="1000" i="1" smtClean="0"/>
              <a:pPr/>
              <a:t>54</a:t>
            </a:fld>
            <a:endParaRPr lang="en-US" sz="1000" i="1" smtClean="0"/>
          </a:p>
        </p:txBody>
      </p:sp>
      <p:sp>
        <p:nvSpPr>
          <p:cNvPr id="59396" name="Rectangle 2"/>
          <p:cNvSpPr>
            <a:spLocks noChangeArrowheads="1"/>
          </p:cNvSpPr>
          <p:nvPr/>
        </p:nvSpPr>
        <p:spPr bwMode="auto">
          <a:xfrm>
            <a:off x="7020272" y="1769996"/>
            <a:ext cx="1871662" cy="1728787"/>
          </a:xfrm>
          <a:prstGeom prst="rect">
            <a:avLst/>
          </a:prstGeom>
          <a:solidFill>
            <a:schemeClr val="bg1"/>
          </a:solidFill>
          <a:ln w="9525">
            <a:solidFill>
              <a:schemeClr val="tx1"/>
            </a:solidFill>
            <a:miter lim="800000"/>
            <a:headEnd/>
            <a:tailEnd/>
          </a:ln>
        </p:spPr>
        <p:txBody>
          <a:bodyPr wrap="none" anchor="ctr"/>
          <a:lstStyle/>
          <a:p>
            <a:endParaRPr lang="en-GB"/>
          </a:p>
        </p:txBody>
      </p:sp>
      <p:sp>
        <p:nvSpPr>
          <p:cNvPr id="59398" name="Rectangle 4"/>
          <p:cNvSpPr>
            <a:spLocks noGrp="1" noChangeArrowheads="1"/>
          </p:cNvSpPr>
          <p:nvPr>
            <p:ph type="title"/>
          </p:nvPr>
        </p:nvSpPr>
        <p:spPr>
          <a:xfrm>
            <a:off x="179512" y="523875"/>
            <a:ext cx="8801100" cy="749300"/>
          </a:xfrm>
        </p:spPr>
        <p:txBody>
          <a:bodyPr/>
          <a:lstStyle/>
          <a:p>
            <a:pPr eaLnBrk="1" hangingPunct="1"/>
            <a:r>
              <a:rPr lang="en-US" dirty="0" smtClean="0"/>
              <a:t>Example Separation of Concern Principle</a:t>
            </a:r>
            <a:endParaRPr lang="nl-NL" dirty="0" smtClean="0"/>
          </a:p>
        </p:txBody>
      </p:sp>
      <p:sp>
        <p:nvSpPr>
          <p:cNvPr id="59399" name="Rectangle 5"/>
          <p:cNvSpPr>
            <a:spLocks noGrp="1" noChangeArrowheads="1"/>
          </p:cNvSpPr>
          <p:nvPr>
            <p:ph type="body" idx="1"/>
          </p:nvPr>
        </p:nvSpPr>
        <p:spPr>
          <a:xfrm>
            <a:off x="-144686" y="1449404"/>
            <a:ext cx="7092950" cy="2267628"/>
          </a:xfrm>
        </p:spPr>
        <p:txBody>
          <a:bodyPr/>
          <a:lstStyle/>
          <a:p>
            <a:pPr eaLnBrk="1" hangingPunct="1">
              <a:buFont typeface="Wingdings" pitchFamily="2" charset="2"/>
              <a:buNone/>
            </a:pPr>
            <a:r>
              <a:rPr lang="en-US" dirty="0" smtClean="0"/>
              <a:t>   Telecom Domain:</a:t>
            </a:r>
          </a:p>
          <a:p>
            <a:pPr eaLnBrk="1" hangingPunct="1">
              <a:lnSpc>
                <a:spcPct val="30000"/>
              </a:lnSpc>
              <a:buFont typeface="Wingdings" pitchFamily="2" charset="2"/>
              <a:buNone/>
            </a:pPr>
            <a:endParaRPr lang="en-US" dirty="0" smtClean="0"/>
          </a:p>
          <a:p>
            <a:pPr lvl="1">
              <a:buNone/>
            </a:pPr>
            <a:r>
              <a:rPr lang="en-US" dirty="0" smtClean="0"/>
              <a:t>Telecom protocol:</a:t>
            </a:r>
            <a:endParaRPr lang="en-US" dirty="0"/>
          </a:p>
          <a:p>
            <a:pPr lvl="2" eaLnBrk="1" hangingPunct="1"/>
            <a:r>
              <a:rPr lang="en-US" dirty="0">
                <a:latin typeface="Arial Black" pitchFamily="34" charset="0"/>
              </a:rPr>
              <a:t>decode1 ; </a:t>
            </a:r>
            <a:r>
              <a:rPr lang="en-US" dirty="0" smtClean="0">
                <a:solidFill>
                  <a:srgbClr val="990033"/>
                </a:solidFill>
                <a:latin typeface="Arial Black" pitchFamily="34" charset="0"/>
              </a:rPr>
              <a:t>handle1 </a:t>
            </a:r>
            <a:r>
              <a:rPr lang="en-US" dirty="0">
                <a:latin typeface="Arial Black" pitchFamily="34" charset="0"/>
              </a:rPr>
              <a:t>; decode2 ; </a:t>
            </a:r>
            <a:r>
              <a:rPr lang="en-US" dirty="0" smtClean="0">
                <a:solidFill>
                  <a:srgbClr val="990033"/>
                </a:solidFill>
                <a:latin typeface="Arial Black" pitchFamily="34" charset="0"/>
              </a:rPr>
              <a:t>handle2 </a:t>
            </a:r>
            <a:r>
              <a:rPr lang="en-US" dirty="0">
                <a:latin typeface="Arial Black" pitchFamily="34" charset="0"/>
              </a:rPr>
              <a:t>; </a:t>
            </a:r>
            <a:r>
              <a:rPr lang="en-US" dirty="0" smtClean="0">
                <a:latin typeface="Arial Black" pitchFamily="34" charset="0"/>
              </a:rPr>
              <a:t>decode3</a:t>
            </a:r>
            <a:endParaRPr lang="en-US" dirty="0">
              <a:latin typeface="Arial Black" pitchFamily="34" charset="0"/>
            </a:endParaRPr>
          </a:p>
        </p:txBody>
      </p:sp>
      <p:grpSp>
        <p:nvGrpSpPr>
          <p:cNvPr id="3" name="Group 2"/>
          <p:cNvGrpSpPr/>
          <p:nvPr/>
        </p:nvGrpSpPr>
        <p:grpSpPr>
          <a:xfrm>
            <a:off x="7021065" y="4077072"/>
            <a:ext cx="1871662" cy="1728787"/>
            <a:chOff x="7021065" y="4077072"/>
            <a:chExt cx="1871662" cy="1728787"/>
          </a:xfrm>
        </p:grpSpPr>
        <p:sp>
          <p:nvSpPr>
            <p:cNvPr id="59397" name="Rectangle 3"/>
            <p:cNvSpPr>
              <a:spLocks noChangeArrowheads="1"/>
            </p:cNvSpPr>
            <p:nvPr/>
          </p:nvSpPr>
          <p:spPr bwMode="auto">
            <a:xfrm>
              <a:off x="7021065" y="4077072"/>
              <a:ext cx="1871662" cy="1728787"/>
            </a:xfrm>
            <a:prstGeom prst="rect">
              <a:avLst/>
            </a:prstGeom>
            <a:solidFill>
              <a:schemeClr val="bg1"/>
            </a:solidFill>
            <a:ln w="9525">
              <a:solidFill>
                <a:schemeClr val="tx1"/>
              </a:solidFill>
              <a:miter lim="800000"/>
              <a:headEnd/>
              <a:tailEnd/>
            </a:ln>
          </p:spPr>
          <p:txBody>
            <a:bodyPr wrap="none" anchor="ctr"/>
            <a:lstStyle/>
            <a:p>
              <a:endParaRPr lang="en-GB"/>
            </a:p>
          </p:txBody>
        </p:sp>
        <p:sp>
          <p:nvSpPr>
            <p:cNvPr id="59400" name="Rectangle 6"/>
            <p:cNvSpPr>
              <a:spLocks noChangeArrowheads="1"/>
            </p:cNvSpPr>
            <p:nvPr/>
          </p:nvSpPr>
          <p:spPr bwMode="auto">
            <a:xfrm>
              <a:off x="7165527" y="4219947"/>
              <a:ext cx="1584325" cy="504825"/>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dirty="0">
                  <a:solidFill>
                    <a:srgbClr val="990033"/>
                  </a:solidFill>
                  <a:latin typeface="Lucida Sans Unicode" pitchFamily="34" charset="0"/>
                </a:rPr>
                <a:t>handle</a:t>
              </a:r>
              <a:endParaRPr lang="nl-NL" dirty="0">
                <a:solidFill>
                  <a:srgbClr val="990033"/>
                </a:solidFill>
                <a:latin typeface="Lucida Sans Unicode" pitchFamily="34" charset="0"/>
              </a:endParaRPr>
            </a:p>
          </p:txBody>
        </p:sp>
        <p:sp>
          <p:nvSpPr>
            <p:cNvPr id="59401" name="Rectangle 7"/>
            <p:cNvSpPr>
              <a:spLocks noChangeArrowheads="1"/>
            </p:cNvSpPr>
            <p:nvPr/>
          </p:nvSpPr>
          <p:spPr bwMode="auto">
            <a:xfrm>
              <a:off x="7165527" y="4869234"/>
              <a:ext cx="1584325" cy="792163"/>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a:latin typeface="Lucida Sans Unicode" pitchFamily="34" charset="0"/>
                </a:rPr>
                <a:t>encode/</a:t>
              </a:r>
              <a:br>
                <a:rPr lang="en-US">
                  <a:latin typeface="Lucida Sans Unicode" pitchFamily="34" charset="0"/>
                </a:rPr>
              </a:br>
              <a:r>
                <a:rPr lang="en-US">
                  <a:latin typeface="Lucida Sans Unicode" pitchFamily="34" charset="0"/>
                </a:rPr>
                <a:t>decode</a:t>
              </a:r>
              <a:endParaRPr lang="nl-NL">
                <a:latin typeface="Lucida Sans Unicode" pitchFamily="34" charset="0"/>
              </a:endParaRPr>
            </a:p>
          </p:txBody>
        </p:sp>
      </p:grpSp>
      <p:sp>
        <p:nvSpPr>
          <p:cNvPr id="59402" name="Rectangle 8"/>
          <p:cNvSpPr>
            <a:spLocks noChangeArrowheads="1"/>
          </p:cNvSpPr>
          <p:nvPr/>
        </p:nvSpPr>
        <p:spPr bwMode="auto">
          <a:xfrm>
            <a:off x="7164734" y="1914458"/>
            <a:ext cx="1584325" cy="1441450"/>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a:solidFill>
                  <a:srgbClr val="990033"/>
                </a:solidFill>
                <a:latin typeface="Lucida Sans Unicode" pitchFamily="34" charset="0"/>
              </a:rPr>
              <a:t>handle</a:t>
            </a:r>
            <a:r>
              <a:rPr lang="en-US">
                <a:latin typeface="Lucida Sans Unicode" pitchFamily="34" charset="0"/>
              </a:rPr>
              <a:t> &amp;</a:t>
            </a:r>
            <a:br>
              <a:rPr lang="en-US">
                <a:latin typeface="Lucida Sans Unicode" pitchFamily="34" charset="0"/>
              </a:rPr>
            </a:br>
            <a:r>
              <a:rPr lang="en-US">
                <a:latin typeface="Lucida Sans Unicode" pitchFamily="34" charset="0"/>
              </a:rPr>
              <a:t> encode/</a:t>
            </a:r>
            <a:br>
              <a:rPr lang="en-US">
                <a:latin typeface="Lucida Sans Unicode" pitchFamily="34" charset="0"/>
              </a:rPr>
            </a:br>
            <a:r>
              <a:rPr lang="en-US">
                <a:latin typeface="Lucida Sans Unicode" pitchFamily="34" charset="0"/>
              </a:rPr>
              <a:t>decode</a:t>
            </a:r>
            <a:endParaRPr lang="nl-NL">
              <a:latin typeface="Lucida Sans Unicode" pitchFamily="34" charset="0"/>
            </a:endParaRPr>
          </a:p>
        </p:txBody>
      </p:sp>
      <p:sp>
        <p:nvSpPr>
          <p:cNvPr id="2" name="Rectangle 1"/>
          <p:cNvSpPr/>
          <p:nvPr/>
        </p:nvSpPr>
        <p:spPr>
          <a:xfrm>
            <a:off x="251520" y="3933056"/>
            <a:ext cx="7432088" cy="1692771"/>
          </a:xfrm>
          <a:prstGeom prst="rect">
            <a:avLst/>
          </a:prstGeom>
        </p:spPr>
        <p:txBody>
          <a:bodyPr wrap="square">
            <a:spAutoFit/>
          </a:bodyPr>
          <a:lstStyle/>
          <a:p>
            <a:pPr eaLnBrk="1" hangingPunct="1">
              <a:buFont typeface="Wingdings" pitchFamily="2" charset="2"/>
              <a:buNone/>
            </a:pPr>
            <a:r>
              <a:rPr lang="en-US" sz="2800" dirty="0">
                <a:latin typeface="+mn-lt"/>
              </a:rPr>
              <a:t>Separate the encoding/decoding of a message from the handling of a </a:t>
            </a:r>
            <a:r>
              <a:rPr lang="en-US" sz="2800" dirty="0" smtClean="0">
                <a:latin typeface="+mn-lt"/>
              </a:rPr>
              <a:t>message:</a:t>
            </a:r>
            <a:endParaRPr lang="en-US" sz="2800" dirty="0">
              <a:latin typeface="+mn-lt"/>
            </a:endParaRPr>
          </a:p>
          <a:p>
            <a:pPr lvl="2" eaLnBrk="1" hangingPunct="1"/>
            <a:r>
              <a:rPr lang="en-US" dirty="0">
                <a:latin typeface="Arial Black" pitchFamily="34" charset="0"/>
              </a:rPr>
              <a:t>decode1 ; decode2 ; decode3 ; </a:t>
            </a:r>
            <a:r>
              <a:rPr lang="en-US" dirty="0" smtClean="0">
                <a:solidFill>
                  <a:srgbClr val="990033"/>
                </a:solidFill>
                <a:latin typeface="Arial Black" pitchFamily="34" charset="0"/>
              </a:rPr>
              <a:t>handle1 </a:t>
            </a:r>
            <a:r>
              <a:rPr lang="en-US" dirty="0">
                <a:solidFill>
                  <a:srgbClr val="990033"/>
                </a:solidFill>
                <a:latin typeface="Arial Black" pitchFamily="34" charset="0"/>
              </a:rPr>
              <a:t>; </a:t>
            </a:r>
            <a:r>
              <a:rPr lang="en-US" dirty="0" smtClean="0">
                <a:solidFill>
                  <a:srgbClr val="990033"/>
                </a:solidFill>
                <a:latin typeface="Arial Black" pitchFamily="34" charset="0"/>
              </a:rPr>
              <a:t>handle2</a:t>
            </a:r>
            <a:endParaRPr lang="en-US" dirty="0">
              <a:solidFill>
                <a:srgbClr val="990033"/>
              </a:solidFill>
              <a:latin typeface="Arial Black"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rPr>
              <a:t>Separation of Concerns in Interface Design</a:t>
            </a:r>
            <a:endParaRPr lang="en-GB" dirty="0">
              <a:latin typeface="Calibri" pitchFamily="34" charset="0"/>
            </a:endParaRPr>
          </a:p>
        </p:txBody>
      </p:sp>
      <p:sp>
        <p:nvSpPr>
          <p:cNvPr id="3" name="Content Placeholder 2"/>
          <p:cNvSpPr>
            <a:spLocks noGrp="1"/>
          </p:cNvSpPr>
          <p:nvPr>
            <p:ph idx="1"/>
          </p:nvPr>
        </p:nvSpPr>
        <p:spPr>
          <a:xfrm>
            <a:off x="342900" y="1170905"/>
            <a:ext cx="8551863" cy="4778375"/>
          </a:xfrm>
        </p:spPr>
        <p:txBody>
          <a:bodyPr/>
          <a:lstStyle/>
          <a:p>
            <a:r>
              <a:rPr lang="en-US" sz="2800" dirty="0" smtClean="0">
                <a:latin typeface="Calibri" pitchFamily="34" charset="0"/>
              </a:rPr>
              <a:t>Separate </a:t>
            </a:r>
            <a:r>
              <a:rPr lang="en-US" sz="2800" b="1" i="1" dirty="0" smtClean="0">
                <a:latin typeface="Calibri" pitchFamily="34" charset="0"/>
              </a:rPr>
              <a:t>What</a:t>
            </a:r>
            <a:r>
              <a:rPr lang="en-US" sz="2800" dirty="0" smtClean="0">
                <a:latin typeface="Calibri" pitchFamily="34" charset="0"/>
              </a:rPr>
              <a:t> from </a:t>
            </a:r>
            <a:r>
              <a:rPr lang="en-US" sz="2800" b="1" i="1" dirty="0" smtClean="0">
                <a:latin typeface="Calibri" pitchFamily="34" charset="0"/>
              </a:rPr>
              <a:t>How</a:t>
            </a:r>
          </a:p>
          <a:p>
            <a:endParaRPr lang="en-US" sz="2800" b="1" i="1" dirty="0" smtClean="0">
              <a:latin typeface="Calibri" pitchFamily="34" charset="0"/>
            </a:endParaRPr>
          </a:p>
          <a:p>
            <a:r>
              <a:rPr lang="en-US" sz="2800" dirty="0" smtClean="0">
                <a:latin typeface="Calibri" pitchFamily="34" charset="0"/>
              </a:rPr>
              <a:t>The interface of a component exposes </a:t>
            </a:r>
            <a:r>
              <a:rPr lang="en-US" sz="2800" b="1" dirty="0" smtClean="0">
                <a:latin typeface="Calibri" pitchFamily="34" charset="0"/>
              </a:rPr>
              <a:t>what</a:t>
            </a:r>
            <a:r>
              <a:rPr lang="en-US" sz="2800" dirty="0" smtClean="0">
                <a:latin typeface="Calibri" pitchFamily="34" charset="0"/>
              </a:rPr>
              <a:t> it do, but not </a:t>
            </a:r>
            <a:r>
              <a:rPr lang="en-US" sz="2800" b="1" dirty="0" smtClean="0">
                <a:latin typeface="Calibri" pitchFamily="34" charset="0"/>
              </a:rPr>
              <a:t>how </a:t>
            </a:r>
            <a:r>
              <a:rPr lang="en-US" sz="2800" dirty="0" smtClean="0">
                <a:latin typeface="Calibri" pitchFamily="34" charset="0"/>
              </a:rPr>
              <a:t>it does this.</a:t>
            </a:r>
          </a:p>
          <a:p>
            <a:r>
              <a:rPr lang="en-US" sz="2800" dirty="0" smtClean="0">
                <a:latin typeface="Calibri" pitchFamily="34" charset="0"/>
              </a:rPr>
              <a:t>The ‘how’ is the information-hiding ‘secret’</a:t>
            </a:r>
            <a:endParaRPr lang="en-GB" sz="2800" dirty="0">
              <a:latin typeface="Calibri" pitchFamily="34" charset="0"/>
            </a:endParaRPr>
          </a:p>
        </p:txBody>
      </p:sp>
      <p:sp>
        <p:nvSpPr>
          <p:cNvPr id="4" name="Slide Number Placeholder 3"/>
          <p:cNvSpPr>
            <a:spLocks noGrp="1"/>
          </p:cNvSpPr>
          <p:nvPr>
            <p:ph type="sldNum" sz="quarter" idx="10"/>
          </p:nvPr>
        </p:nvSpPr>
        <p:spPr/>
        <p:txBody>
          <a:bodyPr/>
          <a:lstStyle/>
          <a:p>
            <a:fld id="{6CF5587C-60D7-410D-967F-4D4375984EC8}" type="slidenum">
              <a:rPr lang="en-US" smtClean="0">
                <a:latin typeface="Calibri" pitchFamily="34" charset="0"/>
              </a:rPr>
              <a:pPr/>
              <a:t>55</a:t>
            </a:fld>
            <a:endParaRPr lang="en-US">
              <a:latin typeface="Calibri" pitchFamily="34" charset="0"/>
            </a:endParaRPr>
          </a:p>
        </p:txBody>
      </p:sp>
      <p:sp>
        <p:nvSpPr>
          <p:cNvPr id="5" name="Footer Placeholder 4"/>
          <p:cNvSpPr>
            <a:spLocks noGrp="1"/>
          </p:cNvSpPr>
          <p:nvPr>
            <p:ph type="ftr" sz="quarter" idx="11"/>
          </p:nvPr>
        </p:nvSpPr>
        <p:spPr/>
        <p:txBody>
          <a:bodyPr/>
          <a:lstStyle/>
          <a:p>
            <a:r>
              <a:rPr lang="en-US" smtClean="0">
                <a:latin typeface="Calibri" pitchFamily="34" charset="0"/>
              </a:rPr>
              <a:t>MRV Chaudron</a:t>
            </a:r>
          </a:p>
          <a:p>
            <a:r>
              <a:rPr lang="en-US" smtClean="0">
                <a:latin typeface="Calibri" pitchFamily="34" charset="0"/>
              </a:rPr>
              <a:t>Sheet </a:t>
            </a:r>
            <a:fld id="{3DA61EB7-B0F2-4238-B7B8-169D16BBE77D}" type="slidenum">
              <a:rPr lang="en-US" smtClean="0">
                <a:latin typeface="Calibri" pitchFamily="34" charset="0"/>
              </a:rPr>
              <a:pPr/>
              <a:t>55</a:t>
            </a:fld>
            <a:endParaRPr lang="en-US">
              <a:latin typeface="Calibri" pitchFamily="34" charset="0"/>
            </a:endParaRPr>
          </a:p>
        </p:txBody>
      </p:sp>
      <p:pic>
        <p:nvPicPr>
          <p:cNvPr id="1046532" name="Picture 4"/>
          <p:cNvPicPr>
            <a:picLocks noChangeAspect="1" noChangeArrowheads="1"/>
          </p:cNvPicPr>
          <p:nvPr/>
        </p:nvPicPr>
        <p:blipFill>
          <a:blip r:embed="rId3"/>
          <a:srcRect/>
          <a:stretch>
            <a:fillRect/>
          </a:stretch>
        </p:blipFill>
        <p:spPr bwMode="auto">
          <a:xfrm>
            <a:off x="1403648" y="4293096"/>
            <a:ext cx="1632777" cy="1686093"/>
          </a:xfrm>
          <a:prstGeom prst="rect">
            <a:avLst/>
          </a:prstGeom>
          <a:noFill/>
          <a:ln w="9525">
            <a:noFill/>
            <a:miter lim="800000"/>
            <a:headEnd/>
            <a:tailEnd/>
          </a:ln>
          <a:effectLst/>
        </p:spPr>
      </p:pic>
      <p:sp>
        <p:nvSpPr>
          <p:cNvPr id="6" name="TextBox 5"/>
          <p:cNvSpPr txBox="1"/>
          <p:nvPr/>
        </p:nvSpPr>
        <p:spPr>
          <a:xfrm>
            <a:off x="3563888" y="3573016"/>
            <a:ext cx="4733091" cy="830997"/>
          </a:xfrm>
          <a:prstGeom prst="rect">
            <a:avLst/>
          </a:prstGeom>
          <a:noFill/>
        </p:spPr>
        <p:txBody>
          <a:bodyPr wrap="none" rtlCol="0">
            <a:spAutoFit/>
          </a:bodyPr>
          <a:lstStyle/>
          <a:p>
            <a:pPr marL="342900" indent="-342900">
              <a:buFontTx/>
              <a:buChar char="-"/>
            </a:pPr>
            <a:r>
              <a:rPr lang="en-US" dirty="0" smtClean="0">
                <a:latin typeface="Calibri" pitchFamily="34" charset="0"/>
              </a:rPr>
              <a:t>Details of the data representation</a:t>
            </a:r>
          </a:p>
          <a:p>
            <a:pPr marL="342900" indent="-342900">
              <a:buFontTx/>
              <a:buChar char="-"/>
            </a:pPr>
            <a:r>
              <a:rPr lang="en-US" dirty="0" smtClean="0">
                <a:latin typeface="Calibri" pitchFamily="34" charset="0"/>
              </a:rPr>
              <a:t>Details of the algorithm</a:t>
            </a:r>
            <a:endParaRPr lang="sv-SE"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What from How</a:t>
            </a:r>
            <a:endParaRPr lang="en-GB" dirty="0"/>
          </a:p>
        </p:txBody>
      </p:sp>
      <p:sp>
        <p:nvSpPr>
          <p:cNvPr id="3" name="Content Placeholder 2"/>
          <p:cNvSpPr>
            <a:spLocks noGrp="1"/>
          </p:cNvSpPr>
          <p:nvPr>
            <p:ph idx="1"/>
          </p:nvPr>
        </p:nvSpPr>
        <p:spPr/>
        <p:txBody>
          <a:bodyPr/>
          <a:lstStyle/>
          <a:p>
            <a:r>
              <a:rPr lang="en-US" dirty="0" smtClean="0"/>
              <a:t>Drawing for different platforms </a:t>
            </a:r>
          </a:p>
          <a:p>
            <a:pPr marL="0" indent="0">
              <a:buNone/>
            </a:pPr>
            <a:r>
              <a:rPr lang="en-US" dirty="0"/>
              <a:t> </a:t>
            </a:r>
            <a:r>
              <a:rPr lang="en-US" dirty="0" smtClean="0"/>
              <a:t>    (windows, </a:t>
            </a:r>
            <a:r>
              <a:rPr lang="en-US" dirty="0" err="1" smtClean="0"/>
              <a:t>ios</a:t>
            </a:r>
            <a:r>
              <a:rPr lang="en-US" dirty="0" smtClean="0"/>
              <a:t>)</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56</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56</a:t>
            </a:fld>
            <a:endParaRPr lang="en-US"/>
          </a:p>
        </p:txBody>
      </p:sp>
    </p:spTree>
    <p:extLst>
      <p:ext uri="{BB962C8B-B14F-4D97-AF65-F5344CB8AC3E}">
        <p14:creationId xmlns:p14="http://schemas.microsoft.com/office/powerpoint/2010/main" val="13503172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a:t>
            </a:r>
            <a:r>
              <a:rPr lang="en-US" i="1" dirty="0" smtClean="0"/>
              <a:t>what</a:t>
            </a:r>
            <a:r>
              <a:rPr lang="en-US" dirty="0" smtClean="0"/>
              <a:t> from </a:t>
            </a:r>
            <a:r>
              <a:rPr lang="en-US" i="1" dirty="0" smtClean="0"/>
              <a:t>how</a:t>
            </a:r>
            <a:endParaRPr lang="en-GB" i="1" dirty="0"/>
          </a:p>
        </p:txBody>
      </p:sp>
      <p:sp>
        <p:nvSpPr>
          <p:cNvPr id="3" name="Content Placeholder 2"/>
          <p:cNvSpPr>
            <a:spLocks noGrp="1"/>
          </p:cNvSpPr>
          <p:nvPr>
            <p:ph idx="1"/>
          </p:nvPr>
        </p:nvSpPr>
        <p:spPr/>
        <p:txBody>
          <a:bodyPr/>
          <a:lstStyle/>
          <a:p>
            <a:r>
              <a:rPr lang="en-US" sz="2800" dirty="0" smtClean="0"/>
              <a:t>What is the best name for a sorting algorithm?</a:t>
            </a:r>
          </a:p>
          <a:p>
            <a:endParaRPr lang="en-US" sz="2800" dirty="0"/>
          </a:p>
          <a:p>
            <a:pPr marL="857250" lvl="1" indent="-457200">
              <a:buFont typeface="+mj-lt"/>
              <a:buAutoNum type="alphaUcPeriod"/>
            </a:pPr>
            <a:r>
              <a:rPr lang="en-US" sz="2400" dirty="0" smtClean="0"/>
              <a:t>Quicksort</a:t>
            </a:r>
          </a:p>
          <a:p>
            <a:pPr marL="857250" lvl="1" indent="-457200">
              <a:buFont typeface="+mj-lt"/>
              <a:buAutoNum type="alphaUcPeriod"/>
            </a:pPr>
            <a:r>
              <a:rPr lang="en-US" sz="2400" dirty="0" smtClean="0"/>
              <a:t>Sort</a:t>
            </a:r>
          </a:p>
          <a:p>
            <a:pPr marL="857250" lvl="1" indent="-457200">
              <a:buFont typeface="+mj-lt"/>
              <a:buAutoNum type="alphaUcPeriod"/>
            </a:pPr>
            <a:r>
              <a:rPr lang="en-US" sz="2400" dirty="0" err="1" smtClean="0"/>
              <a:t>Bubblesort</a:t>
            </a:r>
            <a:endParaRPr lang="en-US" sz="2400" dirty="0" smtClean="0"/>
          </a:p>
          <a:p>
            <a:pPr marL="857250" lvl="1" indent="-457200">
              <a:buFont typeface="+mj-lt"/>
              <a:buAutoNum type="alphaUcPeriod"/>
            </a:pPr>
            <a:r>
              <a:rPr lang="en-US" sz="2400" dirty="0" err="1" smtClean="0"/>
              <a:t>Mergesort</a:t>
            </a:r>
            <a:r>
              <a:rPr lang="en-US" sz="2400" dirty="0" smtClean="0"/>
              <a:t> </a:t>
            </a:r>
          </a:p>
          <a:p>
            <a:endParaRPr lang="en-US" sz="2800" dirty="0"/>
          </a:p>
          <a:p>
            <a:r>
              <a:rPr lang="en-US" sz="2800" dirty="0" smtClean="0"/>
              <a:t>Don’t expose implementation details via an Interface / API</a:t>
            </a:r>
            <a:endParaRPr lang="en-GB" sz="2800"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57</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57</a:t>
            </a:fld>
            <a:endParaRPr lang="en-US"/>
          </a:p>
        </p:txBody>
      </p:sp>
    </p:spTree>
    <p:extLst>
      <p:ext uri="{BB962C8B-B14F-4D97-AF65-F5344CB8AC3E}">
        <p14:creationId xmlns:p14="http://schemas.microsoft.com/office/powerpoint/2010/main" val="318697036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solidFill>
                  <a:schemeClr val="hlink"/>
                </a:solidFill>
              </a:rPr>
              <a:t>What is Modularity?</a:t>
            </a:r>
            <a:endParaRPr lang="en-US"/>
          </a:p>
        </p:txBody>
      </p:sp>
      <p:sp>
        <p:nvSpPr>
          <p:cNvPr id="812035" name="Rectangle 3"/>
          <p:cNvSpPr>
            <a:spLocks noGrp="1" noChangeArrowheads="1"/>
          </p:cNvSpPr>
          <p:nvPr>
            <p:ph idx="1"/>
          </p:nvPr>
        </p:nvSpPr>
        <p:spPr/>
        <p:txBody>
          <a:bodyPr/>
          <a:lstStyle/>
          <a:p>
            <a:pPr algn="l" defTabSz="919163">
              <a:spcBef>
                <a:spcPct val="0"/>
              </a:spcBef>
            </a:pPr>
            <a:r>
              <a:rPr lang="en-US"/>
              <a:t>We can “see it” via a </a:t>
            </a:r>
          </a:p>
          <a:p>
            <a:pPr algn="l" defTabSz="919163">
              <a:spcBef>
                <a:spcPct val="0"/>
              </a:spcBef>
            </a:pPr>
            <a:r>
              <a:rPr lang="en-US">
                <a:solidFill>
                  <a:schemeClr val="hlink"/>
                </a:solidFill>
              </a:rPr>
              <a:t>Design Structure Matrix (DSM)</a:t>
            </a:r>
            <a:r>
              <a:rPr lang="en-US"/>
              <a:t> Map</a:t>
            </a: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Visualizing Structure as Graph or Matrix </a:t>
            </a:r>
            <a:endParaRPr lang="en-GB" sz="3600" dirty="0"/>
          </a:p>
        </p:txBody>
      </p:sp>
      <p:sp>
        <p:nvSpPr>
          <p:cNvPr id="3" name="Slide Number Placeholder 2"/>
          <p:cNvSpPr>
            <a:spLocks noGrp="1"/>
          </p:cNvSpPr>
          <p:nvPr>
            <p:ph type="sldNum" sz="quarter" idx="10"/>
          </p:nvPr>
        </p:nvSpPr>
        <p:spPr/>
        <p:txBody>
          <a:bodyPr/>
          <a:lstStyle/>
          <a:p>
            <a:fld id="{7104A22E-B881-48BC-A0A1-23330B1CA314}" type="slidenum">
              <a:rPr lang="en-US" smtClean="0"/>
              <a:pPr/>
              <a:t>59</a:t>
            </a:fld>
            <a:endParaRPr lang="en-US"/>
          </a:p>
        </p:txBody>
      </p:sp>
      <p:sp>
        <p:nvSpPr>
          <p:cNvPr id="4" name="Footer Placeholder 3"/>
          <p:cNvSpPr>
            <a:spLocks noGrp="1"/>
          </p:cNvSpPr>
          <p:nvPr>
            <p:ph type="ftr" sz="quarter" idx="11"/>
          </p:nvPr>
        </p:nvSpPr>
        <p:spPr/>
        <p:txBody>
          <a:bodyPr/>
          <a:lstStyle/>
          <a:p>
            <a:r>
              <a:rPr lang="en-US" smtClean="0"/>
              <a:t>MRV Chaudron</a:t>
            </a:r>
          </a:p>
          <a:p>
            <a:r>
              <a:rPr lang="en-US" smtClean="0"/>
              <a:t>Sheet </a:t>
            </a:r>
            <a:fld id="{01FF45E6-6F6D-436A-9856-D42498F9FA78}" type="slidenum">
              <a:rPr lang="en-US" smtClean="0"/>
              <a:pPr/>
              <a:t>59</a:t>
            </a:fld>
            <a:endParaRPr lang="en-US"/>
          </a:p>
        </p:txBody>
      </p:sp>
      <p:pic>
        <p:nvPicPr>
          <p:cNvPr id="880642" name="Picture 2"/>
          <p:cNvPicPr>
            <a:picLocks noChangeAspect="1" noChangeArrowheads="1"/>
          </p:cNvPicPr>
          <p:nvPr/>
        </p:nvPicPr>
        <p:blipFill>
          <a:blip r:embed="rId3"/>
          <a:srcRect/>
          <a:stretch>
            <a:fillRect/>
          </a:stretch>
        </p:blipFill>
        <p:spPr bwMode="auto">
          <a:xfrm>
            <a:off x="1187624" y="1412776"/>
            <a:ext cx="5800158" cy="3787069"/>
          </a:xfrm>
          <a:prstGeom prst="rect">
            <a:avLst/>
          </a:prstGeom>
          <a:noFill/>
          <a:ln w="9525">
            <a:noFill/>
            <a:miter lim="800000"/>
            <a:headEnd/>
            <a:tailEnd/>
          </a:ln>
          <a:effectLst/>
        </p:spPr>
      </p:pic>
      <p:sp>
        <p:nvSpPr>
          <p:cNvPr id="7" name="Rectangle 6"/>
          <p:cNvSpPr/>
          <p:nvPr/>
        </p:nvSpPr>
        <p:spPr>
          <a:xfrm>
            <a:off x="1000100" y="5312647"/>
            <a:ext cx="7715304" cy="830997"/>
          </a:xfrm>
          <a:prstGeom prst="rect">
            <a:avLst/>
          </a:prstGeom>
        </p:spPr>
        <p:txBody>
          <a:bodyPr wrap="square">
            <a:spAutoFit/>
          </a:bodyPr>
          <a:lstStyle/>
          <a:p>
            <a:r>
              <a:rPr lang="en-US" dirty="0" smtClean="0">
                <a:latin typeface="+mj-lt"/>
              </a:rPr>
              <a:t>An edge running from the node </a:t>
            </a:r>
            <a:r>
              <a:rPr lang="en-US" b="1" dirty="0" smtClean="0">
                <a:latin typeface="+mj-lt"/>
              </a:rPr>
              <a:t>a</a:t>
            </a:r>
            <a:r>
              <a:rPr lang="en-US" dirty="0" smtClean="0">
                <a:latin typeface="+mj-lt"/>
              </a:rPr>
              <a:t> to the node </a:t>
            </a:r>
            <a:r>
              <a:rPr lang="en-US" b="1" dirty="0" smtClean="0">
                <a:latin typeface="+mj-lt"/>
              </a:rPr>
              <a:t>b</a:t>
            </a:r>
            <a:r>
              <a:rPr lang="en-US" dirty="0" smtClean="0">
                <a:latin typeface="+mj-lt"/>
              </a:rPr>
              <a:t> represents a call of function </a:t>
            </a:r>
            <a:r>
              <a:rPr lang="en-US" b="1" dirty="0" smtClean="0">
                <a:latin typeface="+mj-lt"/>
              </a:rPr>
              <a:t>b</a:t>
            </a:r>
            <a:r>
              <a:rPr lang="en-US" dirty="0" smtClean="0">
                <a:latin typeface="+mj-lt"/>
              </a:rPr>
              <a:t> from function </a:t>
            </a:r>
            <a:r>
              <a:rPr lang="en-US" b="1" dirty="0" smtClean="0">
                <a:latin typeface="+mj-lt"/>
              </a:rPr>
              <a:t>a</a:t>
            </a:r>
            <a:endParaRPr lang="en-GB" dirty="0">
              <a:latin typeface="+mj-lt"/>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4" name="Picture 4"/>
          <p:cNvPicPr>
            <a:picLocks noChangeAspect="1" noChangeArrowheads="1"/>
          </p:cNvPicPr>
          <p:nvPr/>
        </p:nvPicPr>
        <p:blipFill>
          <a:blip r:embed="rId3"/>
          <a:srcRect/>
          <a:stretch>
            <a:fillRect/>
          </a:stretch>
        </p:blipFill>
        <p:spPr bwMode="auto">
          <a:xfrm>
            <a:off x="6156176" y="2375471"/>
            <a:ext cx="3492964" cy="2853729"/>
          </a:xfrm>
          <a:prstGeom prst="rect">
            <a:avLst/>
          </a:prstGeom>
          <a:noFill/>
          <a:ln w="9525">
            <a:noFill/>
            <a:miter lim="800000"/>
            <a:headEnd/>
            <a:tailEnd/>
          </a:ln>
        </p:spPr>
      </p:pic>
      <p:sp>
        <p:nvSpPr>
          <p:cNvPr id="37891" name="Footer Placeholder 4"/>
          <p:cNvSpPr>
            <a:spLocks noGrp="1"/>
          </p:cNvSpPr>
          <p:nvPr>
            <p:ph type="ftr" sz="quarter" idx="11"/>
          </p:nvPr>
        </p:nvSpPr>
        <p:spPr>
          <a:noFill/>
        </p:spPr>
        <p:txBody>
          <a:bodyPr/>
          <a:lstStyle/>
          <a:p>
            <a:r>
              <a:rPr lang="en-US" smtClean="0"/>
              <a:t>MRV Chaudron</a:t>
            </a:r>
          </a:p>
          <a:p>
            <a:r>
              <a:rPr lang="en-US" sz="1000" i="1" smtClean="0"/>
              <a:t>Sheet </a:t>
            </a:r>
            <a:fld id="{1F45C83E-6B35-418F-B6F7-810B89C9913B}" type="slidenum">
              <a:rPr lang="en-US" sz="1000" i="1" smtClean="0"/>
              <a:pPr/>
              <a:t>6</a:t>
            </a:fld>
            <a:endParaRPr lang="en-US" sz="1000" i="1" smtClean="0"/>
          </a:p>
        </p:txBody>
      </p:sp>
      <p:sp>
        <p:nvSpPr>
          <p:cNvPr id="37892" name="Rectangle 2"/>
          <p:cNvSpPr>
            <a:spLocks noGrp="1" noChangeArrowheads="1"/>
          </p:cNvSpPr>
          <p:nvPr>
            <p:ph type="title"/>
          </p:nvPr>
        </p:nvSpPr>
        <p:spPr/>
        <p:txBody>
          <a:bodyPr/>
          <a:lstStyle/>
          <a:p>
            <a:pPr eaLnBrk="1" hangingPunct="1"/>
            <a:r>
              <a:rPr lang="en-GB" sz="3200" dirty="0" smtClean="0"/>
              <a:t>Design Principle : Divide and conquer</a:t>
            </a:r>
            <a:r>
              <a:rPr lang="en-US" sz="3200" dirty="0" smtClean="0"/>
              <a:t> </a:t>
            </a:r>
          </a:p>
        </p:txBody>
      </p:sp>
      <p:sp>
        <p:nvSpPr>
          <p:cNvPr id="37893" name="Rectangle 3"/>
          <p:cNvSpPr>
            <a:spLocks noGrp="1" noChangeArrowheads="1"/>
          </p:cNvSpPr>
          <p:nvPr>
            <p:ph type="body" idx="1"/>
          </p:nvPr>
        </p:nvSpPr>
        <p:spPr>
          <a:xfrm>
            <a:off x="342900" y="1214438"/>
            <a:ext cx="8551863" cy="4778375"/>
          </a:xfrm>
        </p:spPr>
        <p:txBody>
          <a:bodyPr/>
          <a:lstStyle/>
          <a:p>
            <a:pPr eaLnBrk="1" hangingPunct="1">
              <a:lnSpc>
                <a:spcPct val="120000"/>
              </a:lnSpc>
            </a:pPr>
            <a:r>
              <a:rPr lang="en-GB" sz="2800" dirty="0" smtClean="0"/>
              <a:t>Trying to deal with something big all at once is harder than dealing with a set of smaller things</a:t>
            </a:r>
            <a:r>
              <a:rPr lang="en-US" sz="2800" dirty="0" smtClean="0"/>
              <a:t> </a:t>
            </a:r>
          </a:p>
          <a:p>
            <a:pPr lvl="1" eaLnBrk="1" hangingPunct="1">
              <a:lnSpc>
                <a:spcPct val="120000"/>
              </a:lnSpc>
            </a:pPr>
            <a:r>
              <a:rPr lang="en-GB" sz="2400" dirty="0" smtClean="0"/>
              <a:t>Each individual component is smaller,</a:t>
            </a:r>
            <a:br>
              <a:rPr lang="en-GB" sz="2400" dirty="0" smtClean="0"/>
            </a:br>
            <a:r>
              <a:rPr lang="en-GB" sz="2400" dirty="0" smtClean="0"/>
              <a:t>and therefore easier to understand</a:t>
            </a:r>
          </a:p>
          <a:p>
            <a:pPr lvl="1" eaLnBrk="1" hangingPunct="1">
              <a:lnSpc>
                <a:spcPct val="120000"/>
              </a:lnSpc>
            </a:pPr>
            <a:r>
              <a:rPr lang="en-GB" sz="2400" dirty="0" smtClean="0"/>
              <a:t>Parts can be replaced or changed </a:t>
            </a:r>
            <a:br>
              <a:rPr lang="en-GB" sz="2400" dirty="0" smtClean="0"/>
            </a:br>
            <a:r>
              <a:rPr lang="en-GB" sz="2400" dirty="0" smtClean="0"/>
              <a:t>without having to replace or extensively </a:t>
            </a:r>
            <a:br>
              <a:rPr lang="en-GB" sz="2400" dirty="0" smtClean="0"/>
            </a:br>
            <a:r>
              <a:rPr lang="en-GB" sz="2400" dirty="0" smtClean="0"/>
              <a:t>change other parts</a:t>
            </a:r>
            <a:r>
              <a:rPr lang="en-US" sz="2400" dirty="0" smtClean="0"/>
              <a:t>.</a:t>
            </a:r>
          </a:p>
          <a:p>
            <a:pPr lvl="1" eaLnBrk="1" hangingPunct="1">
              <a:lnSpc>
                <a:spcPct val="120000"/>
              </a:lnSpc>
            </a:pPr>
            <a:r>
              <a:rPr lang="en-GB" sz="2400" dirty="0" smtClean="0"/>
              <a:t>Separate people can work on separate parts</a:t>
            </a:r>
            <a:endParaRPr lang="en-US" sz="2400" dirty="0" smtClean="0"/>
          </a:p>
          <a:p>
            <a:pPr lvl="1" eaLnBrk="1" hangingPunct="1">
              <a:lnSpc>
                <a:spcPct val="120000"/>
              </a:lnSpc>
            </a:pPr>
            <a:r>
              <a:rPr lang="en-GB" sz="2400" dirty="0" smtClean="0"/>
              <a:t>An individual software engineer can specialize</a:t>
            </a: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8CCDD6B4-1B0E-4D29-A155-67C82154A158}" type="slidenum">
              <a:rPr lang="en-GB">
                <a:latin typeface="Calibri" pitchFamily="34" charset="0"/>
              </a:rPr>
              <a:pPr/>
              <a:t>60</a:t>
            </a:fld>
            <a:endParaRPr lang="en-GB">
              <a:latin typeface="Calibri" pitchFamily="34" charset="0"/>
            </a:endParaRPr>
          </a:p>
        </p:txBody>
      </p:sp>
      <p:graphicFrame>
        <p:nvGraphicFramePr>
          <p:cNvPr id="820226" name="Object 2"/>
          <p:cNvGraphicFramePr>
            <a:graphicFrameLocks noChangeAspect="1"/>
          </p:cNvGraphicFramePr>
          <p:nvPr>
            <p:extLst>
              <p:ext uri="{D42A27DB-BD31-4B8C-83A1-F6EECF244321}">
                <p14:modId xmlns:p14="http://schemas.microsoft.com/office/powerpoint/2010/main" val="1933196080"/>
              </p:ext>
            </p:extLst>
          </p:nvPr>
        </p:nvGraphicFramePr>
        <p:xfrm>
          <a:off x="885836" y="1500174"/>
          <a:ext cx="5257800" cy="4724400"/>
        </p:xfrm>
        <a:graphic>
          <a:graphicData uri="http://schemas.openxmlformats.org/presentationml/2006/ole">
            <mc:AlternateContent xmlns:mc="http://schemas.openxmlformats.org/markup-compatibility/2006">
              <mc:Choice xmlns:v="urn:schemas-microsoft-com:vml" Requires="v">
                <p:oleObj spid="_x0000_s820322" name="Worksheet" r:id="rId4" imgW="5537200" imgH="6273800" progId="Excel.Sheet.8">
                  <p:embed/>
                </p:oleObj>
              </mc:Choice>
              <mc:Fallback>
                <p:oleObj name="Worksheet" r:id="rId4" imgW="5537200" imgH="6273800" progId="Excel.Shee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36" y="1500174"/>
                        <a:ext cx="5257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227" name="Text Box 3"/>
          <p:cNvSpPr txBox="1">
            <a:spLocks noChangeArrowheads="1"/>
          </p:cNvSpPr>
          <p:nvPr/>
        </p:nvSpPr>
        <p:spPr bwMode="auto">
          <a:xfrm>
            <a:off x="381000" y="500042"/>
            <a:ext cx="8477280" cy="1015663"/>
          </a:xfrm>
          <a:prstGeom prst="rect">
            <a:avLst/>
          </a:prstGeom>
          <a:noFill/>
          <a:ln w="12700">
            <a:noFill/>
            <a:miter lim="800000"/>
            <a:headEnd/>
            <a:tailEnd/>
          </a:ln>
          <a:effectLst/>
        </p:spPr>
        <p:txBody>
          <a:bodyPr wrap="square">
            <a:spAutoFit/>
          </a:bodyPr>
          <a:lstStyle/>
          <a:p>
            <a:pPr>
              <a:spcBef>
                <a:spcPct val="50000"/>
              </a:spcBef>
            </a:pPr>
            <a:r>
              <a:rPr lang="en-US" b="1" dirty="0">
                <a:solidFill>
                  <a:srgbClr val="000D0E"/>
                </a:solidFill>
                <a:latin typeface="Calibri" pitchFamily="34" charset="0"/>
              </a:rPr>
              <a:t>Design Structure Matrix Map of a Laptop </a:t>
            </a:r>
            <a:r>
              <a:rPr lang="en-US" b="1" dirty="0" smtClean="0">
                <a:solidFill>
                  <a:srgbClr val="000D0E"/>
                </a:solidFill>
                <a:latin typeface="Calibri" pitchFamily="34" charset="0"/>
              </a:rPr>
              <a:t>Computer</a:t>
            </a:r>
          </a:p>
          <a:p>
            <a:pPr>
              <a:spcBef>
                <a:spcPct val="50000"/>
              </a:spcBef>
            </a:pPr>
            <a:r>
              <a:rPr lang="en-US" b="1" dirty="0" smtClean="0">
                <a:solidFill>
                  <a:srgbClr val="000D0E"/>
                </a:solidFill>
                <a:latin typeface="Calibri" pitchFamily="34" charset="0"/>
              </a:rPr>
              <a:t>Dependencies between subsystems</a:t>
            </a:r>
            <a:endParaRPr lang="en-US" dirty="0">
              <a:solidFill>
                <a:srgbClr val="000D0E"/>
              </a:solidFill>
              <a:latin typeface="Calibri" pitchFamily="34" charset="0"/>
            </a:endParaRPr>
          </a:p>
        </p:txBody>
      </p:sp>
      <p:pic>
        <p:nvPicPr>
          <p:cNvPr id="820249" name="Picture 25" descr="http://209.237.84.181:7600/images/3/33/Graph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4653136"/>
            <a:ext cx="2139200" cy="1371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lvl="0" algn="ctr" eaLnBrk="0" hangingPunct="0">
              <a:spcBef>
                <a:spcPct val="50000"/>
              </a:spcBef>
            </a:pPr>
            <a:r>
              <a:rPr lang="en-US" sz="3000" b="1" kern="1200" dirty="0">
                <a:solidFill>
                  <a:srgbClr val="000D0E"/>
                </a:solidFill>
                <a:latin typeface="Calibri" pitchFamily="34" charset="0"/>
                <a:ea typeface="+mn-ea"/>
                <a:cs typeface="+mn-cs"/>
              </a:rPr>
              <a:t>Design Structure Matrix Map of a Modular </a:t>
            </a:r>
            <a:r>
              <a:rPr lang="en-US" sz="3000" b="1" kern="1200" dirty="0" smtClean="0">
                <a:solidFill>
                  <a:srgbClr val="000D0E"/>
                </a:solidFill>
                <a:latin typeface="Calibri" pitchFamily="34" charset="0"/>
                <a:ea typeface="+mn-ea"/>
                <a:cs typeface="+mn-cs"/>
              </a:rPr>
              <a:t>System</a:t>
            </a:r>
            <a:endParaRPr lang="en-GB" dirty="0"/>
          </a:p>
        </p:txBody>
      </p:sp>
      <p:sp>
        <p:nvSpPr>
          <p:cNvPr id="6" name="Slide Number Placeholder 3"/>
          <p:cNvSpPr>
            <a:spLocks noGrp="1"/>
          </p:cNvSpPr>
          <p:nvPr>
            <p:ph type="sldNum" sz="quarter" idx="10"/>
          </p:nvPr>
        </p:nvSpPr>
        <p:spPr/>
        <p:txBody>
          <a:bodyPr/>
          <a:lstStyle/>
          <a:p>
            <a:fld id="{14344156-4D81-430B-8DA7-F34197AB5BED}" type="slidenum">
              <a:rPr lang="en-GB"/>
              <a:pPr/>
              <a:t>61</a:t>
            </a:fld>
            <a:endParaRPr lang="en-GB"/>
          </a:p>
        </p:txBody>
      </p:sp>
      <p:graphicFrame>
        <p:nvGraphicFramePr>
          <p:cNvPr id="822275" name="Object 3"/>
          <p:cNvGraphicFramePr>
            <a:graphicFrameLocks noChangeAspect="1"/>
          </p:cNvGraphicFramePr>
          <p:nvPr/>
        </p:nvGraphicFramePr>
        <p:xfrm>
          <a:off x="787400" y="1447800"/>
          <a:ext cx="6527800" cy="4724400"/>
        </p:xfrm>
        <a:graphic>
          <a:graphicData uri="http://schemas.openxmlformats.org/presentationml/2006/ole">
            <mc:AlternateContent xmlns:mc="http://schemas.openxmlformats.org/markup-compatibility/2006">
              <mc:Choice xmlns:v="urn:schemas-microsoft-com:vml" Requires="v">
                <p:oleObj spid="_x0000_s822368" name="Worksheet" r:id="rId4" imgW="7569200" imgH="5905500" progId="Excel.Sheet.8">
                  <p:embed/>
                </p:oleObj>
              </mc:Choice>
              <mc:Fallback>
                <p:oleObj name="Worksheet" r:id="rId4" imgW="7569200" imgH="5905500" progId="Excel.Sheet.8">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00" y="1447800"/>
                        <a:ext cx="6527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342900" y="404664"/>
            <a:ext cx="8551863" cy="749300"/>
          </a:xfrm>
        </p:spPr>
        <p:txBody>
          <a:bodyPr/>
          <a:lstStyle/>
          <a:p>
            <a:r>
              <a:rPr lang="en-US" dirty="0" smtClean="0"/>
              <a:t>Importance of modularity</a:t>
            </a:r>
            <a:endParaRPr lang="en-US" dirty="0"/>
          </a:p>
        </p:txBody>
      </p:sp>
      <p:sp>
        <p:nvSpPr>
          <p:cNvPr id="59395" name="Rectangle 1027"/>
          <p:cNvSpPr>
            <a:spLocks noGrp="1" noChangeArrowheads="1"/>
          </p:cNvSpPr>
          <p:nvPr>
            <p:ph type="body" idx="1"/>
          </p:nvPr>
        </p:nvSpPr>
        <p:spPr>
          <a:xfrm>
            <a:off x="342900" y="1236514"/>
            <a:ext cx="8551863" cy="4778375"/>
          </a:xfrm>
        </p:spPr>
        <p:txBody>
          <a:bodyPr/>
          <a:lstStyle/>
          <a:p>
            <a:r>
              <a:rPr lang="en-US" dirty="0"/>
              <a:t>Software qualities</a:t>
            </a:r>
          </a:p>
          <a:p>
            <a:pPr lvl="1"/>
            <a:r>
              <a:rPr lang="en-US" dirty="0" smtClean="0"/>
              <a:t> Maintainability</a:t>
            </a:r>
          </a:p>
          <a:p>
            <a:pPr lvl="1"/>
            <a:r>
              <a:rPr lang="en-US" dirty="0" smtClean="0"/>
              <a:t> Extensibility</a:t>
            </a:r>
          </a:p>
          <a:p>
            <a:pPr lvl="1"/>
            <a:r>
              <a:rPr lang="en-US" dirty="0" smtClean="0"/>
              <a:t> Flexibility</a:t>
            </a:r>
          </a:p>
          <a:p>
            <a:pPr lvl="1"/>
            <a:r>
              <a:rPr lang="en-US" dirty="0"/>
              <a:t> </a:t>
            </a:r>
            <a:r>
              <a:rPr lang="en-US" dirty="0" smtClean="0"/>
              <a:t>Reusability</a:t>
            </a:r>
          </a:p>
          <a:p>
            <a:pPr lvl="1">
              <a:buFontTx/>
              <a:buNone/>
            </a:pPr>
            <a:r>
              <a:rPr lang="en-US" sz="2800" dirty="0">
                <a:sym typeface="Symbol" pitchFamily="18" charset="2"/>
              </a:rPr>
              <a:t>	 </a:t>
            </a:r>
            <a:r>
              <a:rPr lang="en-US" sz="2800" dirty="0" smtClean="0">
                <a:sym typeface="Symbol" pitchFamily="18" charset="2"/>
              </a:rPr>
              <a:t>good </a:t>
            </a:r>
            <a:r>
              <a:rPr lang="en-US" sz="2800" dirty="0">
                <a:sym typeface="Symbol" pitchFamily="18" charset="2"/>
              </a:rPr>
              <a:t>software </a:t>
            </a:r>
            <a:r>
              <a:rPr lang="en-US" sz="2800" dirty="0" smtClean="0">
                <a:sym typeface="Symbol" pitchFamily="18" charset="2"/>
              </a:rPr>
              <a:t>architecture</a:t>
            </a:r>
            <a:endParaRPr lang="en-US" sz="2800" dirty="0">
              <a:sym typeface="Symbol" pitchFamily="18" charset="2"/>
            </a:endParaRPr>
          </a:p>
          <a:p>
            <a:pPr lvl="1">
              <a:buFontTx/>
              <a:buNone/>
            </a:pPr>
            <a:endParaRPr lang="en-US" sz="2800" dirty="0">
              <a:sym typeface="Symbol" pitchFamily="18" charset="2"/>
            </a:endParaRPr>
          </a:p>
          <a:p>
            <a:r>
              <a:rPr lang="en-US" dirty="0"/>
              <a:t>Software </a:t>
            </a:r>
            <a:r>
              <a:rPr lang="en-US" dirty="0" smtClean="0"/>
              <a:t>architecture</a:t>
            </a:r>
            <a:endParaRPr lang="en-US" dirty="0"/>
          </a:p>
          <a:p>
            <a:pPr lvl="1"/>
            <a:r>
              <a:rPr lang="en-US" dirty="0" err="1" smtClean="0"/>
              <a:t>Modulair</a:t>
            </a:r>
            <a:r>
              <a:rPr lang="en-US" dirty="0" smtClean="0"/>
              <a:t> structure </a:t>
            </a:r>
            <a:r>
              <a:rPr lang="en-US" dirty="0"/>
              <a:t>(modules en </a:t>
            </a:r>
            <a:r>
              <a:rPr lang="en-US" dirty="0" smtClean="0"/>
              <a:t>relations</a:t>
            </a:r>
            <a:r>
              <a:rPr lang="en-US" dirty="0"/>
              <a:t>)</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306388" y="332656"/>
            <a:ext cx="8551863" cy="749300"/>
          </a:xfrm>
        </p:spPr>
        <p:txBody>
          <a:bodyPr/>
          <a:lstStyle/>
          <a:p>
            <a:pPr algn="ctr"/>
            <a:r>
              <a:rPr lang="en-US" dirty="0">
                <a:latin typeface="Calibri" pitchFamily="34" charset="0"/>
              </a:rPr>
              <a:t>DSM of Mozilla before and after redesign</a:t>
            </a:r>
            <a:endParaRPr lang="nl-NL" dirty="0">
              <a:latin typeface="Calibri" pitchFamily="34" charset="0"/>
            </a:endParaRPr>
          </a:p>
        </p:txBody>
      </p:sp>
      <p:sp>
        <p:nvSpPr>
          <p:cNvPr id="13" name="Slide Number Placeholder 5"/>
          <p:cNvSpPr>
            <a:spLocks noGrp="1"/>
          </p:cNvSpPr>
          <p:nvPr>
            <p:ph type="sldNum" sz="quarter" idx="10"/>
          </p:nvPr>
        </p:nvSpPr>
        <p:spPr>
          <a:xfrm>
            <a:off x="6516688" y="5815682"/>
            <a:ext cx="2133600" cy="457200"/>
          </a:xfrm>
        </p:spPr>
        <p:txBody>
          <a:bodyPr/>
          <a:lstStyle/>
          <a:p>
            <a:fld id="{105A0521-A107-46B4-A5C4-E173AB39D7F5}" type="slidenum">
              <a:rPr lang="en-GB"/>
              <a:pPr/>
              <a:t>63</a:t>
            </a:fld>
            <a:endParaRPr lang="en-GB"/>
          </a:p>
        </p:txBody>
      </p:sp>
      <p:pic>
        <p:nvPicPr>
          <p:cNvPr id="824323" name="Picture 3"/>
          <p:cNvPicPr>
            <a:picLocks noChangeAspect="1" noChangeArrowheads="1"/>
          </p:cNvPicPr>
          <p:nvPr/>
        </p:nvPicPr>
        <p:blipFill>
          <a:blip r:embed="rId3"/>
          <a:srcRect t="5128"/>
          <a:stretch>
            <a:fillRect/>
          </a:stretch>
        </p:blipFill>
        <p:spPr bwMode="auto">
          <a:xfrm>
            <a:off x="725488" y="908720"/>
            <a:ext cx="7620000" cy="3994150"/>
          </a:xfrm>
          <a:prstGeom prst="rect">
            <a:avLst/>
          </a:prstGeom>
          <a:noFill/>
          <a:ln w="9525">
            <a:noFill/>
            <a:miter lim="800000"/>
            <a:headEnd/>
            <a:tailEnd/>
          </a:ln>
          <a:effectLst/>
        </p:spPr>
      </p:pic>
      <p:pic>
        <p:nvPicPr>
          <p:cNvPr id="824324" name="Picture 4"/>
          <p:cNvPicPr>
            <a:picLocks noChangeAspect="1" noChangeArrowheads="1"/>
          </p:cNvPicPr>
          <p:nvPr/>
        </p:nvPicPr>
        <p:blipFill>
          <a:blip r:embed="rId3"/>
          <a:srcRect r="16833" b="94910"/>
          <a:stretch>
            <a:fillRect/>
          </a:stretch>
        </p:blipFill>
        <p:spPr bwMode="auto">
          <a:xfrm>
            <a:off x="2014538" y="4869532"/>
            <a:ext cx="6337300" cy="214313"/>
          </a:xfrm>
          <a:prstGeom prst="rect">
            <a:avLst/>
          </a:prstGeom>
          <a:noFill/>
          <a:ln w="9525">
            <a:noFill/>
            <a:miter lim="800000"/>
            <a:headEnd/>
            <a:tailEnd/>
          </a:ln>
          <a:effectLst/>
        </p:spPr>
      </p:pic>
      <p:sp>
        <p:nvSpPr>
          <p:cNvPr id="824325" name="Rectangle 5"/>
          <p:cNvSpPr>
            <a:spLocks noChangeArrowheads="1"/>
          </p:cNvSpPr>
          <p:nvPr/>
        </p:nvSpPr>
        <p:spPr bwMode="auto">
          <a:xfrm>
            <a:off x="503238" y="5228307"/>
            <a:ext cx="8496300" cy="288925"/>
          </a:xfrm>
          <a:prstGeom prst="rect">
            <a:avLst/>
          </a:prstGeom>
          <a:noFill/>
          <a:ln w="9525">
            <a:noFill/>
            <a:miter lim="800000"/>
            <a:headEnd/>
            <a:tailEnd/>
          </a:ln>
          <a:effectLst/>
        </p:spPr>
        <p:txBody>
          <a:bodyPr/>
          <a:lstStyle/>
          <a:p>
            <a:pPr marL="342900" indent="-342900" eaLnBrk="1" hangingPunct="1">
              <a:lnSpc>
                <a:spcPct val="90000"/>
              </a:lnSpc>
              <a:spcBef>
                <a:spcPct val="20000"/>
              </a:spcBef>
            </a:pPr>
            <a:r>
              <a:rPr lang="nl-NL" sz="1400">
                <a:latin typeface="Lucida Sans Unicode" pitchFamily="34" charset="0"/>
              </a:rPr>
              <a:t>Formerly Mozilla was the commercial Netscape Navigator, then released into open source.</a:t>
            </a:r>
          </a:p>
        </p:txBody>
      </p:sp>
      <p:sp>
        <p:nvSpPr>
          <p:cNvPr id="824326" name="Rectangle 6"/>
          <p:cNvSpPr>
            <a:spLocks noChangeArrowheads="1"/>
          </p:cNvSpPr>
          <p:nvPr/>
        </p:nvSpPr>
        <p:spPr bwMode="auto">
          <a:xfrm>
            <a:off x="503238" y="5507062"/>
            <a:ext cx="8280400" cy="730250"/>
          </a:xfrm>
          <a:prstGeom prst="rect">
            <a:avLst/>
          </a:prstGeom>
          <a:noFill/>
          <a:ln w="9525">
            <a:noFill/>
            <a:miter lim="800000"/>
            <a:headEnd/>
            <a:tailEnd/>
          </a:ln>
          <a:effectLst/>
        </p:spPr>
        <p:txBody>
          <a:bodyPr>
            <a:spAutoFit/>
          </a:bodyPr>
          <a:lstStyle/>
          <a:p>
            <a:pPr eaLnBrk="1" hangingPunct="1"/>
            <a:r>
              <a:rPr lang="nl-NL" sz="1400" dirty="0">
                <a:latin typeface="Lucida Sans Unicode" pitchFamily="34" charset="0"/>
              </a:rPr>
              <a:t>From: Exploring the Structure of Complex Software Designs: An Empirical Study of Open Source and Proprietary Code, Alan MacCormack, John Rusnak, Carliss Baldwin, </a:t>
            </a:r>
            <a:br>
              <a:rPr lang="nl-NL" sz="1400" dirty="0">
                <a:latin typeface="Lucida Sans Unicode" pitchFamily="34" charset="0"/>
              </a:rPr>
            </a:br>
            <a:r>
              <a:rPr lang="nl-NL" sz="1400" dirty="0">
                <a:latin typeface="Lucida Sans Unicode" pitchFamily="34" charset="0"/>
              </a:rPr>
              <a:t>Harvard Business School, draft October 1st 2005</a:t>
            </a:r>
          </a:p>
        </p:txBody>
      </p:sp>
      <p:sp>
        <p:nvSpPr>
          <p:cNvPr id="824327" name="Oval 7"/>
          <p:cNvSpPr>
            <a:spLocks noChangeArrowheads="1"/>
          </p:cNvSpPr>
          <p:nvPr/>
        </p:nvSpPr>
        <p:spPr bwMode="auto">
          <a:xfrm>
            <a:off x="7704138" y="1267495"/>
            <a:ext cx="792163" cy="433387"/>
          </a:xfrm>
          <a:prstGeom prst="ellipse">
            <a:avLst/>
          </a:prstGeom>
          <a:noFill/>
          <a:ln w="9525">
            <a:solidFill>
              <a:srgbClr val="339933"/>
            </a:solidFill>
            <a:round/>
            <a:headEnd/>
            <a:tailEnd/>
          </a:ln>
          <a:effectLst/>
        </p:spPr>
        <p:txBody>
          <a:bodyPr wrap="none" anchor="ctr"/>
          <a:lstStyle/>
          <a:p>
            <a:endParaRPr lang="en-GB"/>
          </a:p>
        </p:txBody>
      </p:sp>
      <p:sp>
        <p:nvSpPr>
          <p:cNvPr id="824328" name="Text Box 8"/>
          <p:cNvSpPr txBox="1">
            <a:spLocks noChangeArrowheads="1"/>
          </p:cNvSpPr>
          <p:nvPr/>
        </p:nvSpPr>
        <p:spPr bwMode="auto">
          <a:xfrm>
            <a:off x="8264526" y="1191295"/>
            <a:ext cx="808037" cy="581025"/>
          </a:xfrm>
          <a:prstGeom prst="rect">
            <a:avLst/>
          </a:prstGeom>
          <a:noFill/>
          <a:ln w="9525">
            <a:noFill/>
            <a:miter lim="800000"/>
            <a:headEnd/>
            <a:tailEnd/>
          </a:ln>
          <a:effectLst/>
        </p:spPr>
        <p:txBody>
          <a:bodyPr wrap="none">
            <a:spAutoFit/>
          </a:bodyPr>
          <a:lstStyle/>
          <a:p>
            <a:pPr algn="ctr" eaLnBrk="1" hangingPunct="1"/>
            <a:r>
              <a:rPr lang="en-US" sz="1600">
                <a:latin typeface="Times New Roman" pitchFamily="18" charset="0"/>
              </a:rPr>
              <a:t>number</a:t>
            </a:r>
            <a:br>
              <a:rPr lang="en-US" sz="1600">
                <a:latin typeface="Times New Roman" pitchFamily="18" charset="0"/>
              </a:rPr>
            </a:br>
            <a:r>
              <a:rPr lang="en-US" sz="1600">
                <a:latin typeface="Times New Roman" pitchFamily="18" charset="0"/>
              </a:rPr>
              <a:t> of files</a:t>
            </a:r>
            <a:endParaRPr lang="nl-NL" sz="1600">
              <a:latin typeface="Times New Roman" pitchFamily="18" charset="0"/>
            </a:endParaRPr>
          </a:p>
        </p:txBody>
      </p:sp>
      <p:sp>
        <p:nvSpPr>
          <p:cNvPr id="824329" name="Text Box 9"/>
          <p:cNvSpPr txBox="1">
            <a:spLocks noChangeArrowheads="1"/>
          </p:cNvSpPr>
          <p:nvPr/>
        </p:nvSpPr>
        <p:spPr bwMode="auto">
          <a:xfrm>
            <a:off x="6523038" y="4725070"/>
            <a:ext cx="2620963" cy="346075"/>
          </a:xfrm>
          <a:prstGeom prst="rect">
            <a:avLst/>
          </a:prstGeom>
          <a:solidFill>
            <a:schemeClr val="bg1"/>
          </a:solidFill>
          <a:ln w="9525">
            <a:solidFill>
              <a:srgbClr val="339933"/>
            </a:solidFill>
            <a:miter lim="800000"/>
            <a:headEnd/>
            <a:tailEnd/>
          </a:ln>
          <a:effectLst/>
        </p:spPr>
        <p:txBody>
          <a:bodyPr wrap="none">
            <a:spAutoFit/>
          </a:bodyPr>
          <a:lstStyle/>
          <a:p>
            <a:pPr algn="ctr" eaLnBrk="1" hangingPunct="1"/>
            <a:r>
              <a:rPr lang="en-US" sz="1600">
                <a:latin typeface="Times New Roman" pitchFamily="18" charset="0"/>
              </a:rPr>
              <a:t>1.3 dependencies per KSLOC</a:t>
            </a:r>
            <a:endParaRPr lang="nl-NL" sz="1600">
              <a:latin typeface="Times New Roman" pitchFamily="18" charset="0"/>
            </a:endParaRPr>
          </a:p>
        </p:txBody>
      </p:sp>
      <p:sp>
        <p:nvSpPr>
          <p:cNvPr id="824330" name="Text Box 10"/>
          <p:cNvSpPr txBox="1">
            <a:spLocks noChangeArrowheads="1"/>
          </p:cNvSpPr>
          <p:nvPr/>
        </p:nvSpPr>
        <p:spPr bwMode="auto">
          <a:xfrm>
            <a:off x="107951" y="4725070"/>
            <a:ext cx="3132137" cy="346075"/>
          </a:xfrm>
          <a:prstGeom prst="rect">
            <a:avLst/>
          </a:prstGeom>
          <a:solidFill>
            <a:schemeClr val="bg1"/>
          </a:solidFill>
          <a:ln w="9525">
            <a:solidFill>
              <a:srgbClr val="339933"/>
            </a:solidFill>
            <a:miter lim="800000"/>
            <a:headEnd/>
            <a:tailEnd/>
          </a:ln>
          <a:effectLst/>
        </p:spPr>
        <p:txBody>
          <a:bodyPr>
            <a:spAutoFit/>
          </a:bodyPr>
          <a:lstStyle/>
          <a:p>
            <a:pPr algn="ctr" eaLnBrk="1" hangingPunct="1"/>
            <a:r>
              <a:rPr lang="en-US" sz="1600">
                <a:latin typeface="Times New Roman" pitchFamily="18" charset="0"/>
              </a:rPr>
              <a:t>2.4 dependencies per KSLOC</a:t>
            </a:r>
            <a:endParaRPr lang="nl-NL" sz="1600">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fld id="{E9481A86-3CC7-422F-9E78-BC2E7763EE71}" type="slidenum">
              <a:rPr lang="en-GB" sz="1400" smtClean="0">
                <a:solidFill>
                  <a:schemeClr val="tx1"/>
                </a:solidFill>
                <a:latin typeface="Calibri" pitchFamily="34" charset="0"/>
              </a:rPr>
              <a:pPr eaLnBrk="1" hangingPunct="1"/>
              <a:t>64</a:t>
            </a:fld>
            <a:endParaRPr lang="en-GB" sz="1400" smtClean="0">
              <a:solidFill>
                <a:schemeClr val="tx1"/>
              </a:solidFill>
              <a:latin typeface="Calibri" pitchFamily="34" charset="0"/>
            </a:endParaRPr>
          </a:p>
        </p:txBody>
      </p:sp>
      <p:sp>
        <p:nvSpPr>
          <p:cNvPr id="31746" name="Rectangle 2"/>
          <p:cNvSpPr>
            <a:spLocks noGrp="1" noChangeArrowheads="1"/>
          </p:cNvSpPr>
          <p:nvPr>
            <p:ph type="title" idx="4294967295"/>
          </p:nvPr>
        </p:nvSpPr>
        <p:spPr>
          <a:xfrm>
            <a:off x="533400" y="381000"/>
            <a:ext cx="7772400" cy="1143000"/>
          </a:xfrm>
        </p:spPr>
        <p:txBody>
          <a:bodyPr/>
          <a:lstStyle/>
          <a:p>
            <a:pPr eaLnBrk="1" hangingPunct="1">
              <a:defRPr/>
            </a:pPr>
            <a:r>
              <a:rPr lang="en-US" dirty="0" smtClean="0">
                <a:latin typeface="Calibri" pitchFamily="34" charset="0"/>
              </a:rPr>
              <a:t>General Software - Design Principles 1</a:t>
            </a:r>
            <a:endParaRPr lang="en-GB" dirty="0" smtClean="0">
              <a:latin typeface="Calibri" pitchFamily="34" charset="0"/>
            </a:endParaRPr>
          </a:p>
        </p:txBody>
      </p:sp>
      <p:sp>
        <p:nvSpPr>
          <p:cNvPr id="53252" name="Text Box 3"/>
          <p:cNvSpPr txBox="1">
            <a:spLocks noChangeArrowheads="1"/>
          </p:cNvSpPr>
          <p:nvPr/>
        </p:nvSpPr>
        <p:spPr bwMode="auto">
          <a:xfrm>
            <a:off x="381000" y="1340768"/>
            <a:ext cx="8666027" cy="302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r>
              <a:rPr lang="en-US" sz="2800" u="sng" dirty="0">
                <a:solidFill>
                  <a:schemeClr val="tx1"/>
                </a:solidFill>
                <a:latin typeface="Calibri" pitchFamily="34" charset="0"/>
              </a:rPr>
              <a:t>Information Hiding:</a:t>
            </a:r>
          </a:p>
          <a:p>
            <a:pPr eaLnBrk="1" hangingPunct="1"/>
            <a:r>
              <a:rPr lang="en-US" sz="2800" dirty="0">
                <a:solidFill>
                  <a:schemeClr val="tx1"/>
                </a:solidFill>
                <a:latin typeface="Calibri" pitchFamily="34" charset="0"/>
              </a:rPr>
              <a:t>	All information about a module should be private to</a:t>
            </a:r>
          </a:p>
          <a:p>
            <a:pPr eaLnBrk="1" hangingPunct="1"/>
            <a:r>
              <a:rPr lang="en-US" sz="2800" dirty="0">
                <a:solidFill>
                  <a:schemeClr val="tx1"/>
                </a:solidFill>
                <a:latin typeface="Calibri" pitchFamily="34" charset="0"/>
              </a:rPr>
              <a:t>	the module unless required </a:t>
            </a:r>
            <a:r>
              <a:rPr lang="en-US" sz="2800" dirty="0" smtClean="0">
                <a:solidFill>
                  <a:schemeClr val="tx1"/>
                </a:solidFill>
                <a:latin typeface="Calibri" pitchFamily="34" charset="0"/>
              </a:rPr>
              <a:t>externally</a:t>
            </a:r>
            <a:endParaRPr lang="en-US" sz="2800" dirty="0">
              <a:solidFill>
                <a:schemeClr val="tx1"/>
              </a:solidFill>
              <a:latin typeface="Calibri" pitchFamily="34" charset="0"/>
            </a:endParaRPr>
          </a:p>
          <a:p>
            <a:pPr eaLnBrk="1" hangingPunct="1">
              <a:lnSpc>
                <a:spcPct val="40000"/>
              </a:lnSpc>
            </a:pPr>
            <a:endParaRPr lang="en-US" sz="2800" dirty="0">
              <a:solidFill>
                <a:schemeClr val="tx1"/>
              </a:solidFill>
              <a:latin typeface="Calibri" pitchFamily="34" charset="0"/>
            </a:endParaRPr>
          </a:p>
          <a:p>
            <a:pPr eaLnBrk="1" hangingPunct="1"/>
            <a:r>
              <a:rPr lang="en-US" sz="2800" u="sng" dirty="0">
                <a:solidFill>
                  <a:schemeClr val="tx1"/>
                </a:solidFill>
                <a:latin typeface="Calibri" pitchFamily="34" charset="0"/>
              </a:rPr>
              <a:t>Minimize Coupling</a:t>
            </a:r>
          </a:p>
          <a:p>
            <a:pPr eaLnBrk="1" hangingPunct="1"/>
            <a:r>
              <a:rPr lang="en-US" sz="2800" dirty="0">
                <a:solidFill>
                  <a:schemeClr val="tx1"/>
                </a:solidFill>
                <a:latin typeface="Calibri" pitchFamily="34" charset="0"/>
              </a:rPr>
              <a:t>	Every module </a:t>
            </a:r>
            <a:r>
              <a:rPr lang="en-US" sz="2800" dirty="0" smtClean="0">
                <a:solidFill>
                  <a:schemeClr val="tx1"/>
                </a:solidFill>
                <a:latin typeface="Calibri" pitchFamily="34" charset="0"/>
              </a:rPr>
              <a:t>should depend on as </a:t>
            </a:r>
            <a:r>
              <a:rPr lang="en-US" sz="2800" dirty="0">
                <a:solidFill>
                  <a:schemeClr val="tx1"/>
                </a:solidFill>
                <a:latin typeface="Calibri" pitchFamily="34" charset="0"/>
              </a:rPr>
              <a:t>few </a:t>
            </a:r>
          </a:p>
          <a:p>
            <a:pPr eaLnBrk="1" hangingPunct="1"/>
            <a:r>
              <a:rPr lang="en-US" sz="2800" dirty="0">
                <a:solidFill>
                  <a:schemeClr val="tx1"/>
                </a:solidFill>
                <a:latin typeface="Calibri" pitchFamily="34" charset="0"/>
              </a:rPr>
              <a:t>	others as possible</a:t>
            </a:r>
          </a:p>
          <a:p>
            <a:pPr eaLnBrk="1" hangingPunct="1">
              <a:lnSpc>
                <a:spcPct val="40000"/>
              </a:lnSpc>
            </a:pPr>
            <a:endParaRPr lang="en-US" sz="2800" dirty="0">
              <a:solidFill>
                <a:schemeClr val="tx1"/>
              </a:solidFill>
              <a:latin typeface="Calibri" pitchFamily="34" charset="0"/>
            </a:endParaRPr>
          </a:p>
        </p:txBody>
      </p:sp>
      <p:sp>
        <p:nvSpPr>
          <p:cNvPr id="6" name="Text Box 3"/>
          <p:cNvSpPr txBox="1">
            <a:spLocks noChangeArrowheads="1"/>
          </p:cNvSpPr>
          <p:nvPr/>
        </p:nvSpPr>
        <p:spPr bwMode="auto">
          <a:xfrm>
            <a:off x="386388" y="4149080"/>
            <a:ext cx="7888442" cy="194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r>
              <a:rPr lang="en-US" sz="2800" u="sng" dirty="0">
                <a:solidFill>
                  <a:schemeClr val="tx1"/>
                </a:solidFill>
                <a:latin typeface="Calibri" pitchFamily="34" charset="0"/>
              </a:rPr>
              <a:t>Coherence</a:t>
            </a:r>
            <a:r>
              <a:rPr lang="en-US" sz="2800" dirty="0" smtClean="0">
                <a:solidFill>
                  <a:schemeClr val="tx1"/>
                </a:solidFill>
                <a:latin typeface="Calibri" pitchFamily="34" charset="0"/>
              </a:rPr>
              <a:t>:</a:t>
            </a:r>
            <a:br>
              <a:rPr lang="en-US" sz="2800" dirty="0" smtClean="0">
                <a:solidFill>
                  <a:schemeClr val="tx1"/>
                </a:solidFill>
                <a:latin typeface="Calibri" pitchFamily="34" charset="0"/>
              </a:rPr>
            </a:br>
            <a:r>
              <a:rPr lang="en-US" sz="2800" dirty="0" smtClean="0">
                <a:solidFill>
                  <a:schemeClr val="tx1"/>
                </a:solidFill>
                <a:latin typeface="Calibri" pitchFamily="34" charset="0"/>
              </a:rPr>
              <a:t>	Keep things together that belong together</a:t>
            </a:r>
            <a:endParaRPr lang="en-US" sz="2800" dirty="0">
              <a:solidFill>
                <a:schemeClr val="tx1"/>
              </a:solidFill>
              <a:latin typeface="Calibri" pitchFamily="34" charset="0"/>
            </a:endParaRPr>
          </a:p>
          <a:p>
            <a:pPr eaLnBrk="1" hangingPunct="1">
              <a:lnSpc>
                <a:spcPct val="130000"/>
              </a:lnSpc>
            </a:pPr>
            <a:r>
              <a:rPr lang="en-US" sz="2800" dirty="0">
                <a:solidFill>
                  <a:schemeClr val="tx1"/>
                </a:solidFill>
                <a:latin typeface="Calibri" pitchFamily="34" charset="0"/>
              </a:rPr>
              <a:t>	Keep </a:t>
            </a:r>
            <a:r>
              <a:rPr lang="en-US" sz="2800" dirty="0" err="1">
                <a:solidFill>
                  <a:schemeClr val="tx1"/>
                </a:solidFill>
                <a:latin typeface="Calibri" pitchFamily="34" charset="0"/>
              </a:rPr>
              <a:t>behaviour</a:t>
            </a:r>
            <a:r>
              <a:rPr lang="en-US" sz="2800" dirty="0">
                <a:solidFill>
                  <a:schemeClr val="tx1"/>
                </a:solidFill>
                <a:latin typeface="Calibri" pitchFamily="34" charset="0"/>
              </a:rPr>
              <a:t> together with </a:t>
            </a:r>
            <a:r>
              <a:rPr lang="en-US" sz="2800" dirty="0" smtClean="0">
                <a:solidFill>
                  <a:schemeClr val="tx1"/>
                </a:solidFill>
                <a:latin typeface="Calibri" pitchFamily="34" charset="0"/>
              </a:rPr>
              <a:t>related data</a:t>
            </a:r>
            <a:endParaRPr lang="en-US" sz="2800" dirty="0">
              <a:solidFill>
                <a:schemeClr val="tx1"/>
              </a:solidFill>
              <a:latin typeface="Calibri" pitchFamily="34" charset="0"/>
            </a:endParaRPr>
          </a:p>
          <a:p>
            <a:pPr eaLnBrk="1" hangingPunct="1"/>
            <a:r>
              <a:rPr lang="en-US" sz="2800" dirty="0">
                <a:solidFill>
                  <a:schemeClr val="tx1"/>
                </a:solidFill>
                <a:latin typeface="Calibri" pitchFamily="34" charset="0"/>
              </a:rPr>
              <a:t>	Keep information about one thing in one place</a:t>
            </a:r>
            <a:endParaRPr lang="en-GB" sz="2800" dirty="0">
              <a:solidFill>
                <a:schemeClr val="tx1"/>
              </a:solidFill>
              <a:latin typeface="Calibri" pitchFamily="34" charset="0"/>
            </a:endParaRPr>
          </a:p>
        </p:txBody>
      </p:sp>
    </p:spTree>
    <p:extLst>
      <p:ext uri="{BB962C8B-B14F-4D97-AF65-F5344CB8AC3E}">
        <p14:creationId xmlns:p14="http://schemas.microsoft.com/office/powerpoint/2010/main" val="185015519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4294967295"/>
          </p:nvPr>
        </p:nvSpPr>
        <p:spPr>
          <a:xfrm>
            <a:off x="7092280" y="6237312"/>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fld id="{FEFCD0D7-9F55-4DE3-965B-06E160A9EBDD}" type="slidenum">
              <a:rPr lang="en-GB" sz="1400" smtClean="0">
                <a:solidFill>
                  <a:schemeClr val="tx1"/>
                </a:solidFill>
                <a:latin typeface="Calibri" pitchFamily="34" charset="0"/>
              </a:rPr>
              <a:pPr eaLnBrk="1" hangingPunct="1"/>
              <a:t>65</a:t>
            </a:fld>
            <a:endParaRPr lang="en-GB" sz="1400" dirty="0" smtClean="0">
              <a:solidFill>
                <a:schemeClr val="tx1"/>
              </a:solidFill>
              <a:latin typeface="Calibri" pitchFamily="34" charset="0"/>
            </a:endParaRPr>
          </a:p>
        </p:txBody>
      </p:sp>
      <p:sp>
        <p:nvSpPr>
          <p:cNvPr id="51202" name="Rectangle 2"/>
          <p:cNvSpPr>
            <a:spLocks noGrp="1" noChangeArrowheads="1"/>
          </p:cNvSpPr>
          <p:nvPr>
            <p:ph type="title" idx="4294967295"/>
          </p:nvPr>
        </p:nvSpPr>
        <p:spPr>
          <a:xfrm>
            <a:off x="609600" y="533400"/>
            <a:ext cx="7772400" cy="1143000"/>
          </a:xfrm>
        </p:spPr>
        <p:txBody>
          <a:bodyPr/>
          <a:lstStyle/>
          <a:p>
            <a:pPr eaLnBrk="1" hangingPunct="1">
              <a:defRPr/>
            </a:pPr>
            <a:r>
              <a:rPr lang="en-US" dirty="0" smtClean="0">
                <a:latin typeface="Calibri" pitchFamily="34" charset="0"/>
              </a:rPr>
              <a:t>General Software Design Principles 2</a:t>
            </a:r>
            <a:endParaRPr lang="en-GB" dirty="0" smtClean="0">
              <a:latin typeface="Calibri" pitchFamily="34" charset="0"/>
            </a:endParaRPr>
          </a:p>
        </p:txBody>
      </p:sp>
      <p:sp>
        <p:nvSpPr>
          <p:cNvPr id="54276" name="Text Box 3"/>
          <p:cNvSpPr txBox="1">
            <a:spLocks noChangeArrowheads="1"/>
          </p:cNvSpPr>
          <p:nvPr/>
        </p:nvSpPr>
        <p:spPr bwMode="auto">
          <a:xfrm>
            <a:off x="713247" y="1700808"/>
            <a:ext cx="614649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FFFF66"/>
                </a:solidFill>
                <a:latin typeface="Times New Roman" pitchFamily="18" charset="0"/>
              </a:defRPr>
            </a:lvl1pPr>
            <a:lvl2pPr marL="742950" indent="-285750" eaLnBrk="0" hangingPunct="0">
              <a:defRPr sz="3200">
                <a:solidFill>
                  <a:srgbClr val="FFFF66"/>
                </a:solidFill>
                <a:latin typeface="Times New Roman" pitchFamily="18" charset="0"/>
              </a:defRPr>
            </a:lvl2pPr>
            <a:lvl3pPr marL="1143000" indent="-228600" eaLnBrk="0" hangingPunct="0">
              <a:defRPr sz="3200">
                <a:solidFill>
                  <a:srgbClr val="FFFF66"/>
                </a:solidFill>
                <a:latin typeface="Times New Roman" pitchFamily="18" charset="0"/>
              </a:defRPr>
            </a:lvl3pPr>
            <a:lvl4pPr marL="1600200" indent="-228600" eaLnBrk="0" hangingPunct="0">
              <a:defRPr sz="3200">
                <a:solidFill>
                  <a:srgbClr val="FFFF66"/>
                </a:solidFill>
                <a:latin typeface="Times New Roman" pitchFamily="18" charset="0"/>
              </a:defRPr>
            </a:lvl4pPr>
            <a:lvl5pPr marL="2057400" indent="-228600" eaLnBrk="0" hangingPunct="0">
              <a:defRPr sz="3200">
                <a:solidFill>
                  <a:srgbClr val="FFFF66"/>
                </a:solidFill>
                <a:latin typeface="Times New Roman" pitchFamily="18" charset="0"/>
              </a:defRPr>
            </a:lvl5pPr>
            <a:lvl6pPr marL="2514600" indent="-228600" eaLnBrk="0" fontAlgn="base" hangingPunct="0">
              <a:spcBef>
                <a:spcPct val="0"/>
              </a:spcBef>
              <a:spcAft>
                <a:spcPct val="0"/>
              </a:spcAft>
              <a:defRPr sz="3200">
                <a:solidFill>
                  <a:srgbClr val="FFFF66"/>
                </a:solidFill>
                <a:latin typeface="Times New Roman" pitchFamily="18" charset="0"/>
              </a:defRPr>
            </a:lvl6pPr>
            <a:lvl7pPr marL="2971800" indent="-228600" eaLnBrk="0" fontAlgn="base" hangingPunct="0">
              <a:spcBef>
                <a:spcPct val="0"/>
              </a:spcBef>
              <a:spcAft>
                <a:spcPct val="0"/>
              </a:spcAft>
              <a:defRPr sz="3200">
                <a:solidFill>
                  <a:srgbClr val="FFFF66"/>
                </a:solidFill>
                <a:latin typeface="Times New Roman" pitchFamily="18" charset="0"/>
              </a:defRPr>
            </a:lvl7pPr>
            <a:lvl8pPr marL="3429000" indent="-228600" eaLnBrk="0" fontAlgn="base" hangingPunct="0">
              <a:spcBef>
                <a:spcPct val="0"/>
              </a:spcBef>
              <a:spcAft>
                <a:spcPct val="0"/>
              </a:spcAft>
              <a:defRPr sz="3200">
                <a:solidFill>
                  <a:srgbClr val="FFFF66"/>
                </a:solidFill>
                <a:latin typeface="Times New Roman" pitchFamily="18" charset="0"/>
              </a:defRPr>
            </a:lvl8pPr>
            <a:lvl9pPr marL="3886200" indent="-228600" eaLnBrk="0" fontAlgn="base" hangingPunct="0">
              <a:spcBef>
                <a:spcPct val="0"/>
              </a:spcBef>
              <a:spcAft>
                <a:spcPct val="0"/>
              </a:spcAft>
              <a:defRPr sz="3200">
                <a:solidFill>
                  <a:srgbClr val="FFFF66"/>
                </a:solidFill>
                <a:latin typeface="Times New Roman" pitchFamily="18" charset="0"/>
              </a:defRPr>
            </a:lvl9pPr>
          </a:lstStyle>
          <a:p>
            <a:pPr eaLnBrk="1" hangingPunct="1"/>
            <a:r>
              <a:rPr lang="en-US" sz="2800" u="sng" dirty="0">
                <a:solidFill>
                  <a:schemeClr val="tx1"/>
                </a:solidFill>
                <a:latin typeface="Calibri" pitchFamily="34" charset="0"/>
              </a:rPr>
              <a:t>Divide and Conquer</a:t>
            </a:r>
          </a:p>
          <a:p>
            <a:pPr lvl="1" eaLnBrk="1" hangingPunct="1"/>
            <a:r>
              <a:rPr lang="en-US" sz="2800" dirty="0">
                <a:solidFill>
                  <a:schemeClr val="tx1"/>
                </a:solidFill>
                <a:latin typeface="Calibri" pitchFamily="34" charset="0"/>
              </a:rPr>
              <a:t>Break a big problem into smaller ones</a:t>
            </a:r>
          </a:p>
          <a:p>
            <a:pPr eaLnBrk="1" hangingPunct="1"/>
            <a:endParaRPr lang="en-US" sz="2800" u="sng" dirty="0" smtClean="0">
              <a:solidFill>
                <a:schemeClr val="tx1"/>
              </a:solidFill>
              <a:latin typeface="Calibri" pitchFamily="34" charset="0"/>
            </a:endParaRPr>
          </a:p>
          <a:p>
            <a:pPr eaLnBrk="1" hangingPunct="1"/>
            <a:r>
              <a:rPr lang="en-US" sz="2800" u="sng" dirty="0" smtClean="0">
                <a:solidFill>
                  <a:schemeClr val="tx1"/>
                </a:solidFill>
                <a:latin typeface="Calibri" pitchFamily="34" charset="0"/>
              </a:rPr>
              <a:t>Separation of Concerns</a:t>
            </a:r>
          </a:p>
          <a:p>
            <a:pPr lvl="1" eaLnBrk="1" hangingPunct="1"/>
            <a:r>
              <a:rPr lang="en-US" sz="2800" dirty="0" smtClean="0">
                <a:solidFill>
                  <a:schemeClr val="tx1"/>
                </a:solidFill>
                <a:latin typeface="Calibri" pitchFamily="34" charset="0"/>
              </a:rPr>
              <a:t>Divide into different parts logic</a:t>
            </a:r>
            <a:br>
              <a:rPr lang="en-US" sz="2800" dirty="0" smtClean="0">
                <a:solidFill>
                  <a:schemeClr val="tx1"/>
                </a:solidFill>
                <a:latin typeface="Calibri" pitchFamily="34" charset="0"/>
              </a:rPr>
            </a:br>
            <a:r>
              <a:rPr lang="en-US" sz="2800" dirty="0" smtClean="0">
                <a:solidFill>
                  <a:schemeClr val="tx1"/>
                </a:solidFill>
                <a:latin typeface="Calibri" pitchFamily="34" charset="0"/>
              </a:rPr>
              <a:t>that addresses different issues</a:t>
            </a:r>
          </a:p>
          <a:p>
            <a:pPr lvl="1" eaLnBrk="1" hangingPunct="1"/>
            <a:endParaRPr lang="en-US" sz="2800" dirty="0">
              <a:solidFill>
                <a:schemeClr val="tx1"/>
              </a:solidFill>
              <a:latin typeface="Calibri" pitchFamily="34" charset="0"/>
            </a:endParaRPr>
          </a:p>
          <a:p>
            <a:pPr eaLnBrk="1" hangingPunct="1"/>
            <a:r>
              <a:rPr lang="en-US" sz="2800" u="sng" dirty="0" smtClean="0">
                <a:solidFill>
                  <a:schemeClr val="tx1"/>
                </a:solidFill>
                <a:latin typeface="Calibri" pitchFamily="34" charset="0"/>
              </a:rPr>
              <a:t>Keep it Simple</a:t>
            </a:r>
            <a:endParaRPr lang="en-US" sz="2800" u="sng" dirty="0">
              <a:solidFill>
                <a:schemeClr val="tx1"/>
              </a:solidFill>
              <a:latin typeface="Calibri" pitchFamily="34" charset="0"/>
            </a:endParaRPr>
          </a:p>
        </p:txBody>
      </p:sp>
    </p:spTree>
    <p:extLst>
      <p:ext uri="{BB962C8B-B14F-4D97-AF65-F5344CB8AC3E}">
        <p14:creationId xmlns:p14="http://schemas.microsoft.com/office/powerpoint/2010/main" val="203891584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Take </a:t>
            </a:r>
            <a:r>
              <a:rPr lang="en-US" dirty="0" err="1" smtClean="0"/>
              <a:t>Aways</a:t>
            </a:r>
            <a:r>
              <a:rPr lang="en-US" dirty="0" smtClean="0"/>
              <a:t> for Software Architecture</a:t>
            </a:r>
            <a:endParaRPr lang="sv-SE" dirty="0"/>
          </a:p>
        </p:txBody>
      </p:sp>
      <p:sp>
        <p:nvSpPr>
          <p:cNvPr id="5" name="Content Placeholder 4"/>
          <p:cNvSpPr>
            <a:spLocks noGrp="1"/>
          </p:cNvSpPr>
          <p:nvPr>
            <p:ph idx="1"/>
          </p:nvPr>
        </p:nvSpPr>
        <p:spPr>
          <a:xfrm>
            <a:off x="179512" y="1170905"/>
            <a:ext cx="8856984" cy="4778375"/>
          </a:xfrm>
        </p:spPr>
        <p:txBody>
          <a:bodyPr/>
          <a:lstStyle/>
          <a:p>
            <a:r>
              <a:rPr lang="en-US" sz="2400" i="1" dirty="0" smtClean="0"/>
              <a:t>“If you think education is expensive, try stupidity”</a:t>
            </a:r>
          </a:p>
          <a:p>
            <a:pPr marL="0" indent="0">
              <a:buNone/>
            </a:pPr>
            <a:r>
              <a:rPr lang="en-US" sz="2400" dirty="0"/>
              <a:t>	</a:t>
            </a:r>
            <a:r>
              <a:rPr lang="en-US" sz="2400" dirty="0" smtClean="0"/>
              <a:t>Yes there is upfront investment, but when done wisely 	this will pay off.</a:t>
            </a:r>
          </a:p>
          <a:p>
            <a:pPr marL="0" indent="0">
              <a:buNone/>
            </a:pPr>
            <a:endParaRPr lang="en-US" sz="2400" dirty="0"/>
          </a:p>
        </p:txBody>
      </p:sp>
      <p:sp>
        <p:nvSpPr>
          <p:cNvPr id="2" name="Slide Number Placeholder 1"/>
          <p:cNvSpPr>
            <a:spLocks noGrp="1"/>
          </p:cNvSpPr>
          <p:nvPr>
            <p:ph type="sldNum" sz="quarter" idx="10"/>
          </p:nvPr>
        </p:nvSpPr>
        <p:spPr/>
        <p:txBody>
          <a:bodyPr/>
          <a:lstStyle/>
          <a:p>
            <a:fld id="{1062E1C1-F333-4CEC-86E1-87EB36840A24}" type="slidenum">
              <a:rPr lang="en-US" smtClean="0"/>
              <a:pPr/>
              <a:t>66</a:t>
            </a:fld>
            <a:endParaRPr lang="en-US"/>
          </a:p>
        </p:txBody>
      </p:sp>
      <p:sp>
        <p:nvSpPr>
          <p:cNvPr id="3" name="Footer Placeholder 2"/>
          <p:cNvSpPr>
            <a:spLocks noGrp="1"/>
          </p:cNvSpPr>
          <p:nvPr>
            <p:ph type="ftr" sz="quarter" idx="11"/>
          </p:nvPr>
        </p:nvSpPr>
        <p:spPr/>
        <p:txBody>
          <a:bodyPr/>
          <a:lstStyle/>
          <a:p>
            <a:r>
              <a:rPr lang="en-US" smtClean="0"/>
              <a:t>MRV Chaudron</a:t>
            </a:r>
          </a:p>
          <a:p>
            <a:r>
              <a:rPr lang="en-US" smtClean="0"/>
              <a:t>Sheet </a:t>
            </a:r>
            <a:fld id="{54F55826-2444-46BD-9B15-FBE46B7C1BAB}" type="slidenum">
              <a:rPr lang="en-US" smtClean="0"/>
              <a:pPr/>
              <a:t>66</a:t>
            </a:fld>
            <a:endParaRPr lang="en-US"/>
          </a:p>
        </p:txBody>
      </p:sp>
    </p:spTree>
    <p:extLst>
      <p:ext uri="{BB962C8B-B14F-4D97-AF65-F5344CB8AC3E}">
        <p14:creationId xmlns:p14="http://schemas.microsoft.com/office/powerpoint/2010/main" val="45450099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GB" dirty="0"/>
          </a:p>
        </p:txBody>
      </p:sp>
      <p:sp>
        <p:nvSpPr>
          <p:cNvPr id="3" name="Content Placeholder 2"/>
          <p:cNvSpPr>
            <a:spLocks noGrp="1"/>
          </p:cNvSpPr>
          <p:nvPr>
            <p:ph idx="1"/>
          </p:nvPr>
        </p:nvSpPr>
        <p:spPr/>
        <p:txBody>
          <a:bodyPr/>
          <a:lstStyle/>
          <a:p>
            <a:pPr marL="0" indent="0">
              <a:buNone/>
            </a:pPr>
            <a:r>
              <a:rPr lang="en-GB" i="1" dirty="0" smtClean="0">
                <a:latin typeface="Calibri" panose="020F0502020204030204" pitchFamily="34" charset="0"/>
              </a:rPr>
              <a:t>	Simplicity is a great virtue but it requires 	hard work to achieve it and education to 	appreciate it.</a:t>
            </a:r>
          </a:p>
          <a:p>
            <a:pPr marL="0" indent="0">
              <a:buNone/>
            </a:pPr>
            <a:r>
              <a:rPr lang="en-GB" i="1" dirty="0" smtClean="0">
                <a:latin typeface="Calibri" panose="020F0502020204030204" pitchFamily="34" charset="0"/>
              </a:rPr>
              <a:t>	And to make matters worse: </a:t>
            </a:r>
          </a:p>
          <a:p>
            <a:pPr marL="0" indent="0">
              <a:buNone/>
            </a:pPr>
            <a:r>
              <a:rPr lang="en-GB" i="1" dirty="0">
                <a:latin typeface="Calibri" panose="020F0502020204030204" pitchFamily="34" charset="0"/>
              </a:rPr>
              <a:t> </a:t>
            </a:r>
            <a:r>
              <a:rPr lang="en-GB" i="1" dirty="0" smtClean="0">
                <a:latin typeface="Calibri" panose="020F0502020204030204" pitchFamily="34" charset="0"/>
              </a:rPr>
              <a:t>  	Complexity sells better. </a:t>
            </a:r>
          </a:p>
          <a:p>
            <a:pPr marL="0" indent="0">
              <a:buNone/>
            </a:pPr>
            <a:endParaRPr lang="en-GB" dirty="0" smtClean="0"/>
          </a:p>
          <a:p>
            <a:pPr marL="0" indent="0">
              <a:buNone/>
            </a:pPr>
            <a:r>
              <a:rPr lang="en-GB" dirty="0" smtClean="0"/>
              <a:t>	</a:t>
            </a:r>
            <a:r>
              <a:rPr lang="en-GB" sz="2400" dirty="0" smtClean="0"/>
              <a:t>Source: </a:t>
            </a:r>
            <a:r>
              <a:rPr lang="en-GB" sz="2400" dirty="0" err="1" smtClean="0"/>
              <a:t>Edsger</a:t>
            </a:r>
            <a:r>
              <a:rPr lang="en-GB" sz="2400" dirty="0" smtClean="0"/>
              <a:t> W. Dijkstra</a:t>
            </a:r>
            <a:r>
              <a:rPr lang="en-GB" dirty="0" smtClean="0"/>
              <a:t/>
            </a:r>
            <a:br>
              <a:rPr lang="en-GB" dirty="0" smtClean="0"/>
            </a:br>
            <a:r>
              <a:rPr lang="en-GB" dirty="0" smtClean="0"/>
              <a:t>                 </a:t>
            </a:r>
            <a:r>
              <a:rPr lang="en-GB" sz="2400" dirty="0" smtClean="0">
                <a:hlinkClick r:id="rId3"/>
              </a:rPr>
              <a:t>EWD896 - On the nature of Computing Science</a:t>
            </a:r>
            <a:endParaRPr lang="en-GB" sz="2400" dirty="0" smtClean="0"/>
          </a:p>
          <a:p>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67</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67</a:t>
            </a:fld>
            <a:endParaRPr lang="en-US"/>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748" y="2852936"/>
            <a:ext cx="1801052" cy="1801052"/>
          </a:xfrm>
          <a:prstGeom prst="rect">
            <a:avLst/>
          </a:prstGeom>
          <a:noFill/>
          <a:ln w="9525">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732240" y="4787860"/>
            <a:ext cx="2088264" cy="369332"/>
          </a:xfrm>
          <a:prstGeom prst="rect">
            <a:avLst/>
          </a:prstGeom>
        </p:spPr>
        <p:txBody>
          <a:bodyPr wrap="none">
            <a:spAutoFit/>
          </a:bodyPr>
          <a:lstStyle/>
          <a:p>
            <a:r>
              <a:rPr lang="en-US" sz="1800" dirty="0">
                <a:latin typeface="Calibri" pitchFamily="34" charset="0"/>
              </a:rPr>
              <a:t>Turing Award (1972)</a:t>
            </a:r>
          </a:p>
        </p:txBody>
      </p:sp>
    </p:spTree>
    <p:extLst>
      <p:ext uri="{BB962C8B-B14F-4D97-AF65-F5344CB8AC3E}">
        <p14:creationId xmlns:p14="http://schemas.microsoft.com/office/powerpoint/2010/main" val="51781337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404664"/>
            <a:ext cx="8551863" cy="749300"/>
          </a:xfrm>
        </p:spPr>
        <p:txBody>
          <a:bodyPr/>
          <a:lstStyle/>
          <a:p>
            <a:r>
              <a:rPr lang="en-US" b="1" dirty="0" err="1" smtClean="0">
                <a:latin typeface="Calibri" pitchFamily="34" charset="0"/>
              </a:rPr>
              <a:t>Edsger</a:t>
            </a:r>
            <a:r>
              <a:rPr lang="en-US" b="1" dirty="0" smtClean="0">
                <a:latin typeface="Calibri" pitchFamily="34" charset="0"/>
              </a:rPr>
              <a:t> </a:t>
            </a:r>
            <a:r>
              <a:rPr lang="en-US" b="1" dirty="0" err="1" smtClean="0">
                <a:latin typeface="Calibri" pitchFamily="34" charset="0"/>
              </a:rPr>
              <a:t>Wybe</a:t>
            </a:r>
            <a:r>
              <a:rPr lang="en-US" b="1" dirty="0" smtClean="0">
                <a:latin typeface="Calibri" pitchFamily="34" charset="0"/>
              </a:rPr>
              <a:t> </a:t>
            </a:r>
            <a:r>
              <a:rPr lang="en-US" b="1" dirty="0" err="1" smtClean="0">
                <a:latin typeface="Calibri" pitchFamily="34" charset="0"/>
              </a:rPr>
              <a:t>Dijkstra</a:t>
            </a:r>
            <a:endParaRPr lang="en-GB" b="1" dirty="0">
              <a:latin typeface="Calibri" pitchFamily="34" charset="0"/>
            </a:endParaRPr>
          </a:p>
        </p:txBody>
      </p:sp>
      <p:sp>
        <p:nvSpPr>
          <p:cNvPr id="6" name="Content Placeholder 5"/>
          <p:cNvSpPr>
            <a:spLocks noGrp="1"/>
          </p:cNvSpPr>
          <p:nvPr>
            <p:ph idx="1"/>
          </p:nvPr>
        </p:nvSpPr>
        <p:spPr>
          <a:xfrm>
            <a:off x="412625" y="1124744"/>
            <a:ext cx="8551863" cy="5072098"/>
          </a:xfrm>
        </p:spPr>
        <p:txBody>
          <a:bodyPr/>
          <a:lstStyle/>
          <a:p>
            <a:r>
              <a:rPr lang="en-US" sz="2800" dirty="0" smtClean="0">
                <a:latin typeface="Calibri" pitchFamily="34" charset="0"/>
              </a:rPr>
              <a:t>1930-2002</a:t>
            </a:r>
          </a:p>
          <a:p>
            <a:r>
              <a:rPr lang="en-US" sz="2800" dirty="0" smtClean="0">
                <a:latin typeface="Calibri" pitchFamily="34" charset="0"/>
              </a:rPr>
              <a:t>Ph.D. in Physics </a:t>
            </a:r>
            <a:br>
              <a:rPr lang="en-US" sz="2800" dirty="0" smtClean="0">
                <a:latin typeface="Calibri" pitchFamily="34" charset="0"/>
              </a:rPr>
            </a:br>
            <a:r>
              <a:rPr lang="en-US" sz="2800" dirty="0" smtClean="0">
                <a:latin typeface="Calibri" pitchFamily="34" charset="0"/>
              </a:rPr>
              <a:t>Leiden</a:t>
            </a:r>
            <a:r>
              <a:rPr lang="en-US" sz="2800" dirty="0">
                <a:latin typeface="Calibri" pitchFamily="34" charset="0"/>
              </a:rPr>
              <a:t> </a:t>
            </a:r>
            <a:r>
              <a:rPr lang="en-US" sz="2800" dirty="0" smtClean="0">
                <a:latin typeface="Calibri" pitchFamily="34" charset="0"/>
              </a:rPr>
              <a:t>University, NL</a:t>
            </a:r>
          </a:p>
          <a:p>
            <a:r>
              <a:rPr lang="en-US" sz="2800" dirty="0" smtClean="0">
                <a:latin typeface="Calibri" pitchFamily="34" charset="0"/>
              </a:rPr>
              <a:t>Contributions to:</a:t>
            </a:r>
          </a:p>
          <a:p>
            <a:pPr>
              <a:buNone/>
            </a:pPr>
            <a:r>
              <a:rPr lang="en-US" sz="2800" dirty="0" smtClean="0">
                <a:latin typeface="Calibri" pitchFamily="34" charset="0"/>
              </a:rPr>
              <a:t>	Algorithms,  Concurrency,  Distributed Systems, </a:t>
            </a:r>
            <a:br>
              <a:rPr lang="en-US" sz="2800" dirty="0" smtClean="0">
                <a:latin typeface="Calibri" pitchFamily="34" charset="0"/>
              </a:rPr>
            </a:br>
            <a:r>
              <a:rPr lang="en-US" sz="2800" dirty="0" smtClean="0">
                <a:latin typeface="Calibri" pitchFamily="34" charset="0"/>
              </a:rPr>
              <a:t>Program Correctness, Discipline of Design:</a:t>
            </a:r>
          </a:p>
          <a:p>
            <a:pPr>
              <a:buNone/>
            </a:pPr>
            <a:r>
              <a:rPr lang="en-US" sz="2800" dirty="0" smtClean="0">
                <a:latin typeface="Calibri" pitchFamily="34" charset="0"/>
              </a:rPr>
              <a:t>	 </a:t>
            </a:r>
            <a:r>
              <a:rPr lang="en-US" sz="2800" b="1" dirty="0" smtClean="0">
                <a:latin typeface="Calibri" pitchFamily="34" charset="0"/>
              </a:rPr>
              <a:t>Structured Programming (Go To considered Harmful)</a:t>
            </a:r>
          </a:p>
          <a:p>
            <a:pPr>
              <a:buNone/>
            </a:pPr>
            <a:r>
              <a:rPr lang="en-US" sz="2800" b="1" dirty="0" smtClean="0">
                <a:latin typeface="Calibri" pitchFamily="34" charset="0"/>
              </a:rPr>
              <a:t>	 Separation of Concerns</a:t>
            </a:r>
          </a:p>
          <a:p>
            <a:r>
              <a:rPr lang="en-US" sz="2800" dirty="0">
                <a:latin typeface="Calibri" pitchFamily="34" charset="0"/>
              </a:rPr>
              <a:t>Turing Award (1972)</a:t>
            </a:r>
          </a:p>
          <a:p>
            <a:pPr marL="0" indent="0">
              <a:buNone/>
            </a:pPr>
            <a:endParaRPr lang="en-GB" sz="2800" dirty="0">
              <a:latin typeface="Calibri" pitchFamily="34" charset="0"/>
            </a:endParaRPr>
          </a:p>
        </p:txBody>
      </p:sp>
      <p:sp>
        <p:nvSpPr>
          <p:cNvPr id="2" name="Slide Number Placeholder 1"/>
          <p:cNvSpPr>
            <a:spLocks noGrp="1"/>
          </p:cNvSpPr>
          <p:nvPr>
            <p:ph type="sldNum" sz="quarter" idx="10"/>
          </p:nvPr>
        </p:nvSpPr>
        <p:spPr/>
        <p:txBody>
          <a:bodyPr/>
          <a:lstStyle/>
          <a:p>
            <a:fld id="{1062E1C1-F333-4CEC-86E1-87EB36840A24}" type="slidenum">
              <a:rPr lang="en-US" smtClean="0">
                <a:latin typeface="Calibri" pitchFamily="34" charset="0"/>
              </a:rPr>
              <a:pPr/>
              <a:t>68</a:t>
            </a:fld>
            <a:endParaRPr lang="en-US">
              <a:latin typeface="Calibri" pitchFamily="34" charset="0"/>
            </a:endParaRPr>
          </a:p>
        </p:txBody>
      </p:sp>
      <p:sp>
        <p:nvSpPr>
          <p:cNvPr id="3" name="Footer Placeholder 2"/>
          <p:cNvSpPr>
            <a:spLocks noGrp="1"/>
          </p:cNvSpPr>
          <p:nvPr>
            <p:ph type="ftr" sz="quarter" idx="11"/>
          </p:nvPr>
        </p:nvSpPr>
        <p:spPr/>
        <p:txBody>
          <a:bodyPr/>
          <a:lstStyle/>
          <a:p>
            <a:r>
              <a:rPr lang="en-US" dirty="0" smtClean="0">
                <a:latin typeface="Calibri" pitchFamily="34" charset="0"/>
              </a:rPr>
              <a:t>MRV </a:t>
            </a:r>
            <a:r>
              <a:rPr lang="en-US" dirty="0" err="1" smtClean="0">
                <a:latin typeface="Calibri" pitchFamily="34" charset="0"/>
              </a:rPr>
              <a:t>Chaudron</a:t>
            </a:r>
            <a:endParaRPr lang="en-US" dirty="0" smtClean="0">
              <a:latin typeface="Calibri" pitchFamily="34" charset="0"/>
            </a:endParaRPr>
          </a:p>
          <a:p>
            <a:r>
              <a:rPr lang="en-US" dirty="0" smtClean="0">
                <a:latin typeface="Calibri" pitchFamily="34" charset="0"/>
              </a:rPr>
              <a:t>Sheet </a:t>
            </a:r>
            <a:fld id="{54F55826-2444-46BD-9B15-FBE46B7C1BAB}" type="slidenum">
              <a:rPr lang="en-US" smtClean="0">
                <a:latin typeface="Calibri" pitchFamily="34" charset="0"/>
              </a:rPr>
              <a:pPr/>
              <a:t>68</a:t>
            </a:fld>
            <a:endParaRPr lang="en-US" dirty="0">
              <a:latin typeface="Calibri" pitchFamily="34" charset="0"/>
            </a:endParaRPr>
          </a:p>
        </p:txBody>
      </p:sp>
      <p:pic>
        <p:nvPicPr>
          <p:cNvPr id="1043458" name="Picture 2"/>
          <p:cNvPicPr>
            <a:picLocks noChangeAspect="1" noChangeArrowheads="1"/>
          </p:cNvPicPr>
          <p:nvPr/>
        </p:nvPicPr>
        <p:blipFill>
          <a:blip r:embed="rId3"/>
          <a:srcRect/>
          <a:stretch>
            <a:fillRect/>
          </a:stretch>
        </p:blipFill>
        <p:spPr bwMode="auto">
          <a:xfrm>
            <a:off x="4211960" y="1124744"/>
            <a:ext cx="2826301" cy="1925418"/>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043459" name="Picture 3"/>
          <p:cNvPicPr>
            <a:picLocks noChangeAspect="1" noChangeArrowheads="1"/>
          </p:cNvPicPr>
          <p:nvPr/>
        </p:nvPicPr>
        <p:blipFill>
          <a:blip r:embed="rId4" cstate="print"/>
          <a:srcRect/>
          <a:stretch>
            <a:fillRect/>
          </a:stretch>
        </p:blipFill>
        <p:spPr bwMode="auto">
          <a:xfrm>
            <a:off x="7364826" y="1124744"/>
            <a:ext cx="1681587" cy="1925417"/>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8" name="Rectangle 7"/>
          <p:cNvSpPr/>
          <p:nvPr/>
        </p:nvSpPr>
        <p:spPr>
          <a:xfrm>
            <a:off x="1115616" y="5805264"/>
            <a:ext cx="7632848" cy="307777"/>
          </a:xfrm>
          <a:prstGeom prst="rect">
            <a:avLst/>
          </a:prstGeom>
        </p:spPr>
        <p:txBody>
          <a:bodyPr wrap="square">
            <a:spAutoFit/>
          </a:bodyPr>
          <a:lstStyle/>
          <a:p>
            <a:pPr algn="ctr"/>
            <a:r>
              <a:rPr lang="en-GB" sz="1400" dirty="0" smtClean="0">
                <a:latin typeface="Calibri" pitchFamily="34" charset="0"/>
              </a:rPr>
              <a:t>O.-J. Dahl, E. W. </a:t>
            </a:r>
            <a:r>
              <a:rPr lang="en-GB" sz="1400" dirty="0" err="1" smtClean="0">
                <a:latin typeface="Calibri" pitchFamily="34" charset="0"/>
              </a:rPr>
              <a:t>Dijkstra</a:t>
            </a:r>
            <a:r>
              <a:rPr lang="en-GB" sz="1400" dirty="0" smtClean="0">
                <a:latin typeface="Calibri" pitchFamily="34" charset="0"/>
              </a:rPr>
              <a:t>, C. A. R. Hoare, </a:t>
            </a:r>
            <a:r>
              <a:rPr lang="en-GB" sz="1400" i="1" dirty="0" smtClean="0">
                <a:latin typeface="Calibri" pitchFamily="34" charset="0"/>
              </a:rPr>
              <a:t>Structured Programming</a:t>
            </a:r>
            <a:r>
              <a:rPr lang="en-GB" sz="1400" dirty="0" smtClean="0">
                <a:latin typeface="Calibri" pitchFamily="34" charset="0"/>
              </a:rPr>
              <a:t>, Academic Press, London, 1972</a:t>
            </a:r>
            <a:endParaRPr lang="en-GB" sz="1400" dirty="0">
              <a:latin typeface="Calibri" pitchFamily="34" charset="0"/>
            </a:endParaRPr>
          </a:p>
        </p:txBody>
      </p:sp>
    </p:spTree>
    <p:extLst>
      <p:ext uri="{BB962C8B-B14F-4D97-AF65-F5344CB8AC3E}">
        <p14:creationId xmlns:p14="http://schemas.microsoft.com/office/powerpoint/2010/main" val="168347446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1"/>
          <p:cNvSpPr>
            <a:spLocks noGrp="1"/>
          </p:cNvSpPr>
          <p:nvPr>
            <p:ph type="sldNum" sz="quarter" idx="10"/>
          </p:nvPr>
        </p:nvSpPr>
        <p:spPr>
          <a:noFill/>
        </p:spPr>
        <p:txBody>
          <a:bodyPr/>
          <a:lstStyle/>
          <a:p>
            <a:fld id="{42F6638A-E893-4A73-B25F-34DACEB311F8}" type="slidenum">
              <a:rPr lang="en-US" smtClean="0"/>
              <a:pPr/>
              <a:t>69</a:t>
            </a:fld>
            <a:endParaRPr lang="en-US" smtClean="0"/>
          </a:p>
        </p:txBody>
      </p:sp>
      <p:sp>
        <p:nvSpPr>
          <p:cNvPr id="61443" name="Footer Placeholder 2"/>
          <p:cNvSpPr>
            <a:spLocks noGrp="1"/>
          </p:cNvSpPr>
          <p:nvPr>
            <p:ph type="ftr" sz="quarter" idx="11"/>
          </p:nvPr>
        </p:nvSpPr>
        <p:spPr>
          <a:noFill/>
        </p:spPr>
        <p:txBody>
          <a:bodyPr/>
          <a:lstStyle/>
          <a:p>
            <a:r>
              <a:rPr lang="en-US" smtClean="0"/>
              <a:t>MRV Chaudron</a:t>
            </a:r>
          </a:p>
          <a:p>
            <a:r>
              <a:rPr lang="en-US" smtClean="0"/>
              <a:t>Sheet </a:t>
            </a:r>
            <a:fld id="{63023A64-C9FE-424B-8DEB-7926AA4DBBE0}" type="slidenum">
              <a:rPr lang="en-US" smtClean="0"/>
              <a:pPr/>
              <a:t>69</a:t>
            </a:fld>
            <a:endParaRPr lang="en-US" smtClean="0"/>
          </a:p>
        </p:txBody>
      </p:sp>
      <p:pic>
        <p:nvPicPr>
          <p:cNvPr id="61444" name="Picture 2"/>
          <p:cNvPicPr>
            <a:picLocks noChangeAspect="1" noChangeArrowheads="1"/>
          </p:cNvPicPr>
          <p:nvPr/>
        </p:nvPicPr>
        <p:blipFill>
          <a:blip r:embed="rId3"/>
          <a:srcRect/>
          <a:stretch>
            <a:fillRect/>
          </a:stretch>
        </p:blipFill>
        <p:spPr bwMode="auto">
          <a:xfrm>
            <a:off x="1619672" y="1350636"/>
            <a:ext cx="5735538" cy="4022580"/>
          </a:xfrm>
          <a:prstGeom prst="rect">
            <a:avLst/>
          </a:prstGeom>
          <a:noFill/>
          <a:ln w="9525">
            <a:noFill/>
            <a:miter lim="800000"/>
            <a:headEnd/>
            <a:tailEnd/>
          </a:ln>
        </p:spPr>
      </p:pic>
      <p:sp>
        <p:nvSpPr>
          <p:cNvPr id="61445" name="Title 4"/>
          <p:cNvSpPr>
            <a:spLocks noGrp="1"/>
          </p:cNvSpPr>
          <p:nvPr>
            <p:ph type="title" idx="4294967295"/>
          </p:nvPr>
        </p:nvSpPr>
        <p:spPr/>
        <p:txBody>
          <a:bodyPr/>
          <a:lstStyle/>
          <a:p>
            <a:pPr eaLnBrk="1" hangingPunct="1"/>
            <a:r>
              <a:rPr lang="en-GB" dirty="0" smtClean="0"/>
              <a:t>Spaghetti ? </a:t>
            </a:r>
          </a:p>
        </p:txBody>
      </p:sp>
      <p:sp>
        <p:nvSpPr>
          <p:cNvPr id="2" name="Rectangle 1"/>
          <p:cNvSpPr/>
          <p:nvPr/>
        </p:nvSpPr>
        <p:spPr>
          <a:xfrm>
            <a:off x="5292080" y="5373216"/>
            <a:ext cx="3826689" cy="646331"/>
          </a:xfrm>
          <a:prstGeom prst="rect">
            <a:avLst/>
          </a:prstGeom>
        </p:spPr>
        <p:txBody>
          <a:bodyPr wrap="none">
            <a:spAutoFit/>
          </a:bodyPr>
          <a:lstStyle/>
          <a:p>
            <a:r>
              <a:rPr lang="en-GB" sz="3600" kern="0" dirty="0">
                <a:solidFill>
                  <a:srgbClr val="000000"/>
                </a:solidFill>
                <a:latin typeface="Arial"/>
                <a:ea typeface="+mj-ea"/>
                <a:cs typeface="+mj-cs"/>
              </a:rPr>
              <a:t>Aesthetics </a:t>
            </a:r>
            <a:r>
              <a:rPr lang="en-GB" sz="3600" kern="0" dirty="0" smtClean="0">
                <a:solidFill>
                  <a:srgbClr val="000000"/>
                </a:solidFill>
                <a:latin typeface="Arial"/>
                <a:ea typeface="+mj-ea"/>
                <a:cs typeface="+mj-cs"/>
              </a:rPr>
              <a:t>count !</a:t>
            </a:r>
            <a:endParaRPr lang="sv-SE" dirty="0"/>
          </a:p>
        </p:txBody>
      </p:sp>
    </p:spTree>
    <p:extLst>
      <p:ext uri="{BB962C8B-B14F-4D97-AF65-F5344CB8AC3E}">
        <p14:creationId xmlns:p14="http://schemas.microsoft.com/office/powerpoint/2010/main" val="26551327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43285758-645C-4AAD-A760-52FF651388D9}" type="slidenum">
              <a:rPr lang="en-US" smtClean="0"/>
              <a:pPr/>
              <a:t>7</a:t>
            </a:fld>
            <a:endParaRPr lang="en-US" smtClean="0"/>
          </a:p>
        </p:txBody>
      </p:sp>
      <p:sp>
        <p:nvSpPr>
          <p:cNvPr id="38915" name="Footer Placeholder 4"/>
          <p:cNvSpPr>
            <a:spLocks noGrp="1"/>
          </p:cNvSpPr>
          <p:nvPr>
            <p:ph type="ftr" sz="quarter" idx="11"/>
          </p:nvPr>
        </p:nvSpPr>
        <p:spPr>
          <a:noFill/>
        </p:spPr>
        <p:txBody>
          <a:bodyPr/>
          <a:lstStyle/>
          <a:p>
            <a:r>
              <a:rPr lang="en-US" smtClean="0"/>
              <a:t>MRV Chaudron</a:t>
            </a:r>
          </a:p>
          <a:p>
            <a:r>
              <a:rPr lang="en-US" sz="1000" i="1" smtClean="0"/>
              <a:t>Sheet </a:t>
            </a:r>
            <a:fld id="{91C9C622-A74A-49C4-933B-7928F850485C}" type="slidenum">
              <a:rPr lang="en-US" sz="1000" i="1" smtClean="0"/>
              <a:pPr/>
              <a:t>7</a:t>
            </a:fld>
            <a:endParaRPr lang="en-US" sz="1000" i="1" smtClean="0"/>
          </a:p>
        </p:txBody>
      </p:sp>
      <p:sp>
        <p:nvSpPr>
          <p:cNvPr id="38916" name="Rectangle 2"/>
          <p:cNvSpPr>
            <a:spLocks noGrp="1" noChangeArrowheads="1"/>
          </p:cNvSpPr>
          <p:nvPr>
            <p:ph type="title"/>
          </p:nvPr>
        </p:nvSpPr>
        <p:spPr/>
        <p:txBody>
          <a:bodyPr/>
          <a:lstStyle/>
          <a:p>
            <a:pPr eaLnBrk="1" hangingPunct="1"/>
            <a:r>
              <a:rPr lang="en-US" sz="3600" smtClean="0"/>
              <a:t>Ways of dividing a software system</a:t>
            </a:r>
          </a:p>
        </p:txBody>
      </p:sp>
      <p:sp>
        <p:nvSpPr>
          <p:cNvPr id="38917" name="Rectangle 3"/>
          <p:cNvSpPr>
            <a:spLocks noGrp="1" noChangeArrowheads="1"/>
          </p:cNvSpPr>
          <p:nvPr>
            <p:ph type="body" idx="1"/>
          </p:nvPr>
        </p:nvSpPr>
        <p:spPr>
          <a:xfrm>
            <a:off x="323850" y="1371600"/>
            <a:ext cx="8496300" cy="4800600"/>
          </a:xfrm>
        </p:spPr>
        <p:txBody>
          <a:bodyPr/>
          <a:lstStyle/>
          <a:p>
            <a:pPr eaLnBrk="1" hangingPunct="1">
              <a:buFont typeface="Wingdings" pitchFamily="2" charset="2"/>
              <a:buNone/>
            </a:pPr>
            <a:r>
              <a:rPr lang="en-GB" smtClean="0"/>
              <a:t>A system is divided up into </a:t>
            </a:r>
          </a:p>
          <a:p>
            <a:pPr lvl="1" eaLnBrk="1" hangingPunct="1">
              <a:lnSpc>
                <a:spcPct val="140000"/>
              </a:lnSpc>
            </a:pPr>
            <a:r>
              <a:rPr lang="en-GB" smtClean="0"/>
              <a:t>Layers &amp; subsystems</a:t>
            </a:r>
            <a:endParaRPr lang="en-US" smtClean="0"/>
          </a:p>
          <a:p>
            <a:pPr lvl="1" eaLnBrk="1" hangingPunct="1">
              <a:lnSpc>
                <a:spcPct val="140000"/>
              </a:lnSpc>
            </a:pPr>
            <a:r>
              <a:rPr lang="en-GB" smtClean="0"/>
              <a:t>A </a:t>
            </a:r>
            <a:r>
              <a:rPr lang="en-GB" i="1" smtClean="0"/>
              <a:t>subsystem</a:t>
            </a:r>
            <a:r>
              <a:rPr lang="en-GB" smtClean="0"/>
              <a:t> can be divided </a:t>
            </a:r>
            <a:br>
              <a:rPr lang="en-GB" smtClean="0"/>
            </a:br>
            <a:r>
              <a:rPr lang="en-GB" smtClean="0"/>
              <a:t>up into one or more </a:t>
            </a:r>
            <a:r>
              <a:rPr lang="en-GB" i="1" smtClean="0"/>
              <a:t>packages</a:t>
            </a:r>
            <a:endParaRPr lang="en-US" i="1" smtClean="0"/>
          </a:p>
          <a:p>
            <a:pPr lvl="1" eaLnBrk="1" hangingPunct="1">
              <a:lnSpc>
                <a:spcPct val="140000"/>
              </a:lnSpc>
            </a:pPr>
            <a:r>
              <a:rPr lang="en-GB" smtClean="0"/>
              <a:t>A </a:t>
            </a:r>
            <a:r>
              <a:rPr lang="en-GB" i="1" smtClean="0"/>
              <a:t>package</a:t>
            </a:r>
            <a:r>
              <a:rPr lang="en-GB" smtClean="0"/>
              <a:t> is divided up into </a:t>
            </a:r>
            <a:r>
              <a:rPr lang="en-GB" i="1" smtClean="0"/>
              <a:t>classes</a:t>
            </a:r>
            <a:endParaRPr lang="en-US" i="1" smtClean="0"/>
          </a:p>
          <a:p>
            <a:pPr lvl="1" eaLnBrk="1" hangingPunct="1">
              <a:lnSpc>
                <a:spcPct val="140000"/>
              </a:lnSpc>
            </a:pPr>
            <a:r>
              <a:rPr lang="en-GB" smtClean="0"/>
              <a:t>A </a:t>
            </a:r>
            <a:r>
              <a:rPr lang="en-GB" i="1" smtClean="0"/>
              <a:t>class</a:t>
            </a:r>
            <a:r>
              <a:rPr lang="en-GB" smtClean="0"/>
              <a:t> is divided up into </a:t>
            </a:r>
            <a:r>
              <a:rPr lang="en-GB" i="1" smtClean="0"/>
              <a:t>methods</a:t>
            </a:r>
            <a:r>
              <a:rPr lang="en-US" smtClean="0"/>
              <a:t> </a:t>
            </a:r>
          </a:p>
        </p:txBody>
      </p:sp>
      <p:sp>
        <p:nvSpPr>
          <p:cNvPr id="38918" name="Rectangle 4"/>
          <p:cNvSpPr>
            <a:spLocks noChangeArrowheads="1"/>
          </p:cNvSpPr>
          <p:nvPr/>
        </p:nvSpPr>
        <p:spPr bwMode="auto">
          <a:xfrm rot="10800000">
            <a:off x="6300788" y="1412875"/>
            <a:ext cx="2447925" cy="1800225"/>
          </a:xfrm>
          <a:prstGeom prst="rect">
            <a:avLst/>
          </a:prstGeom>
          <a:solidFill>
            <a:srgbClr val="990033"/>
          </a:solidFill>
          <a:ln w="9525">
            <a:solidFill>
              <a:schemeClr val="tx1"/>
            </a:solidFill>
            <a:miter lim="800000"/>
            <a:headEnd/>
            <a:tailEnd/>
          </a:ln>
        </p:spPr>
        <p:txBody>
          <a:bodyPr wrap="none" anchor="ctr"/>
          <a:lstStyle/>
          <a:p>
            <a:endParaRPr lang="en-GB"/>
          </a:p>
        </p:txBody>
      </p:sp>
      <p:grpSp>
        <p:nvGrpSpPr>
          <p:cNvPr id="2" name="Group 23"/>
          <p:cNvGrpSpPr>
            <a:grpSpLocks/>
          </p:cNvGrpSpPr>
          <p:nvPr/>
        </p:nvGrpSpPr>
        <p:grpSpPr bwMode="auto">
          <a:xfrm>
            <a:off x="6462713" y="1477963"/>
            <a:ext cx="2149475" cy="1652587"/>
            <a:chOff x="4071" y="931"/>
            <a:chExt cx="1354" cy="1041"/>
          </a:xfrm>
        </p:grpSpPr>
        <p:sp>
          <p:nvSpPr>
            <p:cNvPr id="38933" name="Rectangle 5"/>
            <p:cNvSpPr>
              <a:spLocks noChangeArrowheads="1"/>
            </p:cNvSpPr>
            <p:nvPr/>
          </p:nvSpPr>
          <p:spPr bwMode="auto">
            <a:xfrm rot="10800000">
              <a:off x="4071" y="1657"/>
              <a:ext cx="1354" cy="315"/>
            </a:xfrm>
            <a:prstGeom prst="rect">
              <a:avLst/>
            </a:prstGeom>
            <a:solidFill>
              <a:srgbClr val="FF0000"/>
            </a:solidFill>
            <a:ln w="9525">
              <a:solidFill>
                <a:schemeClr val="tx1"/>
              </a:solidFill>
              <a:miter lim="800000"/>
              <a:headEnd/>
              <a:tailEnd/>
            </a:ln>
          </p:spPr>
          <p:txBody>
            <a:bodyPr wrap="none" anchor="ctr"/>
            <a:lstStyle/>
            <a:p>
              <a:endParaRPr lang="en-GB"/>
            </a:p>
          </p:txBody>
        </p:sp>
        <p:sp>
          <p:nvSpPr>
            <p:cNvPr id="38934" name="Rectangle 6"/>
            <p:cNvSpPr>
              <a:spLocks noChangeArrowheads="1"/>
            </p:cNvSpPr>
            <p:nvPr/>
          </p:nvSpPr>
          <p:spPr bwMode="auto">
            <a:xfrm rot="10800000">
              <a:off x="4071" y="1294"/>
              <a:ext cx="1354" cy="315"/>
            </a:xfrm>
            <a:prstGeom prst="rect">
              <a:avLst/>
            </a:prstGeom>
            <a:solidFill>
              <a:srgbClr val="FF0000"/>
            </a:solidFill>
            <a:ln w="9525">
              <a:solidFill>
                <a:schemeClr val="tx1"/>
              </a:solidFill>
              <a:miter lim="800000"/>
              <a:headEnd/>
              <a:tailEnd/>
            </a:ln>
          </p:spPr>
          <p:txBody>
            <a:bodyPr wrap="none" anchor="ctr"/>
            <a:lstStyle/>
            <a:p>
              <a:endParaRPr lang="en-GB"/>
            </a:p>
          </p:txBody>
        </p:sp>
        <p:sp>
          <p:nvSpPr>
            <p:cNvPr id="38935" name="Rectangle 7"/>
            <p:cNvSpPr>
              <a:spLocks noChangeArrowheads="1"/>
            </p:cNvSpPr>
            <p:nvPr/>
          </p:nvSpPr>
          <p:spPr bwMode="auto">
            <a:xfrm rot="10800000">
              <a:off x="4071" y="931"/>
              <a:ext cx="1354" cy="316"/>
            </a:xfrm>
            <a:prstGeom prst="rect">
              <a:avLst/>
            </a:prstGeom>
            <a:solidFill>
              <a:srgbClr val="FF0000"/>
            </a:solidFill>
            <a:ln w="9525">
              <a:solidFill>
                <a:schemeClr val="tx1"/>
              </a:solidFill>
              <a:miter lim="800000"/>
              <a:headEnd/>
              <a:tailEnd/>
            </a:ln>
          </p:spPr>
          <p:txBody>
            <a:bodyPr wrap="none" anchor="ctr"/>
            <a:lstStyle/>
            <a:p>
              <a:endParaRPr lang="en-GB"/>
            </a:p>
          </p:txBody>
        </p:sp>
      </p:grpSp>
      <p:grpSp>
        <p:nvGrpSpPr>
          <p:cNvPr id="3" name="Group 22"/>
          <p:cNvGrpSpPr>
            <a:grpSpLocks/>
          </p:cNvGrpSpPr>
          <p:nvPr/>
        </p:nvGrpSpPr>
        <p:grpSpPr bwMode="auto">
          <a:xfrm>
            <a:off x="6599238" y="1558925"/>
            <a:ext cx="1790700" cy="1501775"/>
            <a:chOff x="4157" y="982"/>
            <a:chExt cx="1128" cy="946"/>
          </a:xfrm>
        </p:grpSpPr>
        <p:sp>
          <p:nvSpPr>
            <p:cNvPr id="38921" name="Rectangle 9"/>
            <p:cNvSpPr>
              <a:spLocks noChangeArrowheads="1"/>
            </p:cNvSpPr>
            <p:nvPr/>
          </p:nvSpPr>
          <p:spPr bwMode="auto">
            <a:xfrm rot="10800000">
              <a:off x="4457" y="1707"/>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2" name="Rectangle 10"/>
            <p:cNvSpPr>
              <a:spLocks noChangeArrowheads="1"/>
            </p:cNvSpPr>
            <p:nvPr/>
          </p:nvSpPr>
          <p:spPr bwMode="auto">
            <a:xfrm rot="10800000">
              <a:off x="4157" y="1707"/>
              <a:ext cx="226"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3" name="Rectangle 11"/>
            <p:cNvSpPr>
              <a:spLocks noChangeArrowheads="1"/>
            </p:cNvSpPr>
            <p:nvPr/>
          </p:nvSpPr>
          <p:spPr bwMode="auto">
            <a:xfrm rot="10800000">
              <a:off x="5060" y="1707"/>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4" name="Rectangle 12"/>
            <p:cNvSpPr>
              <a:spLocks noChangeArrowheads="1"/>
            </p:cNvSpPr>
            <p:nvPr/>
          </p:nvSpPr>
          <p:spPr bwMode="auto">
            <a:xfrm rot="10800000">
              <a:off x="4759" y="1707"/>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5" name="Rectangle 13"/>
            <p:cNvSpPr>
              <a:spLocks noChangeArrowheads="1"/>
            </p:cNvSpPr>
            <p:nvPr/>
          </p:nvSpPr>
          <p:spPr bwMode="auto">
            <a:xfrm rot="10800000">
              <a:off x="4457" y="1345"/>
              <a:ext cx="225" cy="220"/>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6" name="Rectangle 14"/>
            <p:cNvSpPr>
              <a:spLocks noChangeArrowheads="1"/>
            </p:cNvSpPr>
            <p:nvPr/>
          </p:nvSpPr>
          <p:spPr bwMode="auto">
            <a:xfrm rot="10800000">
              <a:off x="4157" y="1345"/>
              <a:ext cx="226" cy="220"/>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7" name="Rectangle 15"/>
            <p:cNvSpPr>
              <a:spLocks noChangeArrowheads="1"/>
            </p:cNvSpPr>
            <p:nvPr/>
          </p:nvSpPr>
          <p:spPr bwMode="auto">
            <a:xfrm rot="10800000">
              <a:off x="5060" y="1345"/>
              <a:ext cx="225" cy="220"/>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8" name="Rectangle 16"/>
            <p:cNvSpPr>
              <a:spLocks noChangeArrowheads="1"/>
            </p:cNvSpPr>
            <p:nvPr/>
          </p:nvSpPr>
          <p:spPr bwMode="auto">
            <a:xfrm rot="10800000">
              <a:off x="4759" y="1345"/>
              <a:ext cx="225" cy="220"/>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29" name="Rectangle 17"/>
            <p:cNvSpPr>
              <a:spLocks noChangeArrowheads="1"/>
            </p:cNvSpPr>
            <p:nvPr/>
          </p:nvSpPr>
          <p:spPr bwMode="auto">
            <a:xfrm rot="10800000">
              <a:off x="4457" y="982"/>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30" name="Rectangle 18"/>
            <p:cNvSpPr>
              <a:spLocks noChangeArrowheads="1"/>
            </p:cNvSpPr>
            <p:nvPr/>
          </p:nvSpPr>
          <p:spPr bwMode="auto">
            <a:xfrm rot="10800000">
              <a:off x="4157" y="982"/>
              <a:ext cx="226"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31" name="Rectangle 19"/>
            <p:cNvSpPr>
              <a:spLocks noChangeArrowheads="1"/>
            </p:cNvSpPr>
            <p:nvPr/>
          </p:nvSpPr>
          <p:spPr bwMode="auto">
            <a:xfrm rot="10800000">
              <a:off x="5060" y="982"/>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sp>
          <p:nvSpPr>
            <p:cNvPr id="38932" name="Rectangle 20"/>
            <p:cNvSpPr>
              <a:spLocks noChangeArrowheads="1"/>
            </p:cNvSpPr>
            <p:nvPr/>
          </p:nvSpPr>
          <p:spPr bwMode="auto">
            <a:xfrm rot="10800000">
              <a:off x="4759" y="982"/>
              <a:ext cx="225" cy="221"/>
            </a:xfrm>
            <a:prstGeom prst="rect">
              <a:avLst/>
            </a:prstGeom>
            <a:solidFill>
              <a:srgbClr val="FF99FF"/>
            </a:solidFill>
            <a:ln w="9525">
              <a:solidFill>
                <a:schemeClr val="tx1"/>
              </a:solidFill>
              <a:miter lim="800000"/>
              <a:headEnd/>
              <a:tailEnd/>
            </a:ln>
          </p:spPr>
          <p:txBody>
            <a:bodyPr wrap="none" anchor="ctr"/>
            <a:lstStyle/>
            <a:p>
              <a:endParaRPr lang="en-GB"/>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F5587C-60D7-410D-967F-4D4375984EC8}" type="slidenum">
              <a:rPr lang="en-US" smtClean="0"/>
              <a:pPr/>
              <a:t>70</a:t>
            </a:fld>
            <a:endParaRPr lang="en-US"/>
          </a:p>
        </p:txBody>
      </p:sp>
      <p:sp>
        <p:nvSpPr>
          <p:cNvPr id="5" name="Footer Placeholder 4"/>
          <p:cNvSpPr>
            <a:spLocks noGrp="1"/>
          </p:cNvSpPr>
          <p:nvPr>
            <p:ph type="ftr" sz="quarter" idx="11"/>
          </p:nvPr>
        </p:nvSpPr>
        <p:spPr/>
        <p:txBody>
          <a:bodyPr/>
          <a:lstStyle/>
          <a:p>
            <a:r>
              <a:rPr lang="en-US" dirty="0" smtClean="0"/>
              <a:t>MRV </a:t>
            </a:r>
            <a:r>
              <a:rPr lang="en-US" dirty="0" err="1" smtClean="0"/>
              <a:t>Chaudron</a:t>
            </a:r>
            <a:endParaRPr lang="en-US" dirty="0" smtClean="0"/>
          </a:p>
          <a:p>
            <a:r>
              <a:rPr lang="en-US" dirty="0" smtClean="0"/>
              <a:t>Sheet </a:t>
            </a:r>
            <a:fld id="{3DA61EB7-B0F2-4238-B7B8-169D16BBE77D}" type="slidenum">
              <a:rPr lang="en-US" smtClean="0"/>
              <a:pPr/>
              <a:t>70</a:t>
            </a:fld>
            <a:endParaRPr lang="en-US" dirty="0"/>
          </a:p>
        </p:txBody>
      </p:sp>
      <p:sp>
        <p:nvSpPr>
          <p:cNvPr id="3" name="Content Placeholder 2"/>
          <p:cNvSpPr>
            <a:spLocks noGrp="1"/>
          </p:cNvSpPr>
          <p:nvPr>
            <p:ph idx="4294967295"/>
          </p:nvPr>
        </p:nvSpPr>
        <p:spPr>
          <a:xfrm>
            <a:off x="592138" y="1355725"/>
            <a:ext cx="8551862" cy="4778375"/>
          </a:xfrm>
        </p:spPr>
        <p:txBody>
          <a:bodyPr/>
          <a:lstStyle/>
          <a:p>
            <a:r>
              <a:rPr lang="en-US" dirty="0" smtClean="0"/>
              <a:t>Keep it Simple (KIS)</a:t>
            </a:r>
          </a:p>
          <a:p>
            <a:endParaRPr lang="en-US" dirty="0"/>
          </a:p>
          <a:p>
            <a:endParaRPr lang="en-US" dirty="0" smtClean="0"/>
          </a:p>
          <a:p>
            <a:endParaRPr lang="en-US" dirty="0"/>
          </a:p>
          <a:p>
            <a:endParaRPr lang="en-US" dirty="0" smtClean="0"/>
          </a:p>
          <a:p>
            <a:r>
              <a:rPr lang="en-US" dirty="0" smtClean="0"/>
              <a:t>Structured, Consistent</a:t>
            </a:r>
            <a:endParaRPr lang="en-US" dirty="0"/>
          </a:p>
        </p:txBody>
      </p:sp>
      <p:sp>
        <p:nvSpPr>
          <p:cNvPr id="2" name="Title 1"/>
          <p:cNvSpPr>
            <a:spLocks noGrp="1"/>
          </p:cNvSpPr>
          <p:nvPr>
            <p:ph type="title" idx="4294967295"/>
          </p:nvPr>
        </p:nvSpPr>
        <p:spPr>
          <a:xfrm>
            <a:off x="592138" y="523875"/>
            <a:ext cx="8551862" cy="749300"/>
          </a:xfrm>
        </p:spPr>
        <p:txBody>
          <a:bodyPr/>
          <a:lstStyle/>
          <a:p>
            <a:r>
              <a:rPr lang="en-US" dirty="0" smtClean="0"/>
              <a:t>Generic Design Principles</a:t>
            </a:r>
            <a:endParaRPr lang="en-GB" dirty="0"/>
          </a:p>
        </p:txBody>
      </p:sp>
      <p:pic>
        <p:nvPicPr>
          <p:cNvPr id="1045506" name="Picture 2"/>
          <p:cNvPicPr>
            <a:picLocks noChangeAspect="1" noChangeArrowheads="1"/>
          </p:cNvPicPr>
          <p:nvPr/>
        </p:nvPicPr>
        <p:blipFill>
          <a:blip r:embed="rId3" cstate="print"/>
          <a:srcRect/>
          <a:stretch>
            <a:fillRect/>
          </a:stretch>
        </p:blipFill>
        <p:spPr bwMode="auto">
          <a:xfrm>
            <a:off x="6715140" y="1000108"/>
            <a:ext cx="1985083" cy="1928826"/>
          </a:xfrm>
          <a:prstGeom prst="rect">
            <a:avLst/>
          </a:prstGeom>
          <a:noFill/>
          <a:ln w="9525">
            <a:noFill/>
            <a:miter lim="800000"/>
            <a:headEnd/>
            <a:tailEnd/>
          </a:ln>
          <a:effectLst/>
        </p:spPr>
      </p:pic>
    </p:spTree>
    <p:extLst>
      <p:ext uri="{BB962C8B-B14F-4D97-AF65-F5344CB8AC3E}">
        <p14:creationId xmlns:p14="http://schemas.microsoft.com/office/powerpoint/2010/main" val="377414646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7504" y="836712"/>
            <a:ext cx="8928992" cy="41764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imes" pitchFamily="18" charset="0"/>
            </a:endParaRPr>
          </a:p>
        </p:txBody>
      </p:sp>
      <p:sp>
        <p:nvSpPr>
          <p:cNvPr id="4" name="Slide Number Placeholder 3"/>
          <p:cNvSpPr>
            <a:spLocks noGrp="1"/>
          </p:cNvSpPr>
          <p:nvPr>
            <p:ph type="sldNum" sz="quarter" idx="10"/>
          </p:nvPr>
        </p:nvSpPr>
        <p:spPr/>
        <p:txBody>
          <a:bodyPr/>
          <a:lstStyle/>
          <a:p>
            <a:fld id="{6CF5587C-60D7-410D-967F-4D4375984EC8}"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71</a:t>
            </a:fld>
            <a:endParaRPr lang="en-US"/>
          </a:p>
        </p:txBody>
      </p:sp>
      <p:pic>
        <p:nvPicPr>
          <p:cNvPr id="1024002" name="Picture 2" descr="http://qph.is.quoracdn.net/main-qimg-167afc47c5977650445e3d17ed7b613f?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593830" cy="3816424"/>
          </a:xfrm>
          <a:prstGeom prst="rect">
            <a:avLst/>
          </a:prstGeom>
          <a:noFill/>
          <a:extLst>
            <a:ext uri="{909E8E84-426E-40DD-AFC4-6F175D3DCCD1}">
              <a14:hiddenFill xmlns:a14="http://schemas.microsoft.com/office/drawing/2010/main">
                <a:solidFill>
                  <a:srgbClr val="FFFFFF"/>
                </a:solidFill>
              </a14:hiddenFill>
            </a:ext>
          </a:extLst>
        </p:spPr>
      </p:pic>
      <p:pic>
        <p:nvPicPr>
          <p:cNvPr id="10240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436" y="4293096"/>
            <a:ext cx="1801052" cy="1801052"/>
          </a:xfrm>
          <a:prstGeom prst="rect">
            <a:avLst/>
          </a:prstGeom>
          <a:noFill/>
          <a:ln w="9525">
            <a:noFill/>
            <a:miter lim="800000"/>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55885" y="5220141"/>
            <a:ext cx="5171224" cy="461665"/>
          </a:xfrm>
          <a:prstGeom prst="rect">
            <a:avLst/>
          </a:prstGeom>
          <a:noFill/>
        </p:spPr>
        <p:txBody>
          <a:bodyPr wrap="none" rtlCol="0">
            <a:spAutoFit/>
          </a:bodyPr>
          <a:lstStyle/>
          <a:p>
            <a:r>
              <a:rPr lang="en-US" dirty="0" smtClean="0">
                <a:latin typeface="Calibri" panose="020F0502020204030204" pitchFamily="34" charset="0"/>
              </a:rPr>
              <a:t>For you: no shortcuts! !  No sloppiness!!</a:t>
            </a:r>
            <a:endParaRPr lang="en-GB" dirty="0">
              <a:latin typeface="Calibri" panose="020F0502020204030204" pitchFamily="34" charset="0"/>
            </a:endParaRPr>
          </a:p>
        </p:txBody>
      </p:sp>
    </p:spTree>
    <p:extLst>
      <p:ext uri="{BB962C8B-B14F-4D97-AF65-F5344CB8AC3E}">
        <p14:creationId xmlns:p14="http://schemas.microsoft.com/office/powerpoint/2010/main" val="184511138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Calibri" panose="020F0502020204030204" pitchFamily="34" charset="0"/>
              </a:rPr>
              <a:t>Research Questions in Software Design</a:t>
            </a:r>
            <a:endParaRPr lang="en-GB" dirty="0">
              <a:latin typeface="Calibri" panose="020F0502020204030204" pitchFamily="34" charset="0"/>
            </a:endParaRPr>
          </a:p>
        </p:txBody>
      </p:sp>
      <p:sp>
        <p:nvSpPr>
          <p:cNvPr id="7" name="Content Placeholder 6"/>
          <p:cNvSpPr>
            <a:spLocks noGrp="1"/>
          </p:cNvSpPr>
          <p:nvPr>
            <p:ph idx="1"/>
          </p:nvPr>
        </p:nvSpPr>
        <p:spPr/>
        <p:txBody>
          <a:bodyPr/>
          <a:lstStyle/>
          <a:p>
            <a:r>
              <a:rPr lang="en-US" dirty="0" smtClean="0">
                <a:latin typeface="Calibri" panose="020F0502020204030204" pitchFamily="34" charset="0"/>
              </a:rPr>
              <a:t>Can we automatically assess the </a:t>
            </a:r>
            <a:br>
              <a:rPr lang="en-US" dirty="0" smtClean="0">
                <a:latin typeface="Calibri" panose="020F0502020204030204" pitchFamily="34" charset="0"/>
              </a:rPr>
            </a:br>
            <a:r>
              <a:rPr lang="en-US" dirty="0" smtClean="0">
                <a:latin typeface="Calibri" panose="020F0502020204030204" pitchFamily="34" charset="0"/>
              </a:rPr>
              <a:t>quality of a software architecture </a:t>
            </a:r>
            <a:br>
              <a:rPr lang="en-US" dirty="0" smtClean="0">
                <a:latin typeface="Calibri" panose="020F0502020204030204" pitchFamily="34" charset="0"/>
              </a:rPr>
            </a:br>
            <a:r>
              <a:rPr lang="en-US" dirty="0" smtClean="0">
                <a:latin typeface="Calibri" panose="020F0502020204030204" pitchFamily="34" charset="0"/>
              </a:rPr>
              <a:t>design?</a:t>
            </a:r>
          </a:p>
          <a:p>
            <a:pPr marL="0" indent="0">
              <a:buNone/>
            </a:pPr>
            <a:r>
              <a:rPr lang="en-US" dirty="0" smtClean="0">
                <a:latin typeface="Calibri" panose="020F0502020204030204" pitchFamily="34" charset="0"/>
              </a:rPr>
              <a:t>   				Grading Robot!</a:t>
            </a:r>
          </a:p>
          <a:p>
            <a:pPr marL="0" indent="0">
              <a:buNone/>
            </a:pPr>
            <a:endParaRPr lang="en-US" dirty="0" smtClean="0">
              <a:latin typeface="Calibri" panose="020F0502020204030204" pitchFamily="34" charset="0"/>
            </a:endParaRPr>
          </a:p>
          <a:p>
            <a:r>
              <a:rPr lang="en-US" dirty="0" smtClean="0">
                <a:latin typeface="Calibri" panose="020F0502020204030204" pitchFamily="34" charset="0"/>
              </a:rPr>
              <a:t>Can we assess whether the implementation conforms to the architecture? Where does it deviate?</a:t>
            </a:r>
            <a:endParaRPr lang="en-GB" sz="2800" dirty="0" smtClean="0">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014B3AFE-26A1-43ED-B069-D4CD8B042E35}" type="slidenum">
              <a:rPr lang="en-US" smtClean="0">
                <a:latin typeface="Calibri" panose="020F0502020204030204" pitchFamily="34" charset="0"/>
              </a:rPr>
              <a:pPr/>
              <a:t>72</a:t>
            </a:fld>
            <a:endParaRPr lang="en-US">
              <a:latin typeface="Calibri" panose="020F0502020204030204" pitchFamily="34" charset="0"/>
            </a:endParaRPr>
          </a:p>
        </p:txBody>
      </p:sp>
      <p:sp>
        <p:nvSpPr>
          <p:cNvPr id="5" name="Footer Placeholder 4"/>
          <p:cNvSpPr>
            <a:spLocks noGrp="1"/>
          </p:cNvSpPr>
          <p:nvPr>
            <p:ph type="ftr" sz="quarter" idx="11"/>
          </p:nvPr>
        </p:nvSpPr>
        <p:spPr/>
        <p:txBody>
          <a:bodyPr/>
          <a:lstStyle/>
          <a:p>
            <a:r>
              <a:rPr lang="en-US" smtClean="0">
                <a:latin typeface="Calibri" panose="020F0502020204030204" pitchFamily="34" charset="0"/>
              </a:rPr>
              <a:t>MRV Chaudron</a:t>
            </a:r>
          </a:p>
          <a:p>
            <a:r>
              <a:rPr lang="en-US" smtClean="0">
                <a:latin typeface="Calibri" panose="020F0502020204030204" pitchFamily="34" charset="0"/>
              </a:rPr>
              <a:t>Sheet </a:t>
            </a:r>
            <a:fld id="{EC0A5865-534F-4443-A680-968ACFE82837}" type="slidenum">
              <a:rPr lang="en-US" smtClean="0">
                <a:latin typeface="Calibri" panose="020F0502020204030204" pitchFamily="34" charset="0"/>
              </a:rPr>
              <a:pPr/>
              <a:t>72</a:t>
            </a:fld>
            <a:endParaRPr lang="en-US">
              <a:latin typeface="Calibri" panose="020F0502020204030204" pitchFamily="34" charset="0"/>
            </a:endParaRPr>
          </a:p>
        </p:txBody>
      </p:sp>
      <p:pic>
        <p:nvPicPr>
          <p:cNvPr id="1024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628800"/>
            <a:ext cx="1872208" cy="164005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41681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You can't </a:t>
            </a:r>
            <a:r>
              <a:rPr lang="en-GB" dirty="0" smtClean="0"/>
              <a:t>maximize </a:t>
            </a:r>
            <a:r>
              <a:rPr lang="en-GB" dirty="0"/>
              <a:t>all </a:t>
            </a:r>
            <a:r>
              <a:rPr lang="en-GB" dirty="0" smtClean="0"/>
              <a:t>design principles at </a:t>
            </a:r>
            <a:r>
              <a:rPr lang="en-GB" dirty="0"/>
              <a:t>the same time</a:t>
            </a:r>
            <a:r>
              <a:rPr lang="en-GB" dirty="0" smtClean="0"/>
              <a:t>.</a:t>
            </a:r>
          </a:p>
          <a:p>
            <a:endParaRPr lang="en-GB" dirty="0"/>
          </a:p>
          <a:p>
            <a:r>
              <a:rPr lang="en-GB" dirty="0"/>
              <a:t>Keep them in mind while you are working on a </a:t>
            </a:r>
            <a:r>
              <a:rPr lang="en-GB" dirty="0" smtClean="0"/>
              <a:t>component.</a:t>
            </a:r>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73</a:t>
            </a:fld>
            <a:endParaRPr lang="en-US"/>
          </a:p>
        </p:txBody>
      </p:sp>
    </p:spTree>
    <p:extLst>
      <p:ext uri="{BB962C8B-B14F-4D97-AF65-F5344CB8AC3E}">
        <p14:creationId xmlns:p14="http://schemas.microsoft.com/office/powerpoint/2010/main" val="208027926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1484784"/>
            <a:ext cx="7772400" cy="1362075"/>
          </a:xfrm>
        </p:spPr>
        <p:txBody>
          <a:bodyPr/>
          <a:lstStyle/>
          <a:p>
            <a:pPr algn="ctr"/>
            <a:r>
              <a:rPr lang="en-US" dirty="0" smtClean="0"/>
              <a:t>Questions?</a:t>
            </a:r>
            <a:endParaRPr lang="sv-SE" dirty="0"/>
          </a:p>
        </p:txBody>
      </p:sp>
      <p:sp>
        <p:nvSpPr>
          <p:cNvPr id="2" name="Slide Number Placeholder 1"/>
          <p:cNvSpPr>
            <a:spLocks noGrp="1"/>
          </p:cNvSpPr>
          <p:nvPr>
            <p:ph type="sldNum" sz="quarter" idx="10"/>
          </p:nvPr>
        </p:nvSpPr>
        <p:spPr/>
        <p:txBody>
          <a:bodyPr/>
          <a:lstStyle/>
          <a:p>
            <a:fld id="{1062E1C1-F333-4CEC-86E1-87EB36840A24}" type="slidenum">
              <a:rPr lang="en-US" smtClean="0"/>
              <a:pPr/>
              <a:t>74</a:t>
            </a:fld>
            <a:endParaRPr lang="en-US"/>
          </a:p>
        </p:txBody>
      </p:sp>
      <p:sp>
        <p:nvSpPr>
          <p:cNvPr id="3" name="Footer Placeholder 2"/>
          <p:cNvSpPr>
            <a:spLocks noGrp="1"/>
          </p:cNvSpPr>
          <p:nvPr>
            <p:ph type="ftr" sz="quarter" idx="11"/>
          </p:nvPr>
        </p:nvSpPr>
        <p:spPr/>
        <p:txBody>
          <a:bodyPr/>
          <a:lstStyle/>
          <a:p>
            <a:r>
              <a:rPr lang="en-US" smtClean="0"/>
              <a:t>MRV Chaudron</a:t>
            </a:r>
          </a:p>
          <a:p>
            <a:r>
              <a:rPr lang="en-US" smtClean="0"/>
              <a:t>Sheet </a:t>
            </a:r>
            <a:fld id="{54F55826-2444-46BD-9B15-FBE46B7C1BAB}" type="slidenum">
              <a:rPr lang="en-US" smtClean="0"/>
              <a:pPr/>
              <a:t>74</a:t>
            </a:fld>
            <a:endParaRPr lang="en-US"/>
          </a:p>
        </p:txBody>
      </p:sp>
    </p:spTree>
    <p:extLst>
      <p:ext uri="{BB962C8B-B14F-4D97-AF65-F5344CB8AC3E}">
        <p14:creationId xmlns:p14="http://schemas.microsoft.com/office/powerpoint/2010/main" val="2181199513"/>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F5587C-60D7-410D-967F-4D4375984EC8}" type="slidenum">
              <a:rPr lang="en-US" smtClean="0"/>
              <a:pPr/>
              <a:t>75</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75</a:t>
            </a:fld>
            <a:endParaRPr lang="en-US"/>
          </a:p>
        </p:txBody>
      </p:sp>
      <p:sp>
        <p:nvSpPr>
          <p:cNvPr id="6" name="Footer Placeholder 4"/>
          <p:cNvSpPr txBox="1">
            <a:spLocks/>
          </p:cNvSpPr>
          <p:nvPr/>
        </p:nvSpPr>
        <p:spPr bwMode="auto">
          <a:xfrm>
            <a:off x="285720" y="2357430"/>
            <a:ext cx="8001056" cy="2341556"/>
          </a:xfrm>
          <a:prstGeom prst="rect">
            <a:avLst/>
          </a:prstGeom>
          <a:solidFill>
            <a:schemeClr val="bg1"/>
          </a:solidFill>
          <a:ln w="9525">
            <a:noFill/>
            <a:miter lim="800000"/>
            <a:headEnd/>
            <a:tailEnd/>
          </a:ln>
          <a:effectLst/>
        </p:spPr>
        <p:txBody>
          <a:bodyPr vert="horz" wrap="square" lIns="91440" tIns="45720" rIns="91440" bIns="45720" numCol="1" anchor="b" anchorCtr="0" compatLnSpc="1">
            <a:prstTxWarp prst="textNoShape">
              <a:avLst/>
            </a:prstTxWarp>
          </a:bodyPr>
          <a:lstStyle/>
          <a:p>
            <a:pPr marL="685800" marR="0" lvl="1" indent="-228600" algn="l" defTabSz="914400" rtl="0" eaLnBrk="1" fontAlgn="base" latinLnBrk="0" hangingPunct="1">
              <a:lnSpc>
                <a:spcPct val="100000"/>
              </a:lnSpc>
              <a:spcBef>
                <a:spcPct val="20000"/>
              </a:spcBef>
              <a:spcAft>
                <a:spcPct val="0"/>
              </a:spcAft>
              <a:buClr>
                <a:srgbClr val="00007D"/>
              </a:buClr>
              <a:buSzPct val="65000"/>
              <a:buFontTx/>
              <a:buNone/>
              <a:tabLst/>
              <a:defRPr/>
            </a:pPr>
            <a:r>
              <a:rPr kumimoji="0" lang="en-US" b="0" i="0" u="none" strike="noStrike" kern="0" cap="none" spc="0" normalizeH="0" baseline="0" noProof="0" dirty="0" smtClean="0">
                <a:ln>
                  <a:noFill/>
                </a:ln>
                <a:solidFill>
                  <a:srgbClr val="000000"/>
                </a:solidFill>
                <a:effectLst/>
                <a:uLnTx/>
                <a:uFillTx/>
                <a:latin typeface="Arial"/>
                <a:ea typeface="+mn-ea"/>
                <a:cs typeface="+mn-cs"/>
              </a:rPr>
              <a:t>Record employee =	{  name     : string</a:t>
            </a:r>
          </a:p>
          <a:p>
            <a:pPr marL="685800" marR="0" lvl="1" indent="-228600" algn="l" defTabSz="914400" rtl="0" eaLnBrk="1" fontAlgn="base" latinLnBrk="0" hangingPunct="1">
              <a:lnSpc>
                <a:spcPct val="100000"/>
              </a:lnSpc>
              <a:spcBef>
                <a:spcPct val="20000"/>
              </a:spcBef>
              <a:spcAft>
                <a:spcPct val="0"/>
              </a:spcAft>
              <a:buClr>
                <a:srgbClr val="00007D"/>
              </a:buClr>
              <a:buSzPct val="65000"/>
              <a:buFontTx/>
              <a:buNone/>
              <a:tabLst/>
              <a:defRPr/>
            </a:pPr>
            <a:r>
              <a:rPr kumimoji="0" lang="en-US" b="0" i="0" u="none" strike="noStrike" kern="0" cap="none" spc="0" normalizeH="0" baseline="0" noProof="0" dirty="0" smtClean="0">
                <a:ln>
                  <a:noFill/>
                </a:ln>
                <a:solidFill>
                  <a:srgbClr val="000000"/>
                </a:solidFill>
                <a:effectLst/>
                <a:uLnTx/>
                <a:uFillTx/>
                <a:latin typeface="Arial"/>
                <a:ea typeface="+mn-ea"/>
                <a:cs typeface="+mn-cs"/>
              </a:rPr>
              <a:t>      			   email      : string</a:t>
            </a:r>
          </a:p>
          <a:p>
            <a:pPr marL="685800" marR="0" lvl="1" indent="-228600" algn="l" defTabSz="914400" rtl="0" eaLnBrk="1" fontAlgn="base" latinLnBrk="0" hangingPunct="1">
              <a:lnSpc>
                <a:spcPct val="100000"/>
              </a:lnSpc>
              <a:spcBef>
                <a:spcPct val="20000"/>
              </a:spcBef>
              <a:spcAft>
                <a:spcPct val="0"/>
              </a:spcAft>
              <a:buClr>
                <a:srgbClr val="00007D"/>
              </a:buClr>
              <a:buSzPct val="65000"/>
              <a:buFontTx/>
              <a:buNone/>
              <a:tabLst/>
              <a:defRPr/>
            </a:pPr>
            <a:r>
              <a:rPr kumimoji="0" lang="en-US" b="0" i="0" u="none" strike="noStrike" kern="0" cap="none" spc="0" normalizeH="0" baseline="0" noProof="0" dirty="0" smtClean="0">
                <a:ln>
                  <a:noFill/>
                </a:ln>
                <a:solidFill>
                  <a:srgbClr val="000000"/>
                </a:solidFill>
                <a:effectLst/>
                <a:uLnTx/>
                <a:uFillTx/>
                <a:latin typeface="Arial"/>
                <a:ea typeface="+mn-ea"/>
                <a:cs typeface="+mn-cs"/>
              </a:rPr>
              <a:t>				  	   age        :  integer</a:t>
            </a:r>
          </a:p>
          <a:p>
            <a:pPr marL="685800" marR="0" lvl="1" indent="-228600" algn="l" defTabSz="914400" rtl="0" eaLnBrk="1" fontAlgn="base" latinLnBrk="0" hangingPunct="1">
              <a:lnSpc>
                <a:spcPct val="100000"/>
              </a:lnSpc>
              <a:spcBef>
                <a:spcPct val="20000"/>
              </a:spcBef>
              <a:spcAft>
                <a:spcPct val="0"/>
              </a:spcAft>
              <a:buClr>
                <a:srgbClr val="00007D"/>
              </a:buClr>
              <a:buSzPct val="65000"/>
              <a:buFontTx/>
              <a:buNone/>
              <a:tabLst/>
              <a:defRPr/>
            </a:pPr>
            <a:r>
              <a:rPr kumimoji="0" lang="en-US" b="0" i="0" u="none" strike="noStrike" kern="0" cap="none" spc="0" normalizeH="0" baseline="0" noProof="0" dirty="0" smtClean="0">
                <a:ln>
                  <a:noFill/>
                </a:ln>
                <a:solidFill>
                  <a:srgbClr val="000000"/>
                </a:solidFill>
                <a:effectLst/>
                <a:uLnTx/>
                <a:uFillTx/>
                <a:latin typeface="Arial"/>
                <a:ea typeface="+mn-ea"/>
                <a:cs typeface="+mn-cs"/>
              </a:rPr>
              <a:t>				   	   years-in-service: integer</a:t>
            </a:r>
          </a:p>
          <a:p>
            <a:pPr marL="685800" marR="0" lvl="1" indent="-228600" algn="l" defTabSz="914400" rtl="0" eaLnBrk="1" fontAlgn="base" latinLnBrk="0" hangingPunct="1">
              <a:lnSpc>
                <a:spcPct val="100000"/>
              </a:lnSpc>
              <a:spcBef>
                <a:spcPct val="20000"/>
              </a:spcBef>
              <a:spcAft>
                <a:spcPct val="0"/>
              </a:spcAft>
              <a:buClr>
                <a:srgbClr val="00007D"/>
              </a:buClr>
              <a:buSzPct val="65000"/>
              <a:buFontTx/>
              <a:buNone/>
              <a:tabLst/>
              <a:defRPr/>
            </a:pPr>
            <a:r>
              <a:rPr kumimoji="0" lang="en-US" b="0" i="0" u="none" strike="noStrike" kern="0" cap="none" spc="0" normalizeH="0" baseline="0" noProof="0" dirty="0" smtClean="0">
                <a:ln>
                  <a:noFill/>
                </a:ln>
                <a:solidFill>
                  <a:srgbClr val="000000"/>
                </a:solidFill>
                <a:effectLst/>
                <a:uLnTx/>
                <a:uFillTx/>
                <a:latin typeface="Arial"/>
                <a:ea typeface="+mn-ea"/>
                <a:cs typeface="+mn-cs"/>
              </a:rPr>
              <a:t>	     			   salary    : integer }</a:t>
            </a:r>
          </a:p>
          <a:p>
            <a:pPr marL="0" marR="0" lvl="1"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chemeClr val="tx1"/>
              </a:solidFill>
              <a:effectLst/>
              <a:uLnTx/>
              <a:uFillTx/>
              <a:latin typeface="Times" pitchFamily="18" charset="0"/>
              <a:ea typeface="+mn-ea"/>
              <a:cs typeface="+mn-cs"/>
            </a:endParaRPr>
          </a:p>
        </p:txBody>
      </p:sp>
      <p:sp>
        <p:nvSpPr>
          <p:cNvPr id="7" name="TextBox 6"/>
          <p:cNvSpPr txBox="1"/>
          <p:nvPr/>
        </p:nvSpPr>
        <p:spPr>
          <a:xfrm>
            <a:off x="357158" y="714356"/>
            <a:ext cx="8429684" cy="1077218"/>
          </a:xfrm>
          <a:prstGeom prst="rect">
            <a:avLst/>
          </a:prstGeom>
          <a:noFill/>
        </p:spPr>
        <p:txBody>
          <a:bodyPr wrap="square" rtlCol="0">
            <a:spAutoFit/>
          </a:bodyPr>
          <a:lstStyle/>
          <a:p>
            <a:r>
              <a:rPr lang="en-GB" sz="3200" dirty="0" smtClean="0">
                <a:latin typeface="+mj-lt"/>
              </a:rPr>
              <a:t>Which logical design flaw is made in this record definition?</a:t>
            </a:r>
            <a:endParaRPr lang="en-GB" sz="3200" dirty="0">
              <a:latin typeface="+mj-lt"/>
            </a:endParaRPr>
          </a:p>
        </p:txBody>
      </p:sp>
    </p:spTree>
    <p:extLst>
      <p:ext uri="{BB962C8B-B14F-4D97-AF65-F5344CB8AC3E}">
        <p14:creationId xmlns:p14="http://schemas.microsoft.com/office/powerpoint/2010/main" val="1245916795"/>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CF5587C-60D7-410D-967F-4D4375984EC8}" type="slidenum">
              <a:rPr lang="en-US" smtClean="0"/>
              <a:pPr/>
              <a:t>76</a:t>
            </a:fld>
            <a:endParaRPr lang="en-US"/>
          </a:p>
        </p:txBody>
      </p:sp>
      <p:sp>
        <p:nvSpPr>
          <p:cNvPr id="5" name="Footer Placeholder 4"/>
          <p:cNvSpPr>
            <a:spLocks noGrp="1"/>
          </p:cNvSpPr>
          <p:nvPr>
            <p:ph type="ftr" sz="quarter" idx="11"/>
          </p:nvPr>
        </p:nvSpPr>
        <p:spPr/>
        <p:txBody>
          <a:bodyPr/>
          <a:lstStyle/>
          <a:p>
            <a:r>
              <a:rPr lang="en-US" smtClean="0"/>
              <a:t>MRV Chaudron</a:t>
            </a:r>
          </a:p>
          <a:p>
            <a:r>
              <a:rPr lang="en-US" smtClean="0"/>
              <a:t>Sheet </a:t>
            </a:r>
            <a:fld id="{3DA61EB7-B0F2-4238-B7B8-169D16BBE77D}" type="slidenum">
              <a:rPr lang="en-US" smtClean="0"/>
              <a:pPr/>
              <a:t>76</a:t>
            </a:fld>
            <a:endParaRPr lang="en-US"/>
          </a:p>
        </p:txBody>
      </p:sp>
      <p:sp>
        <p:nvSpPr>
          <p:cNvPr id="7" name="Rectangle 6"/>
          <p:cNvSpPr/>
          <p:nvPr/>
        </p:nvSpPr>
        <p:spPr>
          <a:xfrm>
            <a:off x="467544" y="1052736"/>
            <a:ext cx="7476069" cy="4413516"/>
          </a:xfrm>
          <a:prstGeom prst="rect">
            <a:avLst/>
          </a:prstGeom>
        </p:spPr>
        <p:txBody>
          <a:bodyPr wrap="square">
            <a:spAutoFit/>
          </a:bodyPr>
          <a:lstStyle/>
          <a:p>
            <a:pPr eaLnBrk="1" fontAlgn="auto" hangingPunct="1">
              <a:lnSpc>
                <a:spcPct val="120000"/>
              </a:lnSpc>
              <a:spcBef>
                <a:spcPts val="0"/>
              </a:spcBef>
              <a:spcAft>
                <a:spcPts val="0"/>
              </a:spcAft>
            </a:pPr>
            <a:r>
              <a:rPr lang="en-US" sz="1800" b="1" dirty="0" smtClean="0">
                <a:solidFill>
                  <a:srgbClr val="000000"/>
                </a:solidFill>
                <a:latin typeface="Arial" charset="0"/>
              </a:rPr>
              <a:t>Research Question:</a:t>
            </a:r>
          </a:p>
          <a:p>
            <a:pPr eaLnBrk="1" fontAlgn="auto" hangingPunct="1">
              <a:lnSpc>
                <a:spcPct val="120000"/>
              </a:lnSpc>
              <a:spcBef>
                <a:spcPts val="0"/>
              </a:spcBef>
              <a:spcAft>
                <a:spcPts val="0"/>
              </a:spcAft>
            </a:pPr>
            <a:r>
              <a:rPr lang="en-US" sz="1800" b="1" dirty="0" smtClean="0">
                <a:solidFill>
                  <a:srgbClr val="000000"/>
                </a:solidFill>
                <a:latin typeface="Arial" charset="0"/>
              </a:rPr>
              <a:t>  </a:t>
            </a:r>
            <a:r>
              <a:rPr lang="en-US" sz="1800" dirty="0" smtClean="0">
                <a:solidFill>
                  <a:srgbClr val="000000"/>
                </a:solidFill>
                <a:latin typeface="Arial" charset="0"/>
              </a:rPr>
              <a:t>How to best explain a system to a new developer </a:t>
            </a:r>
            <a:br>
              <a:rPr lang="en-US" sz="1800" dirty="0" smtClean="0">
                <a:solidFill>
                  <a:srgbClr val="000000"/>
                </a:solidFill>
                <a:latin typeface="Arial" charset="0"/>
              </a:rPr>
            </a:br>
            <a:r>
              <a:rPr lang="en-US" sz="1800" dirty="0" smtClean="0">
                <a:solidFill>
                  <a:srgbClr val="000000"/>
                </a:solidFill>
                <a:latin typeface="Arial" charset="0"/>
              </a:rPr>
              <a:t>  ‘on-boarding’?</a:t>
            </a:r>
          </a:p>
          <a:p>
            <a:pPr eaLnBrk="1" fontAlgn="auto" hangingPunct="1">
              <a:lnSpc>
                <a:spcPct val="120000"/>
              </a:lnSpc>
              <a:spcBef>
                <a:spcPts val="0"/>
              </a:spcBef>
              <a:spcAft>
                <a:spcPts val="0"/>
              </a:spcAft>
            </a:pPr>
            <a:endParaRPr lang="en-US" sz="1800" b="1" dirty="0">
              <a:solidFill>
                <a:srgbClr val="000000"/>
              </a:solidFill>
              <a:latin typeface="Arial" charset="0"/>
            </a:endParaRPr>
          </a:p>
          <a:p>
            <a:pPr eaLnBrk="1" fontAlgn="auto" hangingPunct="1">
              <a:lnSpc>
                <a:spcPct val="120000"/>
              </a:lnSpc>
              <a:spcBef>
                <a:spcPts val="0"/>
              </a:spcBef>
              <a:spcAft>
                <a:spcPts val="0"/>
              </a:spcAft>
            </a:pPr>
            <a:r>
              <a:rPr lang="en-US" sz="1800" b="1" dirty="0" smtClean="0">
                <a:solidFill>
                  <a:srgbClr val="000000"/>
                </a:solidFill>
                <a:latin typeface="Arial" charset="0"/>
              </a:rPr>
              <a:t>Context</a:t>
            </a:r>
            <a:r>
              <a:rPr lang="en-US" sz="1800" b="1" dirty="0">
                <a:solidFill>
                  <a:srgbClr val="000000"/>
                </a:solidFill>
                <a:latin typeface="Arial" charset="0"/>
              </a:rPr>
              <a:t>:</a:t>
            </a:r>
          </a:p>
          <a:p>
            <a:pPr marL="285750" indent="-285750" eaLnBrk="1" fontAlgn="auto" hangingPunct="1">
              <a:lnSpc>
                <a:spcPct val="120000"/>
              </a:lnSpc>
              <a:spcBef>
                <a:spcPts val="0"/>
              </a:spcBef>
              <a:spcAft>
                <a:spcPts val="0"/>
              </a:spcAft>
              <a:buFontTx/>
              <a:buChar char="-"/>
            </a:pPr>
            <a:r>
              <a:rPr lang="en-US" sz="1800" dirty="0" smtClean="0">
                <a:solidFill>
                  <a:srgbClr val="000000"/>
                </a:solidFill>
                <a:latin typeface="Arial" charset="0"/>
              </a:rPr>
              <a:t>Typical setting in software maintenance</a:t>
            </a:r>
            <a:endParaRPr lang="en-US" sz="1800" dirty="0">
              <a:solidFill>
                <a:srgbClr val="000000"/>
              </a:solidFill>
              <a:latin typeface="Arial" charset="0"/>
            </a:endParaRPr>
          </a:p>
          <a:p>
            <a:pPr marL="285750" indent="-285750" eaLnBrk="1" fontAlgn="auto" hangingPunct="1">
              <a:lnSpc>
                <a:spcPct val="120000"/>
              </a:lnSpc>
              <a:spcBef>
                <a:spcPts val="0"/>
              </a:spcBef>
              <a:spcAft>
                <a:spcPts val="0"/>
              </a:spcAft>
              <a:buFontTx/>
              <a:buChar char="-"/>
            </a:pPr>
            <a:r>
              <a:rPr lang="en-US" sz="1800" dirty="0" smtClean="0">
                <a:solidFill>
                  <a:srgbClr val="000000"/>
                </a:solidFill>
                <a:latin typeface="Arial" charset="0"/>
              </a:rPr>
              <a:t>‘Newbies’ carry </a:t>
            </a:r>
            <a:r>
              <a:rPr lang="en-US" sz="1800" dirty="0">
                <a:solidFill>
                  <a:srgbClr val="000000"/>
                </a:solidFill>
                <a:latin typeface="Arial" charset="0"/>
              </a:rPr>
              <a:t>out a </a:t>
            </a:r>
            <a:r>
              <a:rPr lang="en-US" sz="1800" dirty="0" smtClean="0">
                <a:solidFill>
                  <a:srgbClr val="000000"/>
                </a:solidFill>
                <a:latin typeface="Arial" charset="0"/>
              </a:rPr>
              <a:t>task </a:t>
            </a:r>
            <a:r>
              <a:rPr lang="en-US" sz="1800" dirty="0">
                <a:solidFill>
                  <a:srgbClr val="000000"/>
                </a:solidFill>
                <a:latin typeface="Arial" charset="0"/>
              </a:rPr>
              <a:t>with help/supports from experienced </a:t>
            </a:r>
            <a:r>
              <a:rPr lang="en-US" sz="1800" dirty="0" smtClean="0">
                <a:solidFill>
                  <a:srgbClr val="000000"/>
                </a:solidFill>
                <a:latin typeface="Arial" charset="0"/>
              </a:rPr>
              <a:t>developer</a:t>
            </a:r>
            <a:br>
              <a:rPr lang="en-US" sz="1800" dirty="0" smtClean="0">
                <a:solidFill>
                  <a:srgbClr val="000000"/>
                </a:solidFill>
                <a:latin typeface="Arial" charset="0"/>
              </a:rPr>
            </a:br>
            <a:endParaRPr lang="en-US" sz="1800" dirty="0">
              <a:solidFill>
                <a:srgbClr val="000000"/>
              </a:solidFill>
              <a:latin typeface="Arial" charset="0"/>
            </a:endParaRPr>
          </a:p>
          <a:p>
            <a:pPr eaLnBrk="1" fontAlgn="auto" hangingPunct="1">
              <a:lnSpc>
                <a:spcPct val="120000"/>
              </a:lnSpc>
              <a:spcBef>
                <a:spcPts val="0"/>
              </a:spcBef>
              <a:spcAft>
                <a:spcPts val="0"/>
              </a:spcAft>
            </a:pPr>
            <a:r>
              <a:rPr lang="en-US" sz="1800" b="1" dirty="0" smtClean="0">
                <a:solidFill>
                  <a:srgbClr val="000000"/>
                </a:solidFill>
                <a:latin typeface="Arial" charset="0"/>
              </a:rPr>
              <a:t>Purpose: </a:t>
            </a:r>
          </a:p>
          <a:p>
            <a:pPr marL="285750" indent="-285750" eaLnBrk="1" fontAlgn="auto" hangingPunct="1">
              <a:lnSpc>
                <a:spcPct val="120000"/>
              </a:lnSpc>
              <a:spcBef>
                <a:spcPts val="0"/>
              </a:spcBef>
              <a:spcAft>
                <a:spcPts val="0"/>
              </a:spcAft>
              <a:buFontTx/>
              <a:buChar char="-"/>
            </a:pPr>
            <a:r>
              <a:rPr lang="en-US" sz="1800" dirty="0" smtClean="0">
                <a:solidFill>
                  <a:srgbClr val="000000"/>
                </a:solidFill>
                <a:latin typeface="Arial" charset="0"/>
              </a:rPr>
              <a:t>Are there </a:t>
            </a:r>
            <a:r>
              <a:rPr lang="en-US" sz="1800" dirty="0">
                <a:solidFill>
                  <a:srgbClr val="000000"/>
                </a:solidFill>
                <a:latin typeface="Arial" charset="0"/>
              </a:rPr>
              <a:t>patterns in the conversations?</a:t>
            </a:r>
          </a:p>
          <a:p>
            <a:pPr marL="285750" indent="-285750" eaLnBrk="1" fontAlgn="auto" hangingPunct="1">
              <a:lnSpc>
                <a:spcPct val="120000"/>
              </a:lnSpc>
              <a:spcBef>
                <a:spcPts val="0"/>
              </a:spcBef>
              <a:spcAft>
                <a:spcPts val="0"/>
              </a:spcAft>
              <a:buFontTx/>
              <a:buChar char="-"/>
            </a:pPr>
            <a:r>
              <a:rPr lang="en-US" sz="1800" dirty="0" smtClean="0">
                <a:solidFill>
                  <a:srgbClr val="000000"/>
                </a:solidFill>
                <a:latin typeface="Arial" charset="0"/>
              </a:rPr>
              <a:t>Can we identify typical strategies/difficulties in understanding?</a:t>
            </a:r>
            <a:endParaRPr lang="en-US" sz="1800" dirty="0">
              <a:solidFill>
                <a:srgbClr val="000000"/>
              </a:solidFill>
              <a:latin typeface="Arial" charset="0"/>
            </a:endParaRPr>
          </a:p>
          <a:p>
            <a:pPr eaLnBrk="1" fontAlgn="auto" hangingPunct="1">
              <a:lnSpc>
                <a:spcPct val="120000"/>
              </a:lnSpc>
              <a:spcBef>
                <a:spcPts val="0"/>
              </a:spcBef>
              <a:spcAft>
                <a:spcPts val="0"/>
              </a:spcAft>
            </a:pPr>
            <a:endParaRPr lang="en-US" sz="1800" dirty="0">
              <a:solidFill>
                <a:srgbClr val="000000"/>
              </a:solidFill>
              <a:latin typeface="Arial" charset="0"/>
            </a:endParaRPr>
          </a:p>
        </p:txBody>
      </p:sp>
      <p:sp>
        <p:nvSpPr>
          <p:cNvPr id="8" name="Rectangle 7"/>
          <p:cNvSpPr/>
          <p:nvPr/>
        </p:nvSpPr>
        <p:spPr>
          <a:xfrm>
            <a:off x="611560" y="476672"/>
            <a:ext cx="7995171" cy="523220"/>
          </a:xfrm>
          <a:prstGeom prst="rect">
            <a:avLst/>
          </a:prstGeom>
        </p:spPr>
        <p:txBody>
          <a:bodyPr wrap="square">
            <a:spAutoFit/>
          </a:bodyPr>
          <a:lstStyle/>
          <a:p>
            <a:pPr eaLnBrk="1" fontAlgn="auto" hangingPunct="1">
              <a:spcBef>
                <a:spcPts val="0"/>
              </a:spcBef>
              <a:spcAft>
                <a:spcPts val="0"/>
              </a:spcAft>
            </a:pPr>
            <a:r>
              <a:rPr lang="en-US" sz="2800" b="1" dirty="0" smtClean="0">
                <a:solidFill>
                  <a:srgbClr val="000000"/>
                </a:solidFill>
                <a:latin typeface="Trebuchet MS" charset="0"/>
              </a:rPr>
              <a:t>Study in </a:t>
            </a:r>
            <a:r>
              <a:rPr lang="en-US" sz="2800" dirty="0" smtClean="0">
                <a:solidFill>
                  <a:srgbClr val="000000"/>
                </a:solidFill>
                <a:latin typeface="Trebuchet MS" charset="0"/>
              </a:rPr>
              <a:t>Software Understanding/Explanation</a:t>
            </a:r>
            <a:endParaRPr lang="en-US" sz="2800" dirty="0">
              <a:solidFill>
                <a:prstClr val="black"/>
              </a:solidFill>
              <a:latin typeface="Calibri" panose="020F0502020204030204"/>
            </a:endParaRPr>
          </a:p>
        </p:txBody>
      </p:sp>
    </p:spTree>
    <p:extLst>
      <p:ext uri="{BB962C8B-B14F-4D97-AF65-F5344CB8AC3E}">
        <p14:creationId xmlns:p14="http://schemas.microsoft.com/office/powerpoint/2010/main" val="42727439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Design – Joshua Bloch</a:t>
            </a:r>
            <a:endParaRPr lang="sv-SE" dirty="0"/>
          </a:p>
        </p:txBody>
      </p:sp>
      <p:sp>
        <p:nvSpPr>
          <p:cNvPr id="3" name="Slide Number Placeholder 2"/>
          <p:cNvSpPr>
            <a:spLocks noGrp="1"/>
          </p:cNvSpPr>
          <p:nvPr>
            <p:ph type="sldNum" sz="quarter" idx="10"/>
          </p:nvPr>
        </p:nvSpPr>
        <p:spPr/>
        <p:txBody>
          <a:bodyPr/>
          <a:lstStyle/>
          <a:p>
            <a:fld id="{7104A22E-B881-48BC-A0A1-23330B1CA314}" type="slidenum">
              <a:rPr lang="en-US" smtClean="0"/>
              <a:pPr/>
              <a:t>77</a:t>
            </a:fld>
            <a:endParaRPr lang="en-US"/>
          </a:p>
        </p:txBody>
      </p:sp>
      <p:sp>
        <p:nvSpPr>
          <p:cNvPr id="4" name="Footer Placeholder 3"/>
          <p:cNvSpPr>
            <a:spLocks noGrp="1"/>
          </p:cNvSpPr>
          <p:nvPr>
            <p:ph type="ftr" sz="quarter" idx="11"/>
          </p:nvPr>
        </p:nvSpPr>
        <p:spPr/>
        <p:txBody>
          <a:bodyPr/>
          <a:lstStyle/>
          <a:p>
            <a:r>
              <a:rPr lang="en-US" smtClean="0"/>
              <a:t>MRV Chaudron</a:t>
            </a:r>
          </a:p>
          <a:p>
            <a:r>
              <a:rPr lang="en-US" smtClean="0"/>
              <a:t>Sheet </a:t>
            </a:r>
            <a:fld id="{01FF45E6-6F6D-436A-9856-D42498F9FA78}" type="slidenum">
              <a:rPr lang="en-US" smtClean="0"/>
              <a:pPr/>
              <a:t>77</a:t>
            </a:fld>
            <a:endParaRPr lang="en-US"/>
          </a:p>
        </p:txBody>
      </p:sp>
      <p:sp>
        <p:nvSpPr>
          <p:cNvPr id="5" name="Rectangle 4"/>
          <p:cNvSpPr/>
          <p:nvPr/>
        </p:nvSpPr>
        <p:spPr>
          <a:xfrm>
            <a:off x="1115616" y="4005064"/>
            <a:ext cx="5886400" cy="461665"/>
          </a:xfrm>
          <a:prstGeom prst="rect">
            <a:avLst/>
          </a:prstGeom>
        </p:spPr>
        <p:txBody>
          <a:bodyPr wrap="square">
            <a:spAutoFit/>
          </a:bodyPr>
          <a:lstStyle/>
          <a:p>
            <a:r>
              <a:rPr lang="sv-SE" dirty="0"/>
              <a:t>http://lcsd05.cs.tamu.edu/slides/keynote.pdf</a:t>
            </a:r>
          </a:p>
        </p:txBody>
      </p:sp>
      <p:pic>
        <p:nvPicPr>
          <p:cNvPr id="1022978" name="Picture 2" descr="http://www.apibook.com/blog/wp-content/uploads/2010/09/blo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84783"/>
            <a:ext cx="3168352" cy="236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3378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see</a:t>
            </a:r>
            <a:endParaRPr lang="en-GB" dirty="0"/>
          </a:p>
        </p:txBody>
      </p:sp>
      <p:sp>
        <p:nvSpPr>
          <p:cNvPr id="3" name="Slide Number Placeholder 2"/>
          <p:cNvSpPr>
            <a:spLocks noGrp="1"/>
          </p:cNvSpPr>
          <p:nvPr>
            <p:ph type="sldNum" sz="quarter" idx="10"/>
          </p:nvPr>
        </p:nvSpPr>
        <p:spPr/>
        <p:txBody>
          <a:bodyPr/>
          <a:lstStyle/>
          <a:p>
            <a:fld id="{7104A22E-B881-48BC-A0A1-23330B1CA314}" type="slidenum">
              <a:rPr lang="en-US" smtClean="0"/>
              <a:pPr/>
              <a:t>78</a:t>
            </a:fld>
            <a:endParaRPr lang="en-US"/>
          </a:p>
        </p:txBody>
      </p:sp>
      <p:sp>
        <p:nvSpPr>
          <p:cNvPr id="4" name="Footer Placeholder 3"/>
          <p:cNvSpPr>
            <a:spLocks noGrp="1"/>
          </p:cNvSpPr>
          <p:nvPr>
            <p:ph type="ftr" sz="quarter" idx="11"/>
          </p:nvPr>
        </p:nvSpPr>
        <p:spPr/>
        <p:txBody>
          <a:bodyPr/>
          <a:lstStyle/>
          <a:p>
            <a:r>
              <a:rPr lang="en-US" smtClean="0"/>
              <a:t>MRV Chaudron</a:t>
            </a:r>
          </a:p>
          <a:p>
            <a:r>
              <a:rPr lang="en-US" smtClean="0"/>
              <a:t>Sheet </a:t>
            </a:r>
            <a:fld id="{01FF45E6-6F6D-436A-9856-D42498F9FA78}" type="slidenum">
              <a:rPr lang="en-US" smtClean="0"/>
              <a:pPr/>
              <a:t>78</a:t>
            </a:fld>
            <a:endParaRPr lang="en-US"/>
          </a:p>
        </p:txBody>
      </p:sp>
      <p:sp>
        <p:nvSpPr>
          <p:cNvPr id="5" name="Rectangle 4"/>
          <p:cNvSpPr/>
          <p:nvPr/>
        </p:nvSpPr>
        <p:spPr>
          <a:xfrm>
            <a:off x="395536" y="1340768"/>
            <a:ext cx="8280920" cy="830997"/>
          </a:xfrm>
          <a:prstGeom prst="rect">
            <a:avLst/>
          </a:prstGeom>
        </p:spPr>
        <p:txBody>
          <a:bodyPr wrap="square">
            <a:spAutoFit/>
          </a:bodyPr>
          <a:lstStyle/>
          <a:p>
            <a:r>
              <a:rPr lang="en-GB" dirty="0">
                <a:hlinkClick r:id="rId2"/>
              </a:rPr>
              <a:t>http://</a:t>
            </a:r>
            <a:r>
              <a:rPr lang="en-GB" dirty="0" smtClean="0">
                <a:hlinkClick r:id="rId2"/>
              </a:rPr>
              <a:t>msdn.microsoft.com/en-us/library/ee658124.aspx#KeyDesignPrinciples</a:t>
            </a:r>
            <a:r>
              <a:rPr lang="en-GB" dirty="0" smtClean="0"/>
              <a:t> </a:t>
            </a:r>
            <a:endParaRPr lang="en-GB" dirty="0"/>
          </a:p>
        </p:txBody>
      </p:sp>
    </p:spTree>
    <p:extLst>
      <p:ext uri="{BB962C8B-B14F-4D97-AF65-F5344CB8AC3E}">
        <p14:creationId xmlns:p14="http://schemas.microsoft.com/office/powerpoint/2010/main" val="967385331"/>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dirty="0" smtClean="0"/>
              <a:t>Design of Control </a:t>
            </a:r>
            <a:r>
              <a:rPr lang="en-US" dirty="0"/>
              <a:t>Styles</a:t>
            </a:r>
            <a:endParaRPr lang="nl-NL" dirty="0"/>
          </a:p>
        </p:txBody>
      </p:sp>
      <p:sp>
        <p:nvSpPr>
          <p:cNvPr id="872451" name="Rectangle 3"/>
          <p:cNvSpPr>
            <a:spLocks noGrp="1" noChangeArrowheads="1"/>
          </p:cNvSpPr>
          <p:nvPr>
            <p:ph idx="1"/>
          </p:nvPr>
        </p:nvSpPr>
        <p:spPr/>
        <p:txBody>
          <a:bodyPr/>
          <a:lstStyle/>
          <a:p>
            <a:r>
              <a:rPr lang="en-US" sz="1400" dirty="0"/>
              <a:t>Slide by R. </a:t>
            </a:r>
            <a:r>
              <a:rPr lang="en-US" sz="1400" dirty="0" err="1"/>
              <a:t>Wirff</a:t>
            </a:r>
            <a:r>
              <a:rPr lang="en-US" sz="1400" dirty="0"/>
              <a:t>-Brocks</a:t>
            </a:r>
            <a:endParaRPr lang="nl-NL" sz="1400" dirty="0"/>
          </a:p>
        </p:txBody>
      </p:sp>
      <p:sp>
        <p:nvSpPr>
          <p:cNvPr id="12" name="Slide Number Placeholder 5"/>
          <p:cNvSpPr>
            <a:spLocks noGrp="1"/>
          </p:cNvSpPr>
          <p:nvPr>
            <p:ph type="sldNum" sz="quarter" idx="10"/>
          </p:nvPr>
        </p:nvSpPr>
        <p:spPr/>
        <p:txBody>
          <a:bodyPr/>
          <a:lstStyle/>
          <a:p>
            <a:fld id="{111B3C6C-40E6-479A-9C05-50FD87F390F6}" type="slidenum">
              <a:rPr lang="en-US"/>
              <a:pPr/>
              <a:t>79</a:t>
            </a:fld>
            <a:endParaRPr lang="en-US"/>
          </a:p>
        </p:txBody>
      </p:sp>
      <p:graphicFrame>
        <p:nvGraphicFramePr>
          <p:cNvPr id="872452" name="Object 4"/>
          <p:cNvGraphicFramePr>
            <a:graphicFrameLocks noChangeAspect="1"/>
          </p:cNvGraphicFramePr>
          <p:nvPr/>
        </p:nvGraphicFramePr>
        <p:xfrm>
          <a:off x="699520" y="2563814"/>
          <a:ext cx="3586728" cy="2579698"/>
        </p:xfrm>
        <a:graphic>
          <a:graphicData uri="http://schemas.openxmlformats.org/presentationml/2006/ole">
            <mc:AlternateContent xmlns:mc="http://schemas.openxmlformats.org/markup-compatibility/2006">
              <mc:Choice xmlns:v="urn:schemas-microsoft-com:vml" Requires="v">
                <p:oleObj spid="_x0000_s881945" name="VISIO" r:id="rId4" imgW="4612680" imgH="3584160" progId="">
                  <p:embed/>
                </p:oleObj>
              </mc:Choice>
              <mc:Fallback>
                <p:oleObj name="VISIO" r:id="rId4" imgW="4612680" imgH="35841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20" y="2563814"/>
                        <a:ext cx="3586728" cy="2579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2453" name="Object 5"/>
          <p:cNvGraphicFramePr>
            <a:graphicFrameLocks noChangeAspect="1"/>
          </p:cNvGraphicFramePr>
          <p:nvPr/>
        </p:nvGraphicFramePr>
        <p:xfrm>
          <a:off x="4859366" y="1250930"/>
          <a:ext cx="3784600" cy="2105025"/>
        </p:xfrm>
        <a:graphic>
          <a:graphicData uri="http://schemas.openxmlformats.org/presentationml/2006/ole">
            <mc:AlternateContent xmlns:mc="http://schemas.openxmlformats.org/markup-compatibility/2006">
              <mc:Choice xmlns:v="urn:schemas-microsoft-com:vml" Requires="v">
                <p:oleObj spid="_x0000_s881946" name="VISIO" r:id="rId6" imgW="5984280" imgH="3012480" progId="">
                  <p:embed/>
                </p:oleObj>
              </mc:Choice>
              <mc:Fallback>
                <p:oleObj name="VISIO" r:id="rId6" imgW="5984280" imgH="301248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66" y="1250930"/>
                        <a:ext cx="37846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2454" name="Object 6"/>
          <p:cNvGraphicFramePr>
            <a:graphicFrameLocks noChangeAspect="1"/>
          </p:cNvGraphicFramePr>
          <p:nvPr/>
        </p:nvGraphicFramePr>
        <p:xfrm>
          <a:off x="5037165" y="3794145"/>
          <a:ext cx="3463925" cy="1866900"/>
        </p:xfrm>
        <a:graphic>
          <a:graphicData uri="http://schemas.openxmlformats.org/presentationml/2006/ole">
            <mc:AlternateContent xmlns:mc="http://schemas.openxmlformats.org/markup-compatibility/2006">
              <mc:Choice xmlns:v="urn:schemas-microsoft-com:vml" Requires="v">
                <p:oleObj spid="_x0000_s881947" name="VISIO" r:id="rId8" imgW="4955760" imgH="2669760" progId="">
                  <p:embed/>
                </p:oleObj>
              </mc:Choice>
              <mc:Fallback>
                <p:oleObj name="VISIO" r:id="rId8" imgW="4955760" imgH="266976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7165" y="3794145"/>
                        <a:ext cx="34639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2455" name="Rectangle 7"/>
          <p:cNvSpPr>
            <a:spLocks noChangeArrowheads="1"/>
          </p:cNvSpPr>
          <p:nvPr/>
        </p:nvSpPr>
        <p:spPr bwMode="auto">
          <a:xfrm>
            <a:off x="1428728" y="2000240"/>
            <a:ext cx="2062153" cy="461665"/>
          </a:xfrm>
          <a:prstGeom prst="rect">
            <a:avLst/>
          </a:prstGeom>
          <a:noFill/>
          <a:ln w="12700">
            <a:noFill/>
            <a:miter lim="800000"/>
            <a:headEnd type="none" w="sm" len="sm"/>
            <a:tailEnd type="none" w="sm" len="sm"/>
          </a:ln>
          <a:effectLst/>
        </p:spPr>
        <p:txBody>
          <a:bodyPr wrap="square">
            <a:spAutoFit/>
          </a:bodyPr>
          <a:lstStyle/>
          <a:p>
            <a:pPr eaLnBrk="1" hangingPunct="1"/>
            <a:r>
              <a:rPr lang="en-US" b="1" dirty="0">
                <a:solidFill>
                  <a:schemeClr val="bg2"/>
                </a:solidFill>
                <a:latin typeface="Arial" pitchFamily="34" charset="0"/>
              </a:rPr>
              <a:t>Centralized</a:t>
            </a:r>
          </a:p>
        </p:txBody>
      </p:sp>
      <p:sp>
        <p:nvSpPr>
          <p:cNvPr id="872456" name="Rectangle 8"/>
          <p:cNvSpPr>
            <a:spLocks noChangeArrowheads="1"/>
          </p:cNvSpPr>
          <p:nvPr/>
        </p:nvSpPr>
        <p:spPr bwMode="auto">
          <a:xfrm>
            <a:off x="5754716" y="642918"/>
            <a:ext cx="1641475" cy="457200"/>
          </a:xfrm>
          <a:prstGeom prst="rect">
            <a:avLst/>
          </a:prstGeom>
          <a:noFill/>
          <a:ln w="12700">
            <a:noFill/>
            <a:miter lim="800000"/>
            <a:headEnd type="none" w="sm" len="sm"/>
            <a:tailEnd type="none" w="sm" len="sm"/>
          </a:ln>
          <a:effectLst/>
        </p:spPr>
        <p:txBody>
          <a:bodyPr wrap="none">
            <a:spAutoFit/>
          </a:bodyPr>
          <a:lstStyle/>
          <a:p>
            <a:pPr eaLnBrk="1" hangingPunct="1"/>
            <a:r>
              <a:rPr lang="en-US" b="1">
                <a:solidFill>
                  <a:schemeClr val="bg2"/>
                </a:solidFill>
                <a:latin typeface="Arial" pitchFamily="34" charset="0"/>
              </a:rPr>
              <a:t>Delegated</a:t>
            </a:r>
          </a:p>
        </p:txBody>
      </p:sp>
      <p:sp>
        <p:nvSpPr>
          <p:cNvPr id="872457" name="Rectangle 9"/>
          <p:cNvSpPr>
            <a:spLocks noChangeArrowheads="1"/>
          </p:cNvSpPr>
          <p:nvPr/>
        </p:nvSpPr>
        <p:spPr bwMode="auto">
          <a:xfrm>
            <a:off x="5356252" y="5829320"/>
            <a:ext cx="2825750" cy="457200"/>
          </a:xfrm>
          <a:prstGeom prst="rect">
            <a:avLst/>
          </a:prstGeom>
          <a:noFill/>
          <a:ln w="12700">
            <a:noFill/>
            <a:miter lim="800000"/>
            <a:headEnd type="none" w="sm" len="sm"/>
            <a:tailEnd type="none" w="sm" len="sm"/>
          </a:ln>
          <a:effectLst/>
        </p:spPr>
        <p:txBody>
          <a:bodyPr wrap="none">
            <a:spAutoFit/>
          </a:bodyPr>
          <a:lstStyle/>
          <a:p>
            <a:pPr eaLnBrk="1" hangingPunct="1"/>
            <a:r>
              <a:rPr lang="en-US" b="1">
                <a:solidFill>
                  <a:schemeClr val="bg2"/>
                </a:solidFill>
                <a:latin typeface="Arial" pitchFamily="34" charset="0"/>
              </a:rPr>
              <a:t>Overly Distributed</a:t>
            </a:r>
          </a:p>
        </p:txBody>
      </p:sp>
      <p:sp>
        <p:nvSpPr>
          <p:cNvPr id="11" name="TextBox 10"/>
          <p:cNvSpPr txBox="1"/>
          <p:nvPr/>
        </p:nvSpPr>
        <p:spPr>
          <a:xfrm>
            <a:off x="1500166" y="5500702"/>
            <a:ext cx="1988108" cy="461665"/>
          </a:xfrm>
          <a:prstGeom prst="rect">
            <a:avLst/>
          </a:prstGeom>
          <a:noFill/>
        </p:spPr>
        <p:txBody>
          <a:bodyPr wrap="none" rtlCol="0">
            <a:spAutoFit/>
          </a:bodyPr>
          <a:lstStyle/>
          <a:p>
            <a:r>
              <a:rPr lang="en-GB" dirty="0" smtClean="0">
                <a:latin typeface="+mj-lt"/>
              </a:rPr>
              <a:t>pro’s / con’s?</a:t>
            </a:r>
            <a:endParaRPr lang="en-GB" dirty="0">
              <a:latin typeface="+mj-lt"/>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997" y="578768"/>
            <a:ext cx="6630259" cy="762000"/>
          </a:xfrm>
        </p:spPr>
        <p:txBody>
          <a:bodyPr/>
          <a:lstStyle/>
          <a:p>
            <a:r>
              <a:rPr lang="en-US" sz="3600" dirty="0" smtClean="0"/>
              <a:t>Subsystems vs Layering</a:t>
            </a:r>
            <a:endParaRPr lang="en-GB" sz="3600" dirty="0"/>
          </a:p>
        </p:txBody>
      </p:sp>
      <p:sp>
        <p:nvSpPr>
          <p:cNvPr id="4" name="Cube 3"/>
          <p:cNvSpPr/>
          <p:nvPr/>
        </p:nvSpPr>
        <p:spPr bwMode="auto">
          <a:xfrm>
            <a:off x="1403648" y="1911574"/>
            <a:ext cx="7128792" cy="3240360"/>
          </a:xfrm>
          <a:prstGeom prst="cube">
            <a:avLst>
              <a:gd name="adj" fmla="val 4211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5" name="Parallelogram 4"/>
          <p:cNvSpPr/>
          <p:nvPr/>
        </p:nvSpPr>
        <p:spPr bwMode="auto">
          <a:xfrm>
            <a:off x="2051720" y="2031814"/>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6" name="TextBox 5"/>
          <p:cNvSpPr txBox="1"/>
          <p:nvPr/>
        </p:nvSpPr>
        <p:spPr>
          <a:xfrm rot="18775701">
            <a:off x="2619483" y="2180839"/>
            <a:ext cx="946028"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Fuel </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7" name="Parallelogram 6"/>
          <p:cNvSpPr/>
          <p:nvPr/>
        </p:nvSpPr>
        <p:spPr bwMode="auto">
          <a:xfrm>
            <a:off x="3210524" y="2044420"/>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8" name="TextBox 7"/>
          <p:cNvSpPr txBox="1"/>
          <p:nvPr/>
        </p:nvSpPr>
        <p:spPr>
          <a:xfrm rot="18775701">
            <a:off x="3588268" y="2193445"/>
            <a:ext cx="1326069"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Propulsion</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9" name="Parallelogram 8"/>
          <p:cNvSpPr/>
          <p:nvPr/>
        </p:nvSpPr>
        <p:spPr bwMode="auto">
          <a:xfrm>
            <a:off x="4578824" y="2031814"/>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10" name="TextBox 9"/>
          <p:cNvSpPr txBox="1"/>
          <p:nvPr/>
        </p:nvSpPr>
        <p:spPr>
          <a:xfrm rot="18775701">
            <a:off x="5046304" y="2180839"/>
            <a:ext cx="1146596"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Electrical</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sp>
        <p:nvSpPr>
          <p:cNvPr id="11" name="Parallelogram 10"/>
          <p:cNvSpPr/>
          <p:nvPr/>
        </p:nvSpPr>
        <p:spPr bwMode="auto">
          <a:xfrm>
            <a:off x="5737628" y="2044420"/>
            <a:ext cx="1944216" cy="1080120"/>
          </a:xfrm>
          <a:prstGeom prst="parallelogram">
            <a:avLst>
              <a:gd name="adj" fmla="val 9344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12" name="TextBox 11"/>
          <p:cNvSpPr txBox="1"/>
          <p:nvPr/>
        </p:nvSpPr>
        <p:spPr>
          <a:xfrm rot="18775701">
            <a:off x="6284937" y="2193445"/>
            <a:ext cx="986937" cy="682238"/>
          </a:xfrm>
          <a:prstGeom prst="rect">
            <a:avLst/>
          </a:prstGeom>
          <a:noFill/>
        </p:spPr>
        <p:txBody>
          <a:bodyPr wrap="none" rtlCol="0">
            <a:spAutoFit/>
          </a:bodyPr>
          <a:lstStyle/>
          <a:p>
            <a:pPr algn="ctr">
              <a:lnSpc>
                <a:spcPts val="2300"/>
              </a:lnSpc>
            </a:pPr>
            <a:r>
              <a:rPr lang="en-US" sz="2000" b="1" dirty="0" smtClean="0">
                <a:latin typeface="Calibri" panose="020F0502020204030204" pitchFamily="34" charset="0"/>
                <a:cs typeface="Calibri" panose="020F0502020204030204" pitchFamily="34" charset="0"/>
              </a:rPr>
              <a:t>Braking</a:t>
            </a:r>
            <a:br>
              <a:rPr lang="en-US" sz="2000" b="1" dirty="0" smtClean="0">
                <a:latin typeface="Calibri" panose="020F0502020204030204" pitchFamily="34" charset="0"/>
                <a:cs typeface="Calibri" panose="020F0502020204030204" pitchFamily="34" charset="0"/>
              </a:rPr>
            </a:br>
            <a:r>
              <a:rPr lang="en-US" sz="2000" b="1" dirty="0" smtClean="0">
                <a:latin typeface="Calibri" panose="020F0502020204030204" pitchFamily="34" charset="0"/>
                <a:cs typeface="Calibri" panose="020F0502020204030204" pitchFamily="34" charset="0"/>
              </a:rPr>
              <a:t>System</a:t>
            </a:r>
            <a:endParaRPr lang="en-GB" sz="2000" b="1" dirty="0">
              <a:latin typeface="Calibri" panose="020F0502020204030204" pitchFamily="34" charset="0"/>
              <a:cs typeface="Calibri" panose="020F0502020204030204" pitchFamily="34" charset="0"/>
            </a:endParaRPr>
          </a:p>
        </p:txBody>
      </p:sp>
      <p:grpSp>
        <p:nvGrpSpPr>
          <p:cNvPr id="53" name="Group 52"/>
          <p:cNvGrpSpPr/>
          <p:nvPr/>
        </p:nvGrpSpPr>
        <p:grpSpPr>
          <a:xfrm>
            <a:off x="318664" y="1917947"/>
            <a:ext cx="8208912" cy="4319365"/>
            <a:chOff x="318664" y="2162040"/>
            <a:chExt cx="8208912" cy="4319365"/>
          </a:xfrm>
        </p:grpSpPr>
        <p:grpSp>
          <p:nvGrpSpPr>
            <p:cNvPr id="52" name="Group 51"/>
            <p:cNvGrpSpPr/>
            <p:nvPr/>
          </p:nvGrpSpPr>
          <p:grpSpPr>
            <a:xfrm>
              <a:off x="318664" y="2162040"/>
              <a:ext cx="8208912" cy="4319365"/>
              <a:chOff x="323528" y="2098757"/>
              <a:chExt cx="8208912" cy="4319365"/>
            </a:xfrm>
          </p:grpSpPr>
          <p:grpSp>
            <p:nvGrpSpPr>
              <p:cNvPr id="21" name="Group 20"/>
              <p:cNvGrpSpPr/>
              <p:nvPr/>
            </p:nvGrpSpPr>
            <p:grpSpPr>
              <a:xfrm>
                <a:off x="1403648" y="2098757"/>
                <a:ext cx="7128792" cy="2029107"/>
                <a:chOff x="1403648" y="1922372"/>
                <a:chExt cx="7128792" cy="2029107"/>
              </a:xfrm>
              <a:solidFill>
                <a:srgbClr val="0049DA">
                  <a:alpha val="45000"/>
                </a:srgbClr>
              </a:solidFill>
            </p:grpSpPr>
            <p:sp>
              <p:nvSpPr>
                <p:cNvPr id="13" name="Rectangle 12"/>
                <p:cNvSpPr/>
                <p:nvPr/>
              </p:nvSpPr>
              <p:spPr bwMode="auto">
                <a:xfrm>
                  <a:off x="1403648" y="3280120"/>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4" name="Parallelogram 13"/>
                <p:cNvSpPr/>
                <p:nvPr/>
              </p:nvSpPr>
              <p:spPr bwMode="auto">
                <a:xfrm rot="5400000" flipV="1">
                  <a:off x="6843022" y="2243638"/>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nvGrpSpPr>
              <p:cNvPr id="17" name="Group 16"/>
              <p:cNvGrpSpPr/>
              <p:nvPr/>
            </p:nvGrpSpPr>
            <p:grpSpPr>
              <a:xfrm>
                <a:off x="1403648" y="2721190"/>
                <a:ext cx="7128792" cy="2029107"/>
                <a:chOff x="1403648" y="2544805"/>
                <a:chExt cx="7128792" cy="2029107"/>
              </a:xfrm>
              <a:solidFill>
                <a:srgbClr val="0049DA"/>
              </a:solidFill>
            </p:grpSpPr>
            <p:sp>
              <p:nvSpPr>
                <p:cNvPr id="15" name="Rectangle 14"/>
                <p:cNvSpPr/>
                <p:nvPr/>
              </p:nvSpPr>
              <p:spPr bwMode="auto">
                <a:xfrm>
                  <a:off x="1403648" y="3902553"/>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16" name="Parallelogram 15"/>
                <p:cNvSpPr/>
                <p:nvPr/>
              </p:nvSpPr>
              <p:spPr bwMode="auto">
                <a:xfrm rot="5400000" flipV="1">
                  <a:off x="6843022" y="2866071"/>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nvGrpSpPr>
              <p:cNvPr id="18" name="Group 17"/>
              <p:cNvGrpSpPr/>
              <p:nvPr/>
            </p:nvGrpSpPr>
            <p:grpSpPr>
              <a:xfrm>
                <a:off x="1400380" y="3362714"/>
                <a:ext cx="7128792" cy="2029107"/>
                <a:chOff x="1403648" y="2544805"/>
                <a:chExt cx="7128792" cy="2029107"/>
              </a:xfrm>
              <a:solidFill>
                <a:srgbClr val="0035A0"/>
              </a:solidFill>
            </p:grpSpPr>
            <p:sp>
              <p:nvSpPr>
                <p:cNvPr id="19" name="Rectangle 18"/>
                <p:cNvSpPr/>
                <p:nvPr/>
              </p:nvSpPr>
              <p:spPr bwMode="auto">
                <a:xfrm>
                  <a:off x="1403648" y="3902553"/>
                  <a:ext cx="5760640" cy="67135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0" name="Parallelogram 19"/>
                <p:cNvSpPr/>
                <p:nvPr/>
              </p:nvSpPr>
              <p:spPr bwMode="auto">
                <a:xfrm rot="5400000" flipV="1">
                  <a:off x="6843022" y="2866071"/>
                  <a:ext cx="2010683" cy="1368152"/>
                </a:xfrm>
                <a:prstGeom prst="parallelogram">
                  <a:avLst>
                    <a:gd name="adj" fmla="val 100202"/>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sp>
            <p:nvSpPr>
              <p:cNvPr id="39" name="TextBox 38"/>
              <p:cNvSpPr txBox="1"/>
              <p:nvPr/>
            </p:nvSpPr>
            <p:spPr>
              <a:xfrm>
                <a:off x="323528" y="3599125"/>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1</a:t>
                </a:r>
                <a:endParaRPr lang="en-GB" sz="2000" dirty="0">
                  <a:latin typeface="Calibri" panose="020F0502020204030204" pitchFamily="34" charset="0"/>
                  <a:cs typeface="Calibri" panose="020F0502020204030204" pitchFamily="34" charset="0"/>
                </a:endParaRPr>
              </a:p>
            </p:txBody>
          </p:sp>
          <p:sp>
            <p:nvSpPr>
              <p:cNvPr id="40" name="TextBox 39"/>
              <p:cNvSpPr txBox="1"/>
              <p:nvPr/>
            </p:nvSpPr>
            <p:spPr>
              <a:xfrm>
                <a:off x="323528" y="4197476"/>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2</a:t>
                </a:r>
                <a:endParaRPr lang="en-GB" sz="2000" dirty="0">
                  <a:latin typeface="Calibri" panose="020F0502020204030204" pitchFamily="34" charset="0"/>
                  <a:cs typeface="Calibri" panose="020F0502020204030204" pitchFamily="34" charset="0"/>
                </a:endParaRPr>
              </a:p>
            </p:txBody>
          </p:sp>
          <p:sp>
            <p:nvSpPr>
              <p:cNvPr id="41" name="TextBox 40"/>
              <p:cNvSpPr txBox="1"/>
              <p:nvPr/>
            </p:nvSpPr>
            <p:spPr>
              <a:xfrm>
                <a:off x="323528" y="4837708"/>
                <a:ext cx="928588" cy="400110"/>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Layer 3</a:t>
                </a:r>
                <a:endParaRPr lang="en-GB" sz="2000" dirty="0">
                  <a:latin typeface="Calibri" panose="020F0502020204030204" pitchFamily="34" charset="0"/>
                  <a:cs typeface="Calibri" panose="020F0502020204030204" pitchFamily="34" charset="0"/>
                </a:endParaRPr>
              </a:p>
            </p:txBody>
          </p:sp>
          <p:cxnSp>
            <p:nvCxnSpPr>
              <p:cNvPr id="46" name="Straight Arrow Connector 45"/>
              <p:cNvCxnSpPr/>
              <p:nvPr/>
            </p:nvCxnSpPr>
            <p:spPr bwMode="auto">
              <a:xfrm>
                <a:off x="1259632" y="3454585"/>
                <a:ext cx="0" cy="22137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614971" y="5710236"/>
                <a:ext cx="1441613" cy="707886"/>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Abstraction </a:t>
                </a:r>
              </a:p>
              <a:p>
                <a:r>
                  <a:rPr lang="en-US" sz="2000" dirty="0" smtClean="0">
                    <a:latin typeface="Calibri" panose="020F0502020204030204" pitchFamily="34" charset="0"/>
                    <a:cs typeface="Calibri" panose="020F0502020204030204" pitchFamily="34" charset="0"/>
                  </a:rPr>
                  <a:t>Dimension</a:t>
                </a:r>
                <a:endParaRPr lang="en-GB" sz="2000" dirty="0">
                  <a:latin typeface="Calibri" panose="020F0502020204030204" pitchFamily="34" charset="0"/>
                  <a:cs typeface="Calibri" panose="020F0502020204030204" pitchFamily="34" charset="0"/>
                </a:endParaRPr>
              </a:p>
            </p:txBody>
          </p:sp>
        </p:grpSp>
        <p:grpSp>
          <p:nvGrpSpPr>
            <p:cNvPr id="38" name="Group 37"/>
            <p:cNvGrpSpPr/>
            <p:nvPr/>
          </p:nvGrpSpPr>
          <p:grpSpPr>
            <a:xfrm>
              <a:off x="1896087" y="3215218"/>
              <a:ext cx="4929956" cy="2157033"/>
              <a:chOff x="1896087" y="2996952"/>
              <a:chExt cx="4929956" cy="2157033"/>
            </a:xfrm>
          </p:grpSpPr>
          <p:sp>
            <p:nvSpPr>
              <p:cNvPr id="25" name="Cube 24"/>
              <p:cNvSpPr/>
              <p:nvPr/>
            </p:nvSpPr>
            <p:spPr bwMode="auto">
              <a:xfrm>
                <a:off x="1896087"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2045657"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2056584"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2056584"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26" name="Cube 25"/>
              <p:cNvSpPr/>
              <p:nvPr/>
            </p:nvSpPr>
            <p:spPr bwMode="auto">
              <a:xfrm>
                <a:off x="3057510"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7" name="Rectangle 26"/>
              <p:cNvSpPr/>
              <p:nvPr/>
            </p:nvSpPr>
            <p:spPr bwMode="auto">
              <a:xfrm>
                <a:off x="3207080"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8" name="Rectangle 27"/>
              <p:cNvSpPr/>
              <p:nvPr/>
            </p:nvSpPr>
            <p:spPr bwMode="auto">
              <a:xfrm>
                <a:off x="3218007"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29" name="Rectangle 28"/>
              <p:cNvSpPr/>
              <p:nvPr/>
            </p:nvSpPr>
            <p:spPr bwMode="auto">
              <a:xfrm>
                <a:off x="3218007"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30" name="Cube 29"/>
              <p:cNvSpPr/>
              <p:nvPr/>
            </p:nvSpPr>
            <p:spPr bwMode="auto">
              <a:xfrm>
                <a:off x="4418326"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1" name="Rectangle 30"/>
              <p:cNvSpPr/>
              <p:nvPr/>
            </p:nvSpPr>
            <p:spPr bwMode="auto">
              <a:xfrm>
                <a:off x="4567896"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2" name="Rectangle 31"/>
              <p:cNvSpPr/>
              <p:nvPr/>
            </p:nvSpPr>
            <p:spPr bwMode="auto">
              <a:xfrm>
                <a:off x="4578823"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3" name="Rectangle 32"/>
              <p:cNvSpPr/>
              <p:nvPr/>
            </p:nvSpPr>
            <p:spPr bwMode="auto">
              <a:xfrm>
                <a:off x="4578823"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sp>
            <p:nvSpPr>
              <p:cNvPr id="34" name="Cube 33"/>
              <p:cNvSpPr/>
              <p:nvPr/>
            </p:nvSpPr>
            <p:spPr bwMode="auto">
              <a:xfrm>
                <a:off x="5590290" y="2996952"/>
                <a:ext cx="1235753" cy="2157033"/>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5" name="Rectangle 34"/>
              <p:cNvSpPr/>
              <p:nvPr/>
            </p:nvSpPr>
            <p:spPr bwMode="auto">
              <a:xfrm>
                <a:off x="5739860" y="3420929"/>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6" name="Rectangle 35"/>
              <p:cNvSpPr/>
              <p:nvPr/>
            </p:nvSpPr>
            <p:spPr bwMode="auto">
              <a:xfrm>
                <a:off x="5750787" y="407801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68" charset="0"/>
                </a:endParaRPr>
              </a:p>
            </p:txBody>
          </p:sp>
          <p:sp>
            <p:nvSpPr>
              <p:cNvPr id="37" name="Rectangle 36"/>
              <p:cNvSpPr/>
              <p:nvPr/>
            </p:nvSpPr>
            <p:spPr bwMode="auto">
              <a:xfrm>
                <a:off x="5750787" y="4701393"/>
                <a:ext cx="648072" cy="360040"/>
              </a:xfrm>
              <a:prstGeom prst="rect">
                <a:avLst/>
              </a:prstGeom>
              <a:solidFill>
                <a:srgbClr val="BBE0E3">
                  <a:alpha val="50196"/>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Times" pitchFamily="68" charset="0"/>
                </a:endParaRPr>
              </a:p>
            </p:txBody>
          </p:sp>
        </p:grpSp>
      </p:grpSp>
      <p:cxnSp>
        <p:nvCxnSpPr>
          <p:cNvPr id="43" name="Straight Arrow Connector 42"/>
          <p:cNvCxnSpPr/>
          <p:nvPr/>
        </p:nvCxnSpPr>
        <p:spPr bwMode="auto">
          <a:xfrm>
            <a:off x="2771800" y="1744747"/>
            <a:ext cx="57606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Box 43"/>
          <p:cNvSpPr txBox="1"/>
          <p:nvPr/>
        </p:nvSpPr>
        <p:spPr>
          <a:xfrm>
            <a:off x="7368722" y="1029347"/>
            <a:ext cx="1337226" cy="707886"/>
          </a:xfrm>
          <a:prstGeom prst="rect">
            <a:avLst/>
          </a:prstGeom>
          <a:noFill/>
        </p:spPr>
        <p:txBody>
          <a:bodyPr wrap="none" rtlCol="0">
            <a:spAutoFit/>
          </a:bodyPr>
          <a:lstStyle/>
          <a:p>
            <a:r>
              <a:rPr lang="en-US" sz="2000" dirty="0" smtClean="0">
                <a:latin typeface="Calibri" panose="020F0502020204030204" pitchFamily="34" charset="0"/>
                <a:cs typeface="Calibri" panose="020F0502020204030204" pitchFamily="34" charset="0"/>
              </a:rPr>
              <a:t>Functional </a:t>
            </a:r>
          </a:p>
          <a:p>
            <a:r>
              <a:rPr lang="en-US" sz="2000" dirty="0" smtClean="0">
                <a:latin typeface="Calibri" panose="020F0502020204030204" pitchFamily="34" charset="0"/>
                <a:cs typeface="Calibri" panose="020F0502020204030204" pitchFamily="34" charset="0"/>
              </a:rPr>
              <a:t>Dimension</a:t>
            </a:r>
            <a:endParaRPr lang="en-GB" sz="2000" dirty="0">
              <a:latin typeface="Calibri" panose="020F0502020204030204" pitchFamily="34" charset="0"/>
              <a:cs typeface="Calibri" panose="020F0502020204030204" pitchFamily="34" charset="0"/>
            </a:endParaRPr>
          </a:p>
        </p:txBody>
      </p:sp>
      <p:sp>
        <p:nvSpPr>
          <p:cNvPr id="51" name="TextBox 50"/>
          <p:cNvSpPr txBox="1"/>
          <p:nvPr/>
        </p:nvSpPr>
        <p:spPr>
          <a:xfrm>
            <a:off x="2915816" y="5680094"/>
            <a:ext cx="6122133"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Again: natural language is used in imprecise manner</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474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b="1"/>
              <a:t>Types of Coupling</a:t>
            </a:r>
            <a:endParaRPr lang="en-GB" b="1"/>
          </a:p>
        </p:txBody>
      </p:sp>
      <p:sp>
        <p:nvSpPr>
          <p:cNvPr id="12" name="Slide Number Placeholder 4"/>
          <p:cNvSpPr>
            <a:spLocks noGrp="1"/>
          </p:cNvSpPr>
          <p:nvPr>
            <p:ph type="sldNum" sz="quarter" idx="10"/>
          </p:nvPr>
        </p:nvSpPr>
        <p:spPr/>
        <p:txBody>
          <a:bodyPr/>
          <a:lstStyle/>
          <a:p>
            <a:fld id="{02D05520-2330-4D33-8DA6-AF6FD1EABBAE}" type="slidenum">
              <a:rPr lang="en-GB"/>
              <a:pPr/>
              <a:t>80</a:t>
            </a:fld>
            <a:endParaRPr lang="en-GB"/>
          </a:p>
        </p:txBody>
      </p:sp>
      <p:sp>
        <p:nvSpPr>
          <p:cNvPr id="11" name="Footer Placeholder 3"/>
          <p:cNvSpPr>
            <a:spLocks noGrp="1"/>
          </p:cNvSpPr>
          <p:nvPr>
            <p:ph type="ftr" sz="quarter" idx="11"/>
          </p:nvPr>
        </p:nvSpPr>
        <p:spPr/>
        <p:txBody>
          <a:bodyPr/>
          <a:lstStyle/>
          <a:p>
            <a:r>
              <a:rPr lang="en-GB"/>
              <a:t>Chapter 9: Architecting and designing software</a:t>
            </a:r>
          </a:p>
        </p:txBody>
      </p:sp>
      <p:grpSp>
        <p:nvGrpSpPr>
          <p:cNvPr id="826371" name="Group 3"/>
          <p:cNvGrpSpPr>
            <a:grpSpLocks/>
          </p:cNvGrpSpPr>
          <p:nvPr/>
        </p:nvGrpSpPr>
        <p:grpSpPr bwMode="auto">
          <a:xfrm>
            <a:off x="7291388" y="2857496"/>
            <a:ext cx="1852612" cy="2293937"/>
            <a:chOff x="4422" y="2341"/>
            <a:chExt cx="1167" cy="1445"/>
          </a:xfrm>
        </p:grpSpPr>
        <p:sp>
          <p:nvSpPr>
            <p:cNvPr id="826372" name="AutoShape 4"/>
            <p:cNvSpPr>
              <a:spLocks noChangeArrowheads="1"/>
            </p:cNvSpPr>
            <p:nvPr/>
          </p:nvSpPr>
          <p:spPr bwMode="auto">
            <a:xfrm rot="5400000">
              <a:off x="4283" y="2480"/>
              <a:ext cx="1445" cy="1167"/>
            </a:xfrm>
            <a:prstGeom prst="notchedRightArrow">
              <a:avLst>
                <a:gd name="adj1" fmla="val 50000"/>
                <a:gd name="adj2" fmla="val 30955"/>
              </a:avLst>
            </a:prstGeom>
            <a:gradFill rotWithShape="0">
              <a:gsLst>
                <a:gs pos="0">
                  <a:srgbClr val="FF9900"/>
                </a:gs>
                <a:gs pos="100000">
                  <a:srgbClr val="FF0000"/>
                </a:gs>
              </a:gsLst>
              <a:lin ang="5400000" scaled="1"/>
            </a:gradFill>
            <a:ln w="9525">
              <a:solidFill>
                <a:schemeClr val="tx1"/>
              </a:solidFill>
              <a:miter lim="800000"/>
              <a:headEnd/>
              <a:tailEnd/>
            </a:ln>
            <a:effectLst/>
          </p:spPr>
          <p:txBody>
            <a:bodyPr wrap="none" anchor="ctr"/>
            <a:lstStyle/>
            <a:p>
              <a:endParaRPr lang="en-GB"/>
            </a:p>
          </p:txBody>
        </p:sp>
        <p:sp>
          <p:nvSpPr>
            <p:cNvPr id="826373" name="Text Box 5"/>
            <p:cNvSpPr txBox="1">
              <a:spLocks noChangeArrowheads="1"/>
            </p:cNvSpPr>
            <p:nvPr/>
          </p:nvSpPr>
          <p:spPr bwMode="auto">
            <a:xfrm rot="5400000">
              <a:off x="4435" y="2873"/>
              <a:ext cx="1140" cy="518"/>
            </a:xfrm>
            <a:prstGeom prst="rect">
              <a:avLst/>
            </a:prstGeom>
            <a:noFill/>
            <a:ln w="9525">
              <a:noFill/>
              <a:miter lim="800000"/>
              <a:headEnd/>
              <a:tailEnd/>
            </a:ln>
            <a:effectLst/>
          </p:spPr>
          <p:txBody>
            <a:bodyPr wrap="none">
              <a:spAutoFit/>
            </a:bodyPr>
            <a:lstStyle/>
            <a:p>
              <a:pPr algn="ctr"/>
              <a:r>
                <a:rPr lang="en-US">
                  <a:latin typeface="Lucida Sans Unicode" pitchFamily="34" charset="0"/>
                </a:rPr>
                <a:t>considered</a:t>
              </a:r>
              <a:br>
                <a:rPr lang="en-US">
                  <a:latin typeface="Lucida Sans Unicode" pitchFamily="34" charset="0"/>
                </a:rPr>
              </a:br>
              <a:r>
                <a:rPr lang="en-US">
                  <a:latin typeface="Lucida Sans Unicode" pitchFamily="34" charset="0"/>
                </a:rPr>
                <a:t>worse</a:t>
              </a:r>
              <a:endParaRPr lang="en-GB">
                <a:latin typeface="Lucida Sans Unicode" pitchFamily="34" charset="0"/>
              </a:endParaRPr>
            </a:p>
          </p:txBody>
        </p:sp>
      </p:grpSp>
      <p:sp>
        <p:nvSpPr>
          <p:cNvPr id="826374" name="Text Box 6"/>
          <p:cNvSpPr txBox="1">
            <a:spLocks noChangeArrowheads="1"/>
          </p:cNvSpPr>
          <p:nvPr/>
        </p:nvSpPr>
        <p:spPr bwMode="auto">
          <a:xfrm>
            <a:off x="395288" y="1428736"/>
            <a:ext cx="6989762" cy="4784725"/>
          </a:xfrm>
          <a:prstGeom prst="rect">
            <a:avLst/>
          </a:prstGeom>
          <a:noFill/>
          <a:ln w="9525">
            <a:noFill/>
            <a:miter lim="800000"/>
            <a:headEnd/>
            <a:tailEnd/>
          </a:ln>
          <a:effectLst/>
        </p:spPr>
        <p:txBody>
          <a:bodyPr wrap="none">
            <a:spAutoFit/>
          </a:bodyPr>
          <a:lstStyle/>
          <a:p>
            <a:pPr>
              <a:buFontTx/>
              <a:buChar char="•"/>
            </a:pPr>
            <a:r>
              <a:rPr lang="en-US" sz="2800" dirty="0">
                <a:latin typeface="Lucida Sans Unicode" pitchFamily="34" charset="0"/>
              </a:rPr>
              <a:t> Data coupling</a:t>
            </a:r>
          </a:p>
          <a:p>
            <a:pPr lvl="1">
              <a:buFontTx/>
              <a:buChar char="•"/>
            </a:pPr>
            <a:r>
              <a:rPr lang="en-US" dirty="0">
                <a:latin typeface="Lucida Sans Unicode" pitchFamily="34" charset="0"/>
              </a:rPr>
              <a:t> data from one module is used in another</a:t>
            </a:r>
          </a:p>
          <a:p>
            <a:pPr>
              <a:lnSpc>
                <a:spcPct val="150000"/>
              </a:lnSpc>
              <a:buFontTx/>
              <a:buChar char="•"/>
            </a:pPr>
            <a:r>
              <a:rPr lang="en-US" sz="2800" dirty="0">
                <a:latin typeface="Lucida Sans Unicode" pitchFamily="34" charset="0"/>
              </a:rPr>
              <a:t> Data type coupling</a:t>
            </a:r>
          </a:p>
          <a:p>
            <a:pPr lvl="1">
              <a:buFontTx/>
              <a:buChar char="•"/>
            </a:pPr>
            <a:r>
              <a:rPr lang="en-US" dirty="0">
                <a:latin typeface="Lucida Sans Unicode" pitchFamily="34" charset="0"/>
              </a:rPr>
              <a:t> two modules use the same data type</a:t>
            </a:r>
          </a:p>
          <a:p>
            <a:pPr>
              <a:lnSpc>
                <a:spcPct val="150000"/>
              </a:lnSpc>
              <a:buFontTx/>
              <a:buChar char="•"/>
            </a:pPr>
            <a:r>
              <a:rPr lang="en-US" sz="2800" dirty="0">
                <a:latin typeface="Lucida Sans Unicode" pitchFamily="34" charset="0"/>
              </a:rPr>
              <a:t> Control coupling</a:t>
            </a:r>
          </a:p>
          <a:p>
            <a:pPr lvl="1">
              <a:buFontTx/>
              <a:buChar char="•"/>
            </a:pPr>
            <a:r>
              <a:rPr lang="en-US" dirty="0">
                <a:latin typeface="Lucida Sans Unicode" pitchFamily="34" charset="0"/>
              </a:rPr>
              <a:t>actions one module are controlled</a:t>
            </a:r>
          </a:p>
          <a:p>
            <a:pPr lvl="1"/>
            <a:r>
              <a:rPr lang="en-US" dirty="0">
                <a:latin typeface="Lucida Sans Unicode" pitchFamily="34" charset="0"/>
              </a:rPr>
              <a:t>  by another module (switch)</a:t>
            </a:r>
            <a:br>
              <a:rPr lang="en-US" dirty="0">
                <a:latin typeface="Lucida Sans Unicode" pitchFamily="34" charset="0"/>
              </a:rPr>
            </a:br>
            <a:endParaRPr lang="en-US" dirty="0">
              <a:latin typeface="Lucida Sans Unicode" pitchFamily="34" charset="0"/>
            </a:endParaRPr>
          </a:p>
          <a:p>
            <a:pPr>
              <a:buFontTx/>
              <a:buChar char="•"/>
            </a:pPr>
            <a:r>
              <a:rPr lang="en-US" sz="2800" dirty="0">
                <a:latin typeface="Lucida Sans Unicode" pitchFamily="34" charset="0"/>
              </a:rPr>
              <a:t> Content coupling</a:t>
            </a:r>
          </a:p>
          <a:p>
            <a:pPr lvl="1">
              <a:buFontTx/>
              <a:buChar char="•"/>
            </a:pPr>
            <a:r>
              <a:rPr lang="en-US" dirty="0">
                <a:latin typeface="Lucida Sans Unicode" pitchFamily="34" charset="0"/>
              </a:rPr>
              <a:t> a module refers to the internals</a:t>
            </a:r>
            <a:br>
              <a:rPr lang="en-US" dirty="0">
                <a:latin typeface="Lucida Sans Unicode" pitchFamily="34" charset="0"/>
              </a:rPr>
            </a:br>
            <a:r>
              <a:rPr lang="en-US" dirty="0">
                <a:latin typeface="Lucida Sans Unicode" pitchFamily="34" charset="0"/>
              </a:rPr>
              <a:t>   of another module</a:t>
            </a:r>
            <a:endParaRPr lang="en-GB" dirty="0">
              <a:latin typeface="Lucida Sans Unicode" pitchFamily="34" charset="0"/>
            </a:endParaRPr>
          </a:p>
        </p:txBody>
      </p:sp>
      <p:grpSp>
        <p:nvGrpSpPr>
          <p:cNvPr id="14" name="Group 13"/>
          <p:cNvGrpSpPr/>
          <p:nvPr/>
        </p:nvGrpSpPr>
        <p:grpSpPr>
          <a:xfrm>
            <a:off x="6357950" y="5286388"/>
            <a:ext cx="765186" cy="614350"/>
            <a:chOff x="5449888" y="4460875"/>
            <a:chExt cx="1511300" cy="1368425"/>
          </a:xfrm>
        </p:grpSpPr>
        <p:sp>
          <p:nvSpPr>
            <p:cNvPr id="826375" name="AutoShape 7"/>
            <p:cNvSpPr>
              <a:spLocks noChangeArrowheads="1"/>
            </p:cNvSpPr>
            <p:nvPr/>
          </p:nvSpPr>
          <p:spPr bwMode="auto">
            <a:xfrm>
              <a:off x="5449888" y="4460875"/>
              <a:ext cx="1511300" cy="1368425"/>
            </a:xfrm>
            <a:prstGeom prst="irregularSeal1">
              <a:avLst/>
            </a:prstGeom>
            <a:gradFill rotWithShape="1">
              <a:gsLst>
                <a:gs pos="0">
                  <a:srgbClr val="FF9900">
                    <a:alpha val="78000"/>
                  </a:srgbClr>
                </a:gs>
                <a:gs pos="100000">
                  <a:srgbClr val="FFFF00">
                    <a:alpha val="78000"/>
                  </a:srgbClr>
                </a:gs>
              </a:gsLst>
              <a:path path="shape">
                <a:fillToRect l="50000" t="50000" r="50000" b="50000"/>
              </a:path>
            </a:gradFill>
            <a:ln w="9525">
              <a:solidFill>
                <a:schemeClr val="tx1"/>
              </a:solidFill>
              <a:miter lim="800000"/>
              <a:headEnd/>
              <a:tailEnd/>
            </a:ln>
            <a:effectLst/>
          </p:spPr>
          <p:txBody>
            <a:bodyPr wrap="none" anchor="ctr"/>
            <a:lstStyle/>
            <a:p>
              <a:endParaRPr lang="en-GB"/>
            </a:p>
          </p:txBody>
        </p:sp>
        <p:sp>
          <p:nvSpPr>
            <p:cNvPr id="826376" name="Litebulb"/>
            <p:cNvSpPr>
              <a:spLocks noEditPoints="1" noChangeArrowheads="1"/>
            </p:cNvSpPr>
            <p:nvPr/>
          </p:nvSpPr>
          <p:spPr bwMode="auto">
            <a:xfrm>
              <a:off x="5940425" y="4868863"/>
              <a:ext cx="458788" cy="655637"/>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rgbClr val="FFFFCC">
                    <a:alpha val="70000"/>
                  </a:srgbClr>
                </a:gs>
                <a:gs pos="100000">
                  <a:srgbClr val="FFFFCC">
                    <a:gamma/>
                    <a:tint val="93333"/>
                    <a:invGamma/>
                    <a:alpha val="96001"/>
                  </a:srgbClr>
                </a:gs>
              </a:gsLst>
              <a:lin ang="5400000" scaled="1"/>
            </a:gradFill>
            <a:ln w="19050">
              <a:solidFill>
                <a:srgbClr val="000000"/>
              </a:solidFill>
              <a:miter lim="800000"/>
              <a:headEnd/>
              <a:tailEnd/>
            </a:ln>
          </p:spPr>
          <p:txBody>
            <a:bodyPr/>
            <a:lstStyle/>
            <a:p>
              <a:endParaRPr lang="en-GB"/>
            </a:p>
          </p:txBody>
        </p:sp>
      </p:grpSp>
      <p:sp>
        <p:nvSpPr>
          <p:cNvPr id="826377" name="AutoShape 9"/>
          <p:cNvSpPr>
            <a:spLocks noChangeArrowheads="1"/>
          </p:cNvSpPr>
          <p:nvPr/>
        </p:nvSpPr>
        <p:spPr bwMode="auto">
          <a:xfrm>
            <a:off x="5219700" y="6075363"/>
            <a:ext cx="2519363" cy="782637"/>
          </a:xfrm>
          <a:prstGeom prst="wedgeRoundRectCallout">
            <a:avLst>
              <a:gd name="adj1" fmla="val -92120"/>
              <a:gd name="adj2" fmla="val -56000"/>
              <a:gd name="adj3" fmla="val 16667"/>
            </a:avLst>
          </a:prstGeom>
          <a:solidFill>
            <a:srgbClr val="FFFFCC"/>
          </a:solidFill>
          <a:ln w="19050" algn="ctr">
            <a:solidFill>
              <a:srgbClr val="000000"/>
            </a:solidFill>
            <a:miter lim="800000"/>
            <a:headEnd/>
            <a:tailEnd/>
          </a:ln>
          <a:effectLst/>
        </p:spPr>
        <p:txBody>
          <a:bodyPr/>
          <a:lstStyle/>
          <a:p>
            <a:pPr algn="ctr" eaLnBrk="1" hangingPunct="1"/>
            <a:r>
              <a:rPr lang="nl-NL" sz="2000">
                <a:latin typeface="Lucida Sans Unicode" pitchFamily="34" charset="0"/>
              </a:rPr>
              <a:t>Bind to interface of components</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de-CH"/>
              <a:t>© Lethbridge/Laganière 2005</a:t>
            </a:r>
          </a:p>
        </p:txBody>
      </p:sp>
      <p:sp>
        <p:nvSpPr>
          <p:cNvPr id="5" name="Footer Placeholder 4"/>
          <p:cNvSpPr>
            <a:spLocks noGrp="1"/>
          </p:cNvSpPr>
          <p:nvPr>
            <p:ph type="ftr" sz="quarter" idx="11"/>
          </p:nvPr>
        </p:nvSpPr>
        <p:spPr/>
        <p:txBody>
          <a:bodyPr/>
          <a:lstStyle/>
          <a:p>
            <a:pPr>
              <a:defRPr/>
            </a:pPr>
            <a:r>
              <a:rPr lang="de-CH"/>
              <a:t>Chapter 9: Architecting and designing software</a:t>
            </a:r>
          </a:p>
        </p:txBody>
      </p:sp>
      <p:sp>
        <p:nvSpPr>
          <p:cNvPr id="6" name="Slide Number Placeholder 5"/>
          <p:cNvSpPr>
            <a:spLocks noGrp="1"/>
          </p:cNvSpPr>
          <p:nvPr>
            <p:ph type="sldNum" sz="quarter" idx="4294967295"/>
          </p:nvPr>
        </p:nvSpPr>
        <p:spPr>
          <a:xfrm>
            <a:off x="7543800" y="6553200"/>
            <a:ext cx="1350963" cy="179388"/>
          </a:xfrm>
          <a:prstGeom prst="rect">
            <a:avLst/>
          </a:prstGeom>
        </p:spPr>
        <p:txBody>
          <a:bodyPr/>
          <a:lstStyle/>
          <a:p>
            <a:pPr>
              <a:defRPr/>
            </a:pPr>
            <a:r>
              <a:rPr lang="de-CH"/>
              <a:t>ESE 4.</a:t>
            </a:r>
            <a:fld id="{A093FDBC-6A32-40F3-B549-7DA441F57B48}" type="slidenum">
              <a:rPr lang="de-CH"/>
              <a:pPr>
                <a:defRPr/>
              </a:pPr>
              <a:t>81</a:t>
            </a:fld>
            <a:endParaRPr lang="de-CH" sz="1400">
              <a:solidFill>
                <a:srgbClr val="7E7E7E"/>
              </a:solidFill>
              <a:latin typeface="Times" pitchFamily="18" charset="0"/>
            </a:endParaRPr>
          </a:p>
        </p:txBody>
      </p:sp>
      <p:sp>
        <p:nvSpPr>
          <p:cNvPr id="160773" name="Rectangle 2"/>
          <p:cNvSpPr>
            <a:spLocks noGrp="1" noChangeArrowheads="1"/>
          </p:cNvSpPr>
          <p:nvPr>
            <p:ph type="title"/>
          </p:nvPr>
        </p:nvSpPr>
        <p:spPr/>
        <p:txBody>
          <a:bodyPr/>
          <a:lstStyle/>
          <a:p>
            <a:pPr algn="ctr" eaLnBrk="1" hangingPunct="1"/>
            <a:r>
              <a:rPr lang="nl-NL" smtClean="0"/>
              <a:t>Characterizing Classes</a:t>
            </a:r>
            <a:br>
              <a:rPr lang="nl-NL" smtClean="0"/>
            </a:br>
            <a:r>
              <a:rPr lang="nl-NL" sz="1600" b="0" smtClean="0"/>
              <a:t>according to Rebecca J. Wirfs-Brock, IEEE Software, March/April 2006</a:t>
            </a:r>
          </a:p>
        </p:txBody>
      </p:sp>
      <p:sp>
        <p:nvSpPr>
          <p:cNvPr id="160774" name="Rectangle 3"/>
          <p:cNvSpPr>
            <a:spLocks noGrp="1" noChangeArrowheads="1"/>
          </p:cNvSpPr>
          <p:nvPr>
            <p:ph type="body" idx="1"/>
          </p:nvPr>
        </p:nvSpPr>
        <p:spPr>
          <a:xfrm>
            <a:off x="395288" y="1654175"/>
            <a:ext cx="8280400" cy="5014913"/>
          </a:xfrm>
        </p:spPr>
        <p:txBody>
          <a:bodyPr/>
          <a:lstStyle/>
          <a:p>
            <a:pPr eaLnBrk="1" hangingPunct="1">
              <a:lnSpc>
                <a:spcPct val="85000"/>
              </a:lnSpc>
              <a:buFont typeface="Helvetica CE" pitchFamily="36" charset="-18"/>
              <a:buNone/>
            </a:pPr>
            <a:r>
              <a:rPr lang="nl-NL" sz="1600" smtClean="0"/>
              <a:t>■ </a:t>
            </a:r>
            <a:r>
              <a:rPr lang="nl-NL" sz="1600" b="1" i="1" smtClean="0"/>
              <a:t>Information holder</a:t>
            </a:r>
            <a:r>
              <a:rPr lang="nl-NL" sz="1600" smtClean="0"/>
              <a:t>: an object designed to know certain information and provide that information to other objects.</a:t>
            </a:r>
            <a:br>
              <a:rPr lang="nl-NL" sz="1600" smtClean="0"/>
            </a:br>
            <a:endParaRPr lang="nl-NL" sz="1600" smtClean="0"/>
          </a:p>
          <a:p>
            <a:pPr eaLnBrk="1" hangingPunct="1">
              <a:lnSpc>
                <a:spcPct val="85000"/>
              </a:lnSpc>
              <a:buFont typeface="Helvetica CE" pitchFamily="36" charset="-18"/>
              <a:buNone/>
            </a:pPr>
            <a:r>
              <a:rPr lang="nl-NL" sz="1600" smtClean="0"/>
              <a:t>■ </a:t>
            </a:r>
            <a:r>
              <a:rPr lang="nl-NL" sz="1600" b="1" i="1" smtClean="0"/>
              <a:t>Structurer</a:t>
            </a:r>
            <a:r>
              <a:rPr lang="nl-NL" sz="1600" smtClean="0"/>
              <a:t>: an object that maintains relationships between objects and information about those relationships. </a:t>
            </a:r>
          </a:p>
          <a:p>
            <a:pPr eaLnBrk="1" hangingPunct="1">
              <a:lnSpc>
                <a:spcPct val="85000"/>
              </a:lnSpc>
              <a:buFont typeface="Helvetica CE" pitchFamily="36" charset="-18"/>
              <a:buNone/>
            </a:pPr>
            <a:r>
              <a:rPr lang="nl-NL" sz="1600" smtClean="0"/>
              <a:t>   	Complex structurers might pool, collect, and maintain groups of many objects; simpler structurers maintain relationships between a few objects. An example of a generic structurer is a Java HashMap, which relates keys to values.</a:t>
            </a:r>
            <a:br>
              <a:rPr lang="nl-NL" sz="1600" smtClean="0"/>
            </a:br>
            <a:endParaRPr lang="nl-NL" sz="1600" smtClean="0"/>
          </a:p>
          <a:p>
            <a:pPr eaLnBrk="1" hangingPunct="1">
              <a:lnSpc>
                <a:spcPct val="85000"/>
              </a:lnSpc>
              <a:buFont typeface="Helvetica CE" pitchFamily="36" charset="-18"/>
              <a:buNone/>
            </a:pPr>
            <a:r>
              <a:rPr lang="nl-NL" sz="1600" smtClean="0"/>
              <a:t>■ </a:t>
            </a:r>
            <a:r>
              <a:rPr lang="nl-NL" sz="1600" b="1" i="1" smtClean="0"/>
              <a:t>Service provider</a:t>
            </a:r>
            <a:r>
              <a:rPr lang="nl-NL" sz="1600" smtClean="0"/>
              <a:t>: an object that performs specific work and offers services to others on demand.</a:t>
            </a:r>
            <a:br>
              <a:rPr lang="nl-NL" sz="1600" smtClean="0"/>
            </a:br>
            <a:endParaRPr lang="nl-NL" sz="1600" smtClean="0"/>
          </a:p>
          <a:p>
            <a:pPr eaLnBrk="1" hangingPunct="1">
              <a:lnSpc>
                <a:spcPct val="85000"/>
              </a:lnSpc>
              <a:buFont typeface="Helvetica CE" pitchFamily="36" charset="-18"/>
              <a:buNone/>
            </a:pPr>
            <a:r>
              <a:rPr lang="nl-NL" sz="1600" smtClean="0"/>
              <a:t>■ </a:t>
            </a:r>
            <a:r>
              <a:rPr lang="nl-NL" sz="1600" b="1" i="1" smtClean="0"/>
              <a:t>Controller</a:t>
            </a:r>
            <a:r>
              <a:rPr lang="nl-NL" sz="1600" smtClean="0"/>
              <a:t>: an object designed to make decisions and control a complex task.</a:t>
            </a:r>
            <a:br>
              <a:rPr lang="nl-NL" sz="1600" smtClean="0"/>
            </a:br>
            <a:endParaRPr lang="nl-NL" sz="1600" smtClean="0"/>
          </a:p>
          <a:p>
            <a:pPr eaLnBrk="1" hangingPunct="1">
              <a:lnSpc>
                <a:spcPct val="85000"/>
              </a:lnSpc>
              <a:buFont typeface="Helvetica CE" pitchFamily="36" charset="-18"/>
              <a:buNone/>
            </a:pPr>
            <a:r>
              <a:rPr lang="nl-NL" sz="1600" smtClean="0"/>
              <a:t>■ </a:t>
            </a:r>
            <a:r>
              <a:rPr lang="nl-NL" sz="1600" b="1" i="1" smtClean="0"/>
              <a:t>Coordinator</a:t>
            </a:r>
            <a:r>
              <a:rPr lang="nl-NL" sz="1600" smtClean="0"/>
              <a:t>: an object that doesn’t make many decisions but, in a rote or mechanical way, delegates work to other objects. The Mediator pattern is one example.</a:t>
            </a:r>
            <a:br>
              <a:rPr lang="nl-NL" sz="1600" smtClean="0"/>
            </a:br>
            <a:endParaRPr lang="nl-NL" sz="1600" smtClean="0"/>
          </a:p>
          <a:p>
            <a:pPr eaLnBrk="1" hangingPunct="1">
              <a:lnSpc>
                <a:spcPct val="85000"/>
              </a:lnSpc>
              <a:buFont typeface="Helvetica CE" pitchFamily="36" charset="-18"/>
              <a:buNone/>
            </a:pPr>
            <a:r>
              <a:rPr lang="nl-NL" sz="1600" b="1" smtClean="0"/>
              <a:t>■ </a:t>
            </a:r>
            <a:r>
              <a:rPr lang="nl-NL" sz="1600" b="1" i="1" smtClean="0"/>
              <a:t>Interfacer</a:t>
            </a:r>
            <a:r>
              <a:rPr lang="nl-NL" sz="1600" smtClean="0"/>
              <a:t>: an object that transforms information or requests between distinct parts of a</a:t>
            </a:r>
            <a:br>
              <a:rPr lang="nl-NL" sz="1600" smtClean="0"/>
            </a:br>
            <a:r>
              <a:rPr lang="nl-NL" sz="1600" smtClean="0"/>
              <a:t>system. The edges of an application contain user-interfacer objects that interact with the user and external interfacer objects, which communicate with external systems. Interfacers also exist between subsystems. The Facade pattern is an example of a class designed to simplify interactions and limit clients’ visibility of objects within a subsystem.</a:t>
            </a:r>
          </a:p>
        </p:txBody>
      </p:sp>
    </p:spTree>
    <p:extLst>
      <p:ext uri="{BB962C8B-B14F-4D97-AF65-F5344CB8AC3E}">
        <p14:creationId xmlns:p14="http://schemas.microsoft.com/office/powerpoint/2010/main" val="414481822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de-CH"/>
              <a:t>© Lethbridge/Laganière 2005</a:t>
            </a:r>
          </a:p>
        </p:txBody>
      </p:sp>
      <p:sp>
        <p:nvSpPr>
          <p:cNvPr id="5" name="Footer Placeholder 4"/>
          <p:cNvSpPr>
            <a:spLocks noGrp="1"/>
          </p:cNvSpPr>
          <p:nvPr>
            <p:ph type="ftr" sz="quarter" idx="11"/>
          </p:nvPr>
        </p:nvSpPr>
        <p:spPr/>
        <p:txBody>
          <a:bodyPr/>
          <a:lstStyle/>
          <a:p>
            <a:pPr>
              <a:defRPr/>
            </a:pPr>
            <a:r>
              <a:rPr lang="de-CH"/>
              <a:t>Chapter 9: Architecting and designing software</a:t>
            </a:r>
          </a:p>
        </p:txBody>
      </p:sp>
      <p:sp>
        <p:nvSpPr>
          <p:cNvPr id="6" name="Slide Number Placeholder 5"/>
          <p:cNvSpPr>
            <a:spLocks noGrp="1"/>
          </p:cNvSpPr>
          <p:nvPr>
            <p:ph type="sldNum" sz="quarter" idx="4294967295"/>
          </p:nvPr>
        </p:nvSpPr>
        <p:spPr>
          <a:xfrm>
            <a:off x="7543800" y="6553200"/>
            <a:ext cx="1350963" cy="179388"/>
          </a:xfrm>
          <a:prstGeom prst="rect">
            <a:avLst/>
          </a:prstGeom>
        </p:spPr>
        <p:txBody>
          <a:bodyPr/>
          <a:lstStyle/>
          <a:p>
            <a:pPr>
              <a:defRPr/>
            </a:pPr>
            <a:r>
              <a:rPr lang="de-CH"/>
              <a:t>ESE 4.</a:t>
            </a:r>
            <a:fld id="{5287A84C-2E1E-4F9E-9B43-2E619503194D}" type="slidenum">
              <a:rPr lang="de-CH"/>
              <a:pPr>
                <a:defRPr/>
              </a:pPr>
              <a:t>82</a:t>
            </a:fld>
            <a:endParaRPr lang="de-CH" sz="1400">
              <a:solidFill>
                <a:srgbClr val="7E7E7E"/>
              </a:solidFill>
              <a:latin typeface="Times" pitchFamily="18" charset="0"/>
            </a:endParaRPr>
          </a:p>
        </p:txBody>
      </p:sp>
      <p:sp>
        <p:nvSpPr>
          <p:cNvPr id="159749" name="Rectangle 2"/>
          <p:cNvSpPr>
            <a:spLocks noGrp="1" noChangeArrowheads="1"/>
          </p:cNvSpPr>
          <p:nvPr>
            <p:ph type="title"/>
          </p:nvPr>
        </p:nvSpPr>
        <p:spPr/>
        <p:txBody>
          <a:bodyPr/>
          <a:lstStyle/>
          <a:p>
            <a:pPr eaLnBrk="1" hangingPunct="1"/>
            <a:r>
              <a:rPr lang="en-US" smtClean="0"/>
              <a:t>Assigning Responsibilities ...</a:t>
            </a:r>
          </a:p>
        </p:txBody>
      </p:sp>
      <p:sp>
        <p:nvSpPr>
          <p:cNvPr id="159750" name="Rectangle 3"/>
          <p:cNvSpPr>
            <a:spLocks noGrp="1" noChangeArrowheads="1"/>
          </p:cNvSpPr>
          <p:nvPr>
            <p:ph type="body" idx="1"/>
          </p:nvPr>
        </p:nvSpPr>
        <p:spPr/>
        <p:txBody>
          <a:bodyPr/>
          <a:lstStyle/>
          <a:p>
            <a:pPr marL="533400" indent="-533400" eaLnBrk="1" hangingPunct="1"/>
            <a:r>
              <a:rPr lang="en-US" smtClean="0"/>
              <a:t>Keep information about one thing in </a:t>
            </a:r>
            <a:r>
              <a:rPr lang="en-US" i="1" smtClean="0">
                <a:solidFill>
                  <a:srgbClr val="7F0101"/>
                </a:solidFill>
              </a:rPr>
              <a:t>one place</a:t>
            </a:r>
            <a:endParaRPr lang="en-US" smtClean="0"/>
          </a:p>
          <a:p>
            <a:pPr marL="914400" lvl="1" indent="-457200" eaLnBrk="1" hangingPunct="1"/>
            <a:r>
              <a:rPr lang="en-US" smtClean="0"/>
              <a:t>if multiple objects need access to the same information</a:t>
            </a:r>
          </a:p>
          <a:p>
            <a:pPr lvl="2" eaLnBrk="1" hangingPunct="1">
              <a:buFont typeface="Times" pitchFamily="18" charset="0"/>
              <a:buAutoNum type="arabicPeriod"/>
            </a:pPr>
            <a:r>
              <a:rPr lang="en-US" smtClean="0"/>
              <a:t>a new object may be introduced to manage the information, or</a:t>
            </a:r>
          </a:p>
          <a:p>
            <a:pPr lvl="2" eaLnBrk="1" hangingPunct="1">
              <a:buFont typeface="Times" pitchFamily="18" charset="0"/>
              <a:buAutoNum type="arabicPeriod"/>
            </a:pPr>
            <a:r>
              <a:rPr lang="en-US" smtClean="0"/>
              <a:t>one object may be an obvious candidate, or</a:t>
            </a:r>
          </a:p>
          <a:p>
            <a:pPr lvl="2" eaLnBrk="1" hangingPunct="1">
              <a:buFont typeface="Times" pitchFamily="18" charset="0"/>
              <a:buAutoNum type="arabicPeriod"/>
            </a:pPr>
            <a:r>
              <a:rPr lang="en-US" smtClean="0"/>
              <a:t>the multiple objects may need to be collapsed into a single one</a:t>
            </a:r>
          </a:p>
          <a:p>
            <a:pPr lvl="2" eaLnBrk="1" hangingPunct="1">
              <a:buFont typeface="Times" pitchFamily="18" charset="0"/>
              <a:buAutoNum type="arabicPeriod"/>
            </a:pPr>
            <a:endParaRPr lang="en-US" smtClean="0"/>
          </a:p>
          <a:p>
            <a:pPr marL="533400" indent="-533400" eaLnBrk="1" hangingPunct="1"/>
            <a:r>
              <a:rPr lang="en-US" i="1" smtClean="0">
                <a:solidFill>
                  <a:srgbClr val="7F0101"/>
                </a:solidFill>
              </a:rPr>
              <a:t>Share</a:t>
            </a:r>
            <a:r>
              <a:rPr lang="en-US" smtClean="0"/>
              <a:t> responsibilities among related objects</a:t>
            </a:r>
          </a:p>
          <a:p>
            <a:pPr marL="914400" lvl="1" indent="-457200" eaLnBrk="1" hangingPunct="1"/>
            <a:r>
              <a:rPr lang="en-US" smtClean="0"/>
              <a:t>break down complex responsibilities</a:t>
            </a:r>
          </a:p>
        </p:txBody>
      </p:sp>
    </p:spTree>
    <p:extLst>
      <p:ext uri="{BB962C8B-B14F-4D97-AF65-F5344CB8AC3E}">
        <p14:creationId xmlns:p14="http://schemas.microsoft.com/office/powerpoint/2010/main" val="4194097587"/>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GB" sz="2800"/>
              <a:t>Design Principle 7: Design for flexibility</a:t>
            </a:r>
            <a:r>
              <a:rPr lang="en-US" sz="2800"/>
              <a:t> </a:t>
            </a:r>
          </a:p>
        </p:txBody>
      </p:sp>
      <p:sp>
        <p:nvSpPr>
          <p:cNvPr id="421891" name="Rectangle 3"/>
          <p:cNvSpPr>
            <a:spLocks noGrp="1" noChangeArrowheads="1"/>
          </p:cNvSpPr>
          <p:nvPr>
            <p:ph idx="1"/>
          </p:nvPr>
        </p:nvSpPr>
        <p:spPr/>
        <p:txBody>
          <a:bodyPr/>
          <a:lstStyle/>
          <a:p>
            <a:r>
              <a:rPr lang="en-GB" sz="2400"/>
              <a:t>Actively anticipate changes that a design may have to undergo in the future, and prepare for them</a:t>
            </a:r>
            <a:r>
              <a:rPr lang="en-US" sz="2400"/>
              <a:t> </a:t>
            </a:r>
          </a:p>
          <a:p>
            <a:pPr lvl="1"/>
            <a:r>
              <a:rPr lang="en-GB" sz="2000"/>
              <a:t>Reduce coupling and increase cohesion</a:t>
            </a:r>
            <a:r>
              <a:rPr lang="en-US" sz="2000"/>
              <a:t> </a:t>
            </a:r>
          </a:p>
          <a:p>
            <a:pPr lvl="1"/>
            <a:r>
              <a:rPr lang="en-GB" sz="2000"/>
              <a:t>Create abstractions</a:t>
            </a:r>
            <a:r>
              <a:rPr lang="en-US" sz="2000"/>
              <a:t> </a:t>
            </a:r>
          </a:p>
          <a:p>
            <a:pPr lvl="1"/>
            <a:r>
              <a:rPr lang="en-GB" sz="2000"/>
              <a:t>Do not hard-code anything</a:t>
            </a:r>
            <a:r>
              <a:rPr lang="en-US" sz="2000"/>
              <a:t> </a:t>
            </a:r>
          </a:p>
          <a:p>
            <a:pPr lvl="1"/>
            <a:r>
              <a:rPr lang="en-GB" sz="2000"/>
              <a:t>Leav</a:t>
            </a:r>
            <a:r>
              <a:rPr lang="en-US" sz="2000"/>
              <a:t>e</a:t>
            </a:r>
            <a:r>
              <a:rPr lang="en-GB" sz="2000"/>
              <a:t> all options open</a:t>
            </a:r>
            <a:endParaRPr lang="en-US" sz="2000"/>
          </a:p>
          <a:p>
            <a:pPr lvl="2"/>
            <a:r>
              <a:rPr lang="en-US" sz="1800"/>
              <a:t>Do not restrict the options of people who have to modify the system later </a:t>
            </a:r>
          </a:p>
          <a:p>
            <a:pPr lvl="1"/>
            <a:r>
              <a:rPr lang="en-GB" sz="2000"/>
              <a:t>Use reusable code and make code reusable</a:t>
            </a:r>
            <a:r>
              <a:rPr lang="en-US" sz="2000"/>
              <a:t> </a:t>
            </a:r>
            <a:endParaRPr lang="en-GB" sz="2000"/>
          </a:p>
        </p:txBody>
      </p:sp>
      <p:sp>
        <p:nvSpPr>
          <p:cNvPr id="6" name="Slide Number Placeholder 5"/>
          <p:cNvSpPr>
            <a:spLocks noGrp="1"/>
          </p:cNvSpPr>
          <p:nvPr>
            <p:ph type="sldNum" sz="quarter" idx="10"/>
          </p:nvPr>
        </p:nvSpPr>
        <p:spPr/>
        <p:txBody>
          <a:bodyPr/>
          <a:lstStyle/>
          <a:p>
            <a:fld id="{98C8B126-4D4E-48F8-A522-9FC0EF9EDBE2}" type="slidenum">
              <a:rPr lang="en-US" sz="1050"/>
              <a:pPr/>
              <a:t>83</a:t>
            </a:fld>
            <a:endParaRPr lang="en-US" sz="1050"/>
          </a:p>
        </p:txBody>
      </p:sp>
      <p:sp>
        <p:nvSpPr>
          <p:cNvPr id="5" name="Footer Placeholder 4"/>
          <p:cNvSpPr>
            <a:spLocks noGrp="1"/>
          </p:cNvSpPr>
          <p:nvPr>
            <p:ph type="ftr" sz="quarter" idx="11"/>
          </p:nvPr>
        </p:nvSpPr>
        <p:spPr/>
        <p:txBody>
          <a:bodyPr/>
          <a:lstStyle/>
          <a:p>
            <a:r>
              <a:rPr lang="en-US" sz="600"/>
              <a:t>Chapter 9: Architecting and designing software</a:t>
            </a:r>
          </a:p>
        </p:txBody>
      </p:sp>
      <p:sp>
        <p:nvSpPr>
          <p:cNvPr id="4" name="Date Placeholder 3"/>
          <p:cNvSpPr>
            <a:spLocks noGrp="1"/>
          </p:cNvSpPr>
          <p:nvPr>
            <p:ph type="dt" sz="half" idx="4294967295"/>
          </p:nvPr>
        </p:nvSpPr>
        <p:spPr>
          <a:xfrm>
            <a:off x="0" y="6477000"/>
            <a:ext cx="1981200" cy="457200"/>
          </a:xfrm>
          <a:prstGeom prst="rect">
            <a:avLst/>
          </a:prstGeom>
        </p:spPr>
        <p:txBody>
          <a:bodyPr/>
          <a:lstStyle/>
          <a:p>
            <a:r>
              <a:rPr lang="en-US" sz="1800"/>
              <a:t>© Lethbridge/Laganière 2005</a:t>
            </a:r>
          </a:p>
        </p:txBody>
      </p:sp>
    </p:spTree>
    <p:extLst>
      <p:ext uri="{BB962C8B-B14F-4D97-AF65-F5344CB8AC3E}">
        <p14:creationId xmlns:p14="http://schemas.microsoft.com/office/powerpoint/2010/main" val="388933847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GB" sz="2800"/>
              <a:t>Design Principle 8: Anticipate obsolescence</a:t>
            </a:r>
            <a:r>
              <a:rPr lang="en-US" sz="2800"/>
              <a:t> </a:t>
            </a:r>
          </a:p>
        </p:txBody>
      </p:sp>
      <p:sp>
        <p:nvSpPr>
          <p:cNvPr id="422915" name="Rectangle 3"/>
          <p:cNvSpPr>
            <a:spLocks noGrp="1" noChangeArrowheads="1"/>
          </p:cNvSpPr>
          <p:nvPr>
            <p:ph idx="1"/>
          </p:nvPr>
        </p:nvSpPr>
        <p:spPr/>
        <p:txBody>
          <a:bodyPr/>
          <a:lstStyle/>
          <a:p>
            <a:pPr>
              <a:lnSpc>
                <a:spcPct val="90000"/>
              </a:lnSpc>
            </a:pPr>
            <a:r>
              <a:rPr lang="en-GB" sz="2400"/>
              <a:t>Plan for changes in the technology or environment so the software will continue to run or can be easily changed</a:t>
            </a:r>
            <a:r>
              <a:rPr lang="en-US" sz="2400"/>
              <a:t> </a:t>
            </a:r>
          </a:p>
          <a:p>
            <a:pPr lvl="1">
              <a:lnSpc>
                <a:spcPct val="90000"/>
              </a:lnSpc>
            </a:pPr>
            <a:r>
              <a:rPr lang="en-GB" sz="2000"/>
              <a:t>Avoid using early releases of technology</a:t>
            </a:r>
            <a:r>
              <a:rPr lang="en-US" sz="2000"/>
              <a:t> </a:t>
            </a:r>
          </a:p>
          <a:p>
            <a:pPr lvl="1">
              <a:lnSpc>
                <a:spcPct val="90000"/>
              </a:lnSpc>
            </a:pPr>
            <a:r>
              <a:rPr lang="en-GB" sz="2000"/>
              <a:t>Avoid using software libraries that are specific to particular environments</a:t>
            </a:r>
            <a:r>
              <a:rPr lang="en-US" sz="2000"/>
              <a:t> </a:t>
            </a:r>
          </a:p>
          <a:p>
            <a:pPr lvl="1">
              <a:lnSpc>
                <a:spcPct val="90000"/>
              </a:lnSpc>
            </a:pPr>
            <a:r>
              <a:rPr lang="en-GB" sz="2000"/>
              <a:t>Avoid using undocumented features or little-used features of software libraries</a:t>
            </a:r>
            <a:r>
              <a:rPr lang="en-US" sz="2000"/>
              <a:t> </a:t>
            </a:r>
          </a:p>
          <a:p>
            <a:pPr lvl="1">
              <a:lnSpc>
                <a:spcPct val="90000"/>
              </a:lnSpc>
            </a:pPr>
            <a:r>
              <a:rPr lang="en-GB" sz="2000"/>
              <a:t>Avoid using software or special hardware from companies that are less likely to provide long-term support</a:t>
            </a:r>
            <a:r>
              <a:rPr lang="en-US" sz="2000"/>
              <a:t> </a:t>
            </a:r>
          </a:p>
          <a:p>
            <a:pPr lvl="1">
              <a:lnSpc>
                <a:spcPct val="90000"/>
              </a:lnSpc>
            </a:pPr>
            <a:r>
              <a:rPr lang="en-GB" sz="2000"/>
              <a:t>Use standard languages and technologies that are supported by multiple vendors</a:t>
            </a:r>
            <a:r>
              <a:rPr lang="en-US" sz="2000"/>
              <a:t> </a:t>
            </a:r>
            <a:endParaRPr lang="en-GB" sz="2000"/>
          </a:p>
        </p:txBody>
      </p:sp>
      <p:sp>
        <p:nvSpPr>
          <p:cNvPr id="6" name="Slide Number Placeholder 5"/>
          <p:cNvSpPr>
            <a:spLocks noGrp="1"/>
          </p:cNvSpPr>
          <p:nvPr>
            <p:ph type="sldNum" sz="quarter" idx="10"/>
          </p:nvPr>
        </p:nvSpPr>
        <p:spPr/>
        <p:txBody>
          <a:bodyPr/>
          <a:lstStyle/>
          <a:p>
            <a:fld id="{96A0486C-C894-4B49-BB56-96F788ECCA31}" type="slidenum">
              <a:rPr lang="en-US" sz="1050"/>
              <a:pPr/>
              <a:t>84</a:t>
            </a:fld>
            <a:endParaRPr lang="en-US" sz="1050"/>
          </a:p>
        </p:txBody>
      </p:sp>
      <p:sp>
        <p:nvSpPr>
          <p:cNvPr id="5" name="Footer Placeholder 4"/>
          <p:cNvSpPr>
            <a:spLocks noGrp="1"/>
          </p:cNvSpPr>
          <p:nvPr>
            <p:ph type="ftr" sz="quarter" idx="11"/>
          </p:nvPr>
        </p:nvSpPr>
        <p:spPr/>
        <p:txBody>
          <a:bodyPr/>
          <a:lstStyle/>
          <a:p>
            <a:r>
              <a:rPr lang="en-US" sz="600"/>
              <a:t>Chapter 9: Architecting and designing software</a:t>
            </a:r>
          </a:p>
        </p:txBody>
      </p:sp>
      <p:sp>
        <p:nvSpPr>
          <p:cNvPr id="4" name="Date Placeholder 3"/>
          <p:cNvSpPr>
            <a:spLocks noGrp="1"/>
          </p:cNvSpPr>
          <p:nvPr>
            <p:ph type="dt" sz="half" idx="4294967295"/>
          </p:nvPr>
        </p:nvSpPr>
        <p:spPr>
          <a:xfrm>
            <a:off x="0" y="6477000"/>
            <a:ext cx="1981200" cy="457200"/>
          </a:xfrm>
          <a:prstGeom prst="rect">
            <a:avLst/>
          </a:prstGeom>
        </p:spPr>
        <p:txBody>
          <a:bodyPr/>
          <a:lstStyle/>
          <a:p>
            <a:r>
              <a:rPr lang="en-US" sz="1800"/>
              <a:t>© Lethbridge/Laganière 2005</a:t>
            </a:r>
          </a:p>
        </p:txBody>
      </p:sp>
    </p:spTree>
    <p:extLst>
      <p:ext uri="{BB962C8B-B14F-4D97-AF65-F5344CB8AC3E}">
        <p14:creationId xmlns:p14="http://schemas.microsoft.com/office/powerpoint/2010/main" val="205839098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GB" sz="2800"/>
              <a:t>Design Principle 9: Design for Portability</a:t>
            </a:r>
            <a:r>
              <a:rPr lang="en-US" sz="2800"/>
              <a:t> </a:t>
            </a:r>
          </a:p>
        </p:txBody>
      </p:sp>
      <p:sp>
        <p:nvSpPr>
          <p:cNvPr id="436227" name="Rectangle 3"/>
          <p:cNvSpPr>
            <a:spLocks noGrp="1" noChangeArrowheads="1"/>
          </p:cNvSpPr>
          <p:nvPr>
            <p:ph idx="1"/>
          </p:nvPr>
        </p:nvSpPr>
        <p:spPr/>
        <p:txBody>
          <a:bodyPr/>
          <a:lstStyle/>
          <a:p>
            <a:r>
              <a:rPr lang="en-GB" sz="2400"/>
              <a:t>Have the software run on as many platforms as possible</a:t>
            </a:r>
            <a:r>
              <a:rPr lang="en-US" sz="2400"/>
              <a:t> </a:t>
            </a:r>
          </a:p>
          <a:p>
            <a:pPr lvl="1"/>
            <a:r>
              <a:rPr lang="en-GB" sz="2000"/>
              <a:t>Avoid the use of facilities that are specific to one particular environment</a:t>
            </a:r>
            <a:r>
              <a:rPr lang="en-US" sz="2000"/>
              <a:t> </a:t>
            </a:r>
          </a:p>
          <a:p>
            <a:pPr lvl="1"/>
            <a:r>
              <a:rPr lang="en-US" sz="2000"/>
              <a:t>E.g. a library only available in Microsoft Windows</a:t>
            </a:r>
            <a:endParaRPr lang="en-GB" sz="2000"/>
          </a:p>
        </p:txBody>
      </p:sp>
      <p:sp>
        <p:nvSpPr>
          <p:cNvPr id="6" name="Slide Number Placeholder 5"/>
          <p:cNvSpPr>
            <a:spLocks noGrp="1"/>
          </p:cNvSpPr>
          <p:nvPr>
            <p:ph type="sldNum" sz="quarter" idx="10"/>
          </p:nvPr>
        </p:nvSpPr>
        <p:spPr/>
        <p:txBody>
          <a:bodyPr/>
          <a:lstStyle/>
          <a:p>
            <a:fld id="{0D9E0F56-DDBF-4853-82A3-DF47F001A74E}" type="slidenum">
              <a:rPr lang="en-US" sz="1050"/>
              <a:pPr/>
              <a:t>85</a:t>
            </a:fld>
            <a:endParaRPr lang="en-US" sz="1050"/>
          </a:p>
        </p:txBody>
      </p:sp>
      <p:sp>
        <p:nvSpPr>
          <p:cNvPr id="5" name="Footer Placeholder 4"/>
          <p:cNvSpPr>
            <a:spLocks noGrp="1"/>
          </p:cNvSpPr>
          <p:nvPr>
            <p:ph type="ftr" sz="quarter" idx="11"/>
          </p:nvPr>
        </p:nvSpPr>
        <p:spPr/>
        <p:txBody>
          <a:bodyPr/>
          <a:lstStyle/>
          <a:p>
            <a:r>
              <a:rPr lang="en-US" sz="600"/>
              <a:t>Chapter 9: Architecting and designing software</a:t>
            </a:r>
          </a:p>
        </p:txBody>
      </p:sp>
      <p:sp>
        <p:nvSpPr>
          <p:cNvPr id="4" name="Date Placeholder 3"/>
          <p:cNvSpPr>
            <a:spLocks noGrp="1"/>
          </p:cNvSpPr>
          <p:nvPr>
            <p:ph type="dt" sz="half" idx="4294967295"/>
          </p:nvPr>
        </p:nvSpPr>
        <p:spPr>
          <a:xfrm>
            <a:off x="0" y="6477000"/>
            <a:ext cx="1981200" cy="457200"/>
          </a:xfrm>
          <a:prstGeom prst="rect">
            <a:avLst/>
          </a:prstGeom>
        </p:spPr>
        <p:txBody>
          <a:bodyPr/>
          <a:lstStyle/>
          <a:p>
            <a:r>
              <a:rPr lang="en-US" sz="1800"/>
              <a:t>© Lethbridge/Laganière 2005</a:t>
            </a:r>
          </a:p>
        </p:txBody>
      </p:sp>
    </p:spTree>
    <p:extLst>
      <p:ext uri="{BB962C8B-B14F-4D97-AF65-F5344CB8AC3E}">
        <p14:creationId xmlns:p14="http://schemas.microsoft.com/office/powerpoint/2010/main" val="210344522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GB" sz="2800"/>
              <a:t>Design Principle 10: Design for Testability</a:t>
            </a:r>
            <a:r>
              <a:rPr lang="en-US" sz="2800"/>
              <a:t> </a:t>
            </a:r>
          </a:p>
        </p:txBody>
      </p:sp>
      <p:sp>
        <p:nvSpPr>
          <p:cNvPr id="437251" name="Rectangle 3"/>
          <p:cNvSpPr>
            <a:spLocks noGrp="1" noChangeArrowheads="1"/>
          </p:cNvSpPr>
          <p:nvPr>
            <p:ph idx="1"/>
          </p:nvPr>
        </p:nvSpPr>
        <p:spPr/>
        <p:txBody>
          <a:bodyPr/>
          <a:lstStyle/>
          <a:p>
            <a:r>
              <a:rPr lang="en-GB" sz="2400"/>
              <a:t>Take steps to make testing easier</a:t>
            </a:r>
            <a:r>
              <a:rPr lang="en-US" sz="2400"/>
              <a:t> </a:t>
            </a:r>
            <a:endParaRPr lang="en-GB" sz="2400"/>
          </a:p>
          <a:p>
            <a:pPr lvl="1"/>
            <a:r>
              <a:rPr lang="en-GB" sz="2000"/>
              <a:t>Design a program to automatically test the software</a:t>
            </a:r>
          </a:p>
          <a:p>
            <a:pPr lvl="2"/>
            <a:r>
              <a:rPr lang="en-GB" sz="1800"/>
              <a:t>Discussed more in Chapter 10</a:t>
            </a:r>
          </a:p>
          <a:p>
            <a:pPr lvl="2"/>
            <a:r>
              <a:rPr lang="en-GB" sz="1800"/>
              <a:t>Ensure that all the functionality of the code can by driven by an external program, bypassing a graphical user interface</a:t>
            </a:r>
          </a:p>
          <a:p>
            <a:pPr lvl="1"/>
            <a:r>
              <a:rPr lang="en-US" sz="2000"/>
              <a:t>In Java, you can create a main() method in each class in order to exercise the other methods</a:t>
            </a:r>
            <a:endParaRPr lang="en-GB" sz="2000"/>
          </a:p>
        </p:txBody>
      </p:sp>
      <p:sp>
        <p:nvSpPr>
          <p:cNvPr id="6" name="Slide Number Placeholder 5"/>
          <p:cNvSpPr>
            <a:spLocks noGrp="1"/>
          </p:cNvSpPr>
          <p:nvPr>
            <p:ph type="sldNum" sz="quarter" idx="10"/>
          </p:nvPr>
        </p:nvSpPr>
        <p:spPr/>
        <p:txBody>
          <a:bodyPr/>
          <a:lstStyle/>
          <a:p>
            <a:fld id="{427FE832-B4C1-4D0B-BA57-CD8B5E259835}" type="slidenum">
              <a:rPr lang="en-US" sz="1050"/>
              <a:pPr/>
              <a:t>86</a:t>
            </a:fld>
            <a:endParaRPr lang="en-US" sz="1050"/>
          </a:p>
        </p:txBody>
      </p:sp>
      <p:sp>
        <p:nvSpPr>
          <p:cNvPr id="5" name="Footer Placeholder 4"/>
          <p:cNvSpPr>
            <a:spLocks noGrp="1"/>
          </p:cNvSpPr>
          <p:nvPr>
            <p:ph type="ftr" sz="quarter" idx="11"/>
          </p:nvPr>
        </p:nvSpPr>
        <p:spPr/>
        <p:txBody>
          <a:bodyPr/>
          <a:lstStyle/>
          <a:p>
            <a:r>
              <a:rPr lang="en-US" sz="600"/>
              <a:t>Chapter 9: Architecting and designing software</a:t>
            </a:r>
          </a:p>
        </p:txBody>
      </p:sp>
      <p:sp>
        <p:nvSpPr>
          <p:cNvPr id="4" name="Date Placeholder 3"/>
          <p:cNvSpPr>
            <a:spLocks noGrp="1"/>
          </p:cNvSpPr>
          <p:nvPr>
            <p:ph type="dt" sz="half" idx="4294967295"/>
          </p:nvPr>
        </p:nvSpPr>
        <p:spPr>
          <a:xfrm>
            <a:off x="0" y="6477000"/>
            <a:ext cx="1981200" cy="457200"/>
          </a:xfrm>
          <a:prstGeom prst="rect">
            <a:avLst/>
          </a:prstGeom>
        </p:spPr>
        <p:txBody>
          <a:bodyPr/>
          <a:lstStyle/>
          <a:p>
            <a:r>
              <a:rPr lang="en-US" sz="1800"/>
              <a:t>© Lethbridge/Laganière 2005</a:t>
            </a:r>
          </a:p>
        </p:txBody>
      </p:sp>
    </p:spTree>
    <p:extLst>
      <p:ext uri="{BB962C8B-B14F-4D97-AF65-F5344CB8AC3E}">
        <p14:creationId xmlns:p14="http://schemas.microsoft.com/office/powerpoint/2010/main" val="3535712915"/>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Which belong together?</a:t>
            </a:r>
            <a:endParaRPr lang="en-GB" dirty="0"/>
          </a:p>
        </p:txBody>
      </p:sp>
      <p:sp>
        <p:nvSpPr>
          <p:cNvPr id="4" name="Footer Placeholder 3"/>
          <p:cNvSpPr>
            <a:spLocks noGrp="1"/>
          </p:cNvSpPr>
          <p:nvPr>
            <p:ph type="ftr" sz="quarter" idx="11"/>
          </p:nvPr>
        </p:nvSpPr>
        <p:spPr/>
        <p:txBody>
          <a:bodyPr/>
          <a:lstStyle/>
          <a:p>
            <a:r>
              <a:rPr lang="en-US" smtClean="0"/>
              <a:t>MRV Chaudron</a:t>
            </a:r>
          </a:p>
          <a:p>
            <a:r>
              <a:rPr lang="en-US" smtClean="0"/>
              <a:t>Sheet </a:t>
            </a:r>
            <a:fld id="{4898E5A4-0185-4D53-828B-BDDDA9A054D6}" type="slidenum">
              <a:rPr lang="en-US" smtClean="0"/>
              <a:pPr/>
              <a:t>87</a:t>
            </a:fld>
            <a:endParaRPr lang="en-US"/>
          </a:p>
        </p:txBody>
      </p:sp>
      <p:pic>
        <p:nvPicPr>
          <p:cNvPr id="1168386" name="Picture 2"/>
          <p:cNvPicPr>
            <a:picLocks noChangeAspect="1" noChangeArrowheads="1"/>
          </p:cNvPicPr>
          <p:nvPr/>
        </p:nvPicPr>
        <p:blipFill>
          <a:blip r:embed="rId3"/>
          <a:srcRect/>
          <a:stretch>
            <a:fillRect/>
          </a:stretch>
        </p:blipFill>
        <p:spPr bwMode="auto">
          <a:xfrm>
            <a:off x="1570891" y="3894992"/>
            <a:ext cx="1524000" cy="1905000"/>
          </a:xfrm>
          <a:prstGeom prst="rect">
            <a:avLst/>
          </a:prstGeom>
          <a:noFill/>
          <a:ln w="9525" cap="flat" cmpd="sng" algn="ctr">
            <a:noFill/>
            <a:prstDash val="solid"/>
            <a:miter lim="800000"/>
            <a:headEnd/>
            <a:tailEnd/>
          </a:ln>
        </p:spPr>
      </p:pic>
      <p:pic>
        <p:nvPicPr>
          <p:cNvPr id="1168387" name="Picture 3"/>
          <p:cNvPicPr>
            <a:picLocks noGrp="1" noChangeAspect="1" noChangeArrowheads="1"/>
          </p:cNvPicPr>
          <p:nvPr>
            <p:ph idx="1"/>
          </p:nvPr>
        </p:nvPicPr>
        <p:blipFill>
          <a:blip r:embed="rId4"/>
          <a:srcRect/>
          <a:stretch>
            <a:fillRect/>
          </a:stretch>
        </p:blipFill>
        <p:spPr bwMode="auto">
          <a:xfrm>
            <a:off x="4559848" y="1807672"/>
            <a:ext cx="1571625" cy="1905000"/>
          </a:xfrm>
          <a:prstGeom prst="rect">
            <a:avLst/>
          </a:prstGeom>
          <a:noFill/>
          <a:ln w="9525" cap="flat" cmpd="sng" algn="ctr">
            <a:noFill/>
            <a:prstDash val="solid"/>
            <a:miter lim="800000"/>
            <a:headEnd/>
            <a:tailEnd/>
          </a:ln>
        </p:spPr>
      </p:pic>
      <p:pic>
        <p:nvPicPr>
          <p:cNvPr id="1168388" name="Picture 4"/>
          <p:cNvPicPr>
            <a:picLocks noChangeAspect="1" noChangeArrowheads="1"/>
          </p:cNvPicPr>
          <p:nvPr/>
        </p:nvPicPr>
        <p:blipFill>
          <a:blip r:embed="rId5"/>
          <a:srcRect/>
          <a:stretch>
            <a:fillRect/>
          </a:stretch>
        </p:blipFill>
        <p:spPr bwMode="auto">
          <a:xfrm>
            <a:off x="2212733" y="2141659"/>
            <a:ext cx="1905000" cy="1238250"/>
          </a:xfrm>
          <a:prstGeom prst="rect">
            <a:avLst/>
          </a:prstGeom>
          <a:noFill/>
          <a:ln w="9525" cap="flat" cmpd="sng" algn="ctr">
            <a:noFill/>
            <a:prstDash val="solid"/>
            <a:miter lim="800000"/>
            <a:headEnd/>
            <a:tailEnd/>
          </a:ln>
        </p:spPr>
      </p:pic>
      <p:pic>
        <p:nvPicPr>
          <p:cNvPr id="1168389" name="Picture 5"/>
          <p:cNvPicPr>
            <a:picLocks noChangeAspect="1" noChangeArrowheads="1"/>
          </p:cNvPicPr>
          <p:nvPr/>
        </p:nvPicPr>
        <p:blipFill>
          <a:blip r:embed="rId6"/>
          <a:srcRect/>
          <a:stretch>
            <a:fillRect/>
          </a:stretch>
        </p:blipFill>
        <p:spPr bwMode="auto">
          <a:xfrm>
            <a:off x="3793881" y="3918438"/>
            <a:ext cx="1657350" cy="1905000"/>
          </a:xfrm>
          <a:prstGeom prst="rect">
            <a:avLst/>
          </a:prstGeom>
          <a:noFill/>
          <a:ln w="9525" cap="flat" cmpd="sng" algn="ctr">
            <a:noFill/>
            <a:prstDash val="solid"/>
            <a:miter lim="800000"/>
            <a:headEnd/>
            <a:tailEnd/>
          </a:ln>
        </p:spPr>
      </p:pic>
      <p:pic>
        <p:nvPicPr>
          <p:cNvPr id="1168390" name="Picture 6"/>
          <p:cNvPicPr>
            <a:picLocks noChangeAspect="1" noChangeArrowheads="1"/>
          </p:cNvPicPr>
          <p:nvPr/>
        </p:nvPicPr>
        <p:blipFill>
          <a:blip r:embed="rId7"/>
          <a:srcRect/>
          <a:stretch>
            <a:fillRect/>
          </a:stretch>
        </p:blipFill>
        <p:spPr bwMode="auto">
          <a:xfrm>
            <a:off x="5804755" y="3941885"/>
            <a:ext cx="1285875" cy="1905000"/>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1578166255"/>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79512" y="1383159"/>
            <a:ext cx="8064500" cy="461665"/>
          </a:xfrm>
          <a:prstGeom prst="rect">
            <a:avLst/>
          </a:prstGeom>
          <a:noFill/>
          <a:ln w="9525">
            <a:noFill/>
            <a:miter lim="800000"/>
            <a:headEnd/>
            <a:tailEnd/>
          </a:ln>
          <a:effectLst/>
        </p:spPr>
        <p:txBody>
          <a:bodyPr>
            <a:spAutoFit/>
          </a:bodyPr>
          <a:lstStyle/>
          <a:p>
            <a:pPr>
              <a:spcBef>
                <a:spcPct val="50000"/>
              </a:spcBef>
            </a:pPr>
            <a:r>
              <a:rPr lang="en-GB" dirty="0">
                <a:latin typeface="Times New Roman" pitchFamily="18" charset="0"/>
              </a:rPr>
              <a:t>In his paper of 1972, </a:t>
            </a:r>
            <a:r>
              <a:rPr lang="en-GB" dirty="0" err="1">
                <a:latin typeface="Times New Roman" pitchFamily="18" charset="0"/>
              </a:rPr>
              <a:t>Parnas</a:t>
            </a:r>
            <a:r>
              <a:rPr lang="en-GB" dirty="0">
                <a:latin typeface="Times New Roman" pitchFamily="18" charset="0"/>
              </a:rPr>
              <a:t> proposed the following problem:</a:t>
            </a:r>
          </a:p>
        </p:txBody>
      </p:sp>
      <p:sp>
        <p:nvSpPr>
          <p:cNvPr id="18437" name="Rectangle 5"/>
          <p:cNvSpPr>
            <a:spLocks noChangeArrowheads="1"/>
          </p:cNvSpPr>
          <p:nvPr/>
        </p:nvSpPr>
        <p:spPr bwMode="auto">
          <a:xfrm>
            <a:off x="971600" y="5373216"/>
            <a:ext cx="8064500" cy="707886"/>
          </a:xfrm>
          <a:prstGeom prst="rect">
            <a:avLst/>
          </a:prstGeom>
          <a:noFill/>
          <a:ln w="9525">
            <a:noFill/>
            <a:miter lim="800000"/>
            <a:headEnd/>
            <a:tailEnd/>
          </a:ln>
          <a:effectLst/>
        </p:spPr>
        <p:txBody>
          <a:bodyPr>
            <a:spAutoFit/>
          </a:bodyPr>
          <a:lstStyle/>
          <a:p>
            <a:pPr>
              <a:spcBef>
                <a:spcPct val="50000"/>
              </a:spcBef>
            </a:pPr>
            <a:r>
              <a:rPr lang="en-GB" sz="2000" dirty="0">
                <a:latin typeface="Times New Roman" pitchFamily="18" charset="0"/>
              </a:rPr>
              <a:t>D. L. </a:t>
            </a:r>
            <a:r>
              <a:rPr lang="en-GB" sz="2000" dirty="0" err="1">
                <a:latin typeface="Times New Roman" pitchFamily="18" charset="0"/>
              </a:rPr>
              <a:t>Parnas</a:t>
            </a:r>
            <a:r>
              <a:rPr lang="en-GB" sz="2000" dirty="0">
                <a:latin typeface="Times New Roman" pitchFamily="18" charset="0"/>
              </a:rPr>
              <a:t>, “On the criteria to be used in decomposing systems into modules</a:t>
            </a:r>
            <a:r>
              <a:rPr lang="en-GB" sz="2000" dirty="0" smtClean="0">
                <a:latin typeface="Times New Roman" pitchFamily="18" charset="0"/>
              </a:rPr>
              <a:t>,” </a:t>
            </a:r>
            <a:r>
              <a:rPr lang="en-GB" sz="2000" i="1" dirty="0" smtClean="0">
                <a:latin typeface="Times New Roman" pitchFamily="18" charset="0"/>
              </a:rPr>
              <a:t>Communications </a:t>
            </a:r>
            <a:r>
              <a:rPr lang="en-GB" sz="2000" i="1" dirty="0">
                <a:latin typeface="Times New Roman" pitchFamily="18" charset="0"/>
              </a:rPr>
              <a:t>of the ACM, </a:t>
            </a:r>
            <a:r>
              <a:rPr lang="en-GB" sz="2000" dirty="0">
                <a:latin typeface="Times New Roman" pitchFamily="18" charset="0"/>
              </a:rPr>
              <a:t>vol. 15, pp. 1053-1058, </a:t>
            </a:r>
            <a:r>
              <a:rPr lang="en-GB" sz="2000" dirty="0" smtClean="0">
                <a:latin typeface="Times New Roman" pitchFamily="18" charset="0"/>
              </a:rPr>
              <a:t>Dec.1972</a:t>
            </a:r>
            <a:r>
              <a:rPr lang="en-GB" sz="2000" dirty="0">
                <a:latin typeface="Times New Roman" pitchFamily="18" charset="0"/>
              </a:rPr>
              <a:t>.</a:t>
            </a:r>
          </a:p>
        </p:txBody>
      </p:sp>
      <p:sp>
        <p:nvSpPr>
          <p:cNvPr id="18439" name="Rectangle 7"/>
          <p:cNvSpPr>
            <a:spLocks noChangeArrowheads="1"/>
          </p:cNvSpPr>
          <p:nvPr/>
        </p:nvSpPr>
        <p:spPr bwMode="auto">
          <a:xfrm>
            <a:off x="755650" y="2259013"/>
            <a:ext cx="7993063" cy="2677656"/>
          </a:xfrm>
          <a:prstGeom prst="rect">
            <a:avLst/>
          </a:prstGeom>
          <a:noFill/>
          <a:ln w="9525">
            <a:noFill/>
            <a:miter lim="800000"/>
            <a:headEnd/>
            <a:tailEnd/>
          </a:ln>
          <a:effectLst/>
        </p:spPr>
        <p:txBody>
          <a:bodyPr>
            <a:spAutoFit/>
          </a:bodyPr>
          <a:lstStyle/>
          <a:p>
            <a:pPr>
              <a:spcBef>
                <a:spcPct val="50000"/>
              </a:spcBef>
            </a:pPr>
            <a:r>
              <a:rPr lang="en-GB" dirty="0">
                <a:latin typeface="Times New Roman" pitchFamily="18" charset="0"/>
              </a:rPr>
              <a:t>The KWIC [Key Word in Context] index system accepts an ordered set of lines, each line is an ordered set of words, and each word is an ordered set of characters. Any line may be ``circularly shifted'' by repeatedly removing the first word and appending it at the end of the line. The KWIC index system outputs a listing of all circular shifts of all lines in alphabetical order.</a:t>
            </a:r>
          </a:p>
        </p:txBody>
      </p:sp>
      <p:sp>
        <p:nvSpPr>
          <p:cNvPr id="18440" name="Rectangle 8"/>
          <p:cNvSpPr>
            <a:spLocks noGrp="1" noChangeArrowheads="1"/>
          </p:cNvSpPr>
          <p:nvPr>
            <p:ph type="title" idx="4294967295"/>
          </p:nvPr>
        </p:nvSpPr>
        <p:spPr>
          <a:xfrm>
            <a:off x="0" y="274638"/>
            <a:ext cx="8229600" cy="1143000"/>
          </a:xfrm>
        </p:spPr>
        <p:txBody>
          <a:bodyPr/>
          <a:lstStyle/>
          <a:p>
            <a:r>
              <a:rPr lang="en-US"/>
              <a:t>The KWIC Problem</a:t>
            </a:r>
            <a:endParaRPr lang="en-GB"/>
          </a:p>
        </p:txBody>
      </p:sp>
    </p:spTree>
    <p:extLst>
      <p:ext uri="{BB962C8B-B14F-4D97-AF65-F5344CB8AC3E}">
        <p14:creationId xmlns:p14="http://schemas.microsoft.com/office/powerpoint/2010/main" val="243479658"/>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KWIC example</a:t>
            </a:r>
          </a:p>
        </p:txBody>
      </p:sp>
      <p:sp>
        <p:nvSpPr>
          <p:cNvPr id="33796" name="Rectangle 4"/>
          <p:cNvSpPr>
            <a:spLocks noGrp="1" noChangeArrowheads="1"/>
          </p:cNvSpPr>
          <p:nvPr>
            <p:ph type="body" idx="1"/>
          </p:nvPr>
        </p:nvSpPr>
        <p:spPr>
          <a:xfrm>
            <a:off x="571472" y="1357298"/>
            <a:ext cx="7958138" cy="4500594"/>
          </a:xfrm>
        </p:spPr>
        <p:txBody>
          <a:bodyPr/>
          <a:lstStyle/>
          <a:p>
            <a:r>
              <a:rPr lang="en-US" sz="2400" dirty="0"/>
              <a:t>Input: strings, each of which consists of several words</a:t>
            </a:r>
            <a:r>
              <a:rPr lang="en-US" sz="2800" dirty="0"/>
              <a:t>. </a:t>
            </a:r>
          </a:p>
          <a:p>
            <a:pPr lvl="1">
              <a:buFont typeface="Wingdings" pitchFamily="2" charset="2"/>
              <a:buNone/>
            </a:pPr>
            <a:r>
              <a:rPr lang="en-US" sz="2000" dirty="0">
                <a:solidFill>
                  <a:schemeClr val="folHlink"/>
                </a:solidFill>
              </a:rPr>
              <a:t>	Clouds are white.</a:t>
            </a:r>
          </a:p>
          <a:p>
            <a:pPr lvl="1">
              <a:buFont typeface="Wingdings" pitchFamily="2" charset="2"/>
              <a:buNone/>
            </a:pPr>
            <a:r>
              <a:rPr lang="en-US" sz="2000" dirty="0">
                <a:solidFill>
                  <a:schemeClr val="folHlink"/>
                </a:solidFill>
              </a:rPr>
              <a:t>	Ottawa is beautiful.</a:t>
            </a:r>
          </a:p>
          <a:p>
            <a:r>
              <a:rPr lang="en-US" sz="2400" dirty="0"/>
              <a:t>Output: a sorted list of all orderings of each input string.</a:t>
            </a:r>
          </a:p>
          <a:p>
            <a:pPr lvl="1">
              <a:buFont typeface="Wingdings" pitchFamily="2" charset="2"/>
              <a:buNone/>
            </a:pPr>
            <a:r>
              <a:rPr lang="en-US" sz="2000" dirty="0">
                <a:solidFill>
                  <a:srgbClr val="0033CC"/>
                </a:solidFill>
              </a:rPr>
              <a:t>	</a:t>
            </a:r>
            <a:r>
              <a:rPr lang="en-US" sz="2000" u="sng" dirty="0">
                <a:solidFill>
                  <a:srgbClr val="0033CC"/>
                </a:solidFill>
              </a:rPr>
              <a:t>a</a:t>
            </a:r>
            <a:r>
              <a:rPr lang="en-US" sz="2000" dirty="0">
                <a:solidFill>
                  <a:srgbClr val="0033CC"/>
                </a:solidFill>
              </a:rPr>
              <a:t>re white Clouds</a:t>
            </a:r>
          </a:p>
          <a:p>
            <a:pPr lvl="1">
              <a:buFont typeface="Wingdings" pitchFamily="2" charset="2"/>
              <a:buNone/>
            </a:pPr>
            <a:r>
              <a:rPr lang="en-US" sz="2000" dirty="0">
                <a:solidFill>
                  <a:srgbClr val="0033CC"/>
                </a:solidFill>
              </a:rPr>
              <a:t>	</a:t>
            </a:r>
            <a:r>
              <a:rPr lang="en-US" sz="2000" u="sng" dirty="0">
                <a:solidFill>
                  <a:srgbClr val="0033CC"/>
                </a:solidFill>
              </a:rPr>
              <a:t>b</a:t>
            </a:r>
            <a:r>
              <a:rPr lang="en-US" sz="2000" dirty="0">
                <a:solidFill>
                  <a:srgbClr val="0033CC"/>
                </a:solidFill>
              </a:rPr>
              <a:t>eautiful Ottawa is</a:t>
            </a:r>
          </a:p>
          <a:p>
            <a:pPr lvl="1">
              <a:buFont typeface="Wingdings" pitchFamily="2" charset="2"/>
              <a:buNone/>
            </a:pPr>
            <a:r>
              <a:rPr lang="en-US" sz="2000" dirty="0">
                <a:solidFill>
                  <a:srgbClr val="0033CC"/>
                </a:solidFill>
              </a:rPr>
              <a:t>	</a:t>
            </a:r>
            <a:r>
              <a:rPr lang="en-US" sz="2000" u="sng" dirty="0">
                <a:solidFill>
                  <a:srgbClr val="0033CC"/>
                </a:solidFill>
              </a:rPr>
              <a:t>C</a:t>
            </a:r>
            <a:r>
              <a:rPr lang="en-US" sz="2000" dirty="0">
                <a:solidFill>
                  <a:srgbClr val="0033CC"/>
                </a:solidFill>
              </a:rPr>
              <a:t>louds are white</a:t>
            </a:r>
          </a:p>
          <a:p>
            <a:pPr lvl="1">
              <a:buFont typeface="Wingdings" pitchFamily="2" charset="2"/>
              <a:buNone/>
            </a:pPr>
            <a:r>
              <a:rPr lang="en-US" sz="2000" dirty="0">
                <a:solidFill>
                  <a:srgbClr val="0033CC"/>
                </a:solidFill>
              </a:rPr>
              <a:t>	</a:t>
            </a:r>
            <a:r>
              <a:rPr lang="en-US" sz="2000" u="sng" dirty="0">
                <a:solidFill>
                  <a:srgbClr val="0033CC"/>
                </a:solidFill>
              </a:rPr>
              <a:t>i</a:t>
            </a:r>
            <a:r>
              <a:rPr lang="en-US" sz="2000" dirty="0">
                <a:solidFill>
                  <a:srgbClr val="0033CC"/>
                </a:solidFill>
              </a:rPr>
              <a:t>s beautiful Ottawa</a:t>
            </a:r>
          </a:p>
          <a:p>
            <a:pPr lvl="1">
              <a:buFont typeface="Wingdings" pitchFamily="2" charset="2"/>
              <a:buNone/>
            </a:pPr>
            <a:r>
              <a:rPr lang="en-US" sz="2000" dirty="0">
                <a:solidFill>
                  <a:srgbClr val="0033CC"/>
                </a:solidFill>
              </a:rPr>
              <a:t>	</a:t>
            </a:r>
            <a:r>
              <a:rPr lang="en-US" sz="2000" u="sng" dirty="0">
                <a:solidFill>
                  <a:srgbClr val="0033CC"/>
                </a:solidFill>
              </a:rPr>
              <a:t>O</a:t>
            </a:r>
            <a:r>
              <a:rPr lang="en-US" sz="2000" dirty="0">
                <a:solidFill>
                  <a:srgbClr val="0033CC"/>
                </a:solidFill>
              </a:rPr>
              <a:t>ttawa is beautiful</a:t>
            </a:r>
          </a:p>
          <a:p>
            <a:pPr lvl="1">
              <a:buFont typeface="Wingdings" pitchFamily="2" charset="2"/>
              <a:buNone/>
            </a:pPr>
            <a:r>
              <a:rPr lang="en-US" sz="2000" dirty="0">
                <a:solidFill>
                  <a:srgbClr val="0033CC"/>
                </a:solidFill>
              </a:rPr>
              <a:t>	</a:t>
            </a:r>
            <a:r>
              <a:rPr lang="en-US" sz="2000" u="sng" dirty="0">
                <a:solidFill>
                  <a:srgbClr val="0033CC"/>
                </a:solidFill>
              </a:rPr>
              <a:t>w</a:t>
            </a:r>
            <a:r>
              <a:rPr lang="en-US" sz="2000" dirty="0">
                <a:solidFill>
                  <a:srgbClr val="0033CC"/>
                </a:solidFill>
              </a:rPr>
              <a:t>hite Clouds are</a:t>
            </a:r>
            <a:endParaRPr lang="en-US" sz="1800" dirty="0">
              <a:solidFill>
                <a:srgbClr val="0033CC"/>
              </a:solidFill>
            </a:endParaRPr>
          </a:p>
        </p:txBody>
      </p:sp>
    </p:spTree>
    <p:extLst>
      <p:ext uri="{BB962C8B-B14F-4D97-AF65-F5344CB8AC3E}">
        <p14:creationId xmlns:p14="http://schemas.microsoft.com/office/powerpoint/2010/main" val="30289900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0"/>
          </p:nvPr>
        </p:nvSpPr>
        <p:spPr>
          <a:noFill/>
        </p:spPr>
        <p:txBody>
          <a:bodyPr/>
          <a:lstStyle/>
          <a:p>
            <a:fld id="{7E1A81BF-F866-448E-AA5B-4B9B6383B8D0}" type="slidenum">
              <a:rPr lang="en-US" smtClean="0"/>
              <a:pPr/>
              <a:t>9</a:t>
            </a:fld>
            <a:endParaRPr lang="en-US" smtClean="0"/>
          </a:p>
        </p:txBody>
      </p:sp>
      <p:sp>
        <p:nvSpPr>
          <p:cNvPr id="39939" name="Footer Placeholder 2"/>
          <p:cNvSpPr>
            <a:spLocks noGrp="1"/>
          </p:cNvSpPr>
          <p:nvPr>
            <p:ph type="ftr" sz="quarter" idx="11"/>
          </p:nvPr>
        </p:nvSpPr>
        <p:spPr>
          <a:noFill/>
        </p:spPr>
        <p:txBody>
          <a:bodyPr/>
          <a:lstStyle/>
          <a:p>
            <a:r>
              <a:rPr lang="en-US" smtClean="0"/>
              <a:t>MRV Chaudron</a:t>
            </a:r>
          </a:p>
          <a:p>
            <a:r>
              <a:rPr lang="en-US" sz="1000" i="1" smtClean="0"/>
              <a:t>Sheet </a:t>
            </a:r>
            <a:fld id="{7118F914-F425-464E-B26B-10CB6A6A2966}" type="slidenum">
              <a:rPr lang="en-US" sz="1000" i="1" smtClean="0"/>
              <a:pPr/>
              <a:t>9</a:t>
            </a:fld>
            <a:endParaRPr lang="en-US" sz="1000" i="1" smtClean="0"/>
          </a:p>
        </p:txBody>
      </p:sp>
      <p:sp>
        <p:nvSpPr>
          <p:cNvPr id="39940" name="Rectangle 2"/>
          <p:cNvSpPr>
            <a:spLocks noGrp="1" noChangeArrowheads="1"/>
          </p:cNvSpPr>
          <p:nvPr>
            <p:ph type="title" idx="4294967295"/>
          </p:nvPr>
        </p:nvSpPr>
        <p:spPr>
          <a:xfrm>
            <a:off x="250825" y="568325"/>
            <a:ext cx="7920038" cy="677863"/>
          </a:xfrm>
        </p:spPr>
        <p:txBody>
          <a:bodyPr/>
          <a:lstStyle/>
          <a:p>
            <a:pPr eaLnBrk="1" hangingPunct="1"/>
            <a:r>
              <a:rPr lang="en-US" sz="4400" smtClean="0"/>
              <a:t>Layering</a:t>
            </a:r>
            <a:endParaRPr lang="en-GB" sz="4400" smtClean="0"/>
          </a:p>
        </p:txBody>
      </p:sp>
      <p:grpSp>
        <p:nvGrpSpPr>
          <p:cNvPr id="2" name="Group 3"/>
          <p:cNvGrpSpPr>
            <a:grpSpLocks/>
          </p:cNvGrpSpPr>
          <p:nvPr/>
        </p:nvGrpSpPr>
        <p:grpSpPr bwMode="auto">
          <a:xfrm>
            <a:off x="6732588" y="2205038"/>
            <a:ext cx="1844675" cy="1371600"/>
            <a:chOff x="4279" y="1224"/>
            <a:chExt cx="1162" cy="864"/>
          </a:xfrm>
        </p:grpSpPr>
        <p:sp>
          <p:nvSpPr>
            <p:cNvPr id="39949" name="Rectangle 4"/>
            <p:cNvSpPr>
              <a:spLocks noChangeArrowheads="1"/>
            </p:cNvSpPr>
            <p:nvPr/>
          </p:nvSpPr>
          <p:spPr bwMode="auto">
            <a:xfrm>
              <a:off x="4279" y="1437"/>
              <a:ext cx="1162" cy="216"/>
            </a:xfrm>
            <a:prstGeom prst="rect">
              <a:avLst/>
            </a:prstGeom>
            <a:solidFill>
              <a:srgbClr val="FFCC99"/>
            </a:solidFill>
            <a:ln w="9525">
              <a:solidFill>
                <a:schemeClr val="tx1"/>
              </a:solidFill>
              <a:miter lim="800000"/>
              <a:headEnd/>
              <a:tailEnd/>
            </a:ln>
          </p:spPr>
          <p:txBody>
            <a:bodyPr wrap="none" anchor="ctr"/>
            <a:lstStyle/>
            <a:p>
              <a:pPr algn="ctr"/>
              <a:r>
                <a:rPr lang="en-US" sz="2000">
                  <a:latin typeface="Lucida Sans Unicode" pitchFamily="34" charset="0"/>
                </a:rPr>
                <a:t>2</a:t>
              </a:r>
              <a:endParaRPr lang="en-GB" sz="2000">
                <a:latin typeface="Lucida Sans Unicode" pitchFamily="34" charset="0"/>
              </a:endParaRPr>
            </a:p>
          </p:txBody>
        </p:sp>
        <p:sp>
          <p:nvSpPr>
            <p:cNvPr id="39950" name="Rectangle 5"/>
            <p:cNvSpPr>
              <a:spLocks noChangeArrowheads="1"/>
            </p:cNvSpPr>
            <p:nvPr/>
          </p:nvSpPr>
          <p:spPr bwMode="auto">
            <a:xfrm>
              <a:off x="4279" y="1658"/>
              <a:ext cx="1162" cy="216"/>
            </a:xfrm>
            <a:prstGeom prst="rect">
              <a:avLst/>
            </a:prstGeom>
            <a:solidFill>
              <a:srgbClr val="FFCC99"/>
            </a:solidFill>
            <a:ln w="9525">
              <a:solidFill>
                <a:schemeClr val="tx1"/>
              </a:solidFill>
              <a:miter lim="800000"/>
              <a:headEnd/>
              <a:tailEnd/>
            </a:ln>
          </p:spPr>
          <p:txBody>
            <a:bodyPr wrap="none" anchor="ctr"/>
            <a:lstStyle/>
            <a:p>
              <a:pPr algn="ctr"/>
              <a:r>
                <a:rPr lang="en-US" sz="2000">
                  <a:latin typeface="Lucida Sans Unicode" pitchFamily="34" charset="0"/>
                </a:rPr>
                <a:t>1</a:t>
              </a:r>
              <a:endParaRPr lang="en-GB" sz="2000">
                <a:latin typeface="Lucida Sans Unicode" pitchFamily="34" charset="0"/>
              </a:endParaRPr>
            </a:p>
          </p:txBody>
        </p:sp>
        <p:sp>
          <p:nvSpPr>
            <p:cNvPr id="39951" name="Rectangle 6"/>
            <p:cNvSpPr>
              <a:spLocks noChangeArrowheads="1"/>
            </p:cNvSpPr>
            <p:nvPr/>
          </p:nvSpPr>
          <p:spPr bwMode="auto">
            <a:xfrm>
              <a:off x="4279" y="1872"/>
              <a:ext cx="1162" cy="216"/>
            </a:xfrm>
            <a:prstGeom prst="rect">
              <a:avLst/>
            </a:prstGeom>
            <a:solidFill>
              <a:srgbClr val="FFCC99"/>
            </a:solidFill>
            <a:ln w="9525">
              <a:solidFill>
                <a:schemeClr val="tx1"/>
              </a:solidFill>
              <a:miter lim="800000"/>
              <a:headEnd/>
              <a:tailEnd/>
            </a:ln>
          </p:spPr>
          <p:txBody>
            <a:bodyPr wrap="none" anchor="ctr"/>
            <a:lstStyle/>
            <a:p>
              <a:pPr algn="ctr"/>
              <a:r>
                <a:rPr lang="en-US" sz="2000">
                  <a:latin typeface="Lucida Sans Unicode" pitchFamily="34" charset="0"/>
                </a:rPr>
                <a:t>0</a:t>
              </a:r>
              <a:endParaRPr lang="en-GB" sz="2000">
                <a:latin typeface="Lucida Sans Unicode" pitchFamily="34" charset="0"/>
              </a:endParaRPr>
            </a:p>
          </p:txBody>
        </p:sp>
        <p:sp>
          <p:nvSpPr>
            <p:cNvPr id="39952" name="Rectangle 7"/>
            <p:cNvSpPr>
              <a:spLocks noChangeArrowheads="1"/>
            </p:cNvSpPr>
            <p:nvPr/>
          </p:nvSpPr>
          <p:spPr bwMode="auto">
            <a:xfrm>
              <a:off x="4279" y="1224"/>
              <a:ext cx="1162" cy="216"/>
            </a:xfrm>
            <a:prstGeom prst="rect">
              <a:avLst/>
            </a:prstGeom>
            <a:solidFill>
              <a:srgbClr val="FFCC99"/>
            </a:solidFill>
            <a:ln w="9525">
              <a:solidFill>
                <a:schemeClr val="tx1"/>
              </a:solidFill>
              <a:miter lim="800000"/>
              <a:headEnd/>
              <a:tailEnd/>
            </a:ln>
          </p:spPr>
          <p:txBody>
            <a:bodyPr wrap="none" anchor="ctr"/>
            <a:lstStyle/>
            <a:p>
              <a:pPr algn="ctr"/>
              <a:r>
                <a:rPr lang="en-US" sz="2000">
                  <a:latin typeface="Lucida Sans Unicode" pitchFamily="34" charset="0"/>
                </a:rPr>
                <a:t>3</a:t>
              </a:r>
              <a:endParaRPr lang="en-GB" sz="2000">
                <a:latin typeface="Lucida Sans Unicode" pitchFamily="34" charset="0"/>
              </a:endParaRPr>
            </a:p>
          </p:txBody>
        </p:sp>
      </p:grpSp>
      <p:grpSp>
        <p:nvGrpSpPr>
          <p:cNvPr id="3" name="Group 8"/>
          <p:cNvGrpSpPr>
            <a:grpSpLocks/>
          </p:cNvGrpSpPr>
          <p:nvPr/>
        </p:nvGrpSpPr>
        <p:grpSpPr bwMode="auto">
          <a:xfrm>
            <a:off x="6686550" y="3892550"/>
            <a:ext cx="2057400" cy="2057400"/>
            <a:chOff x="3908" y="2340"/>
            <a:chExt cx="1296" cy="1296"/>
          </a:xfrm>
        </p:grpSpPr>
        <p:sp>
          <p:nvSpPr>
            <p:cNvPr id="39945" name="Oval 9"/>
            <p:cNvSpPr>
              <a:spLocks noChangeArrowheads="1"/>
            </p:cNvSpPr>
            <p:nvPr/>
          </p:nvSpPr>
          <p:spPr bwMode="auto">
            <a:xfrm>
              <a:off x="3908" y="2340"/>
              <a:ext cx="1296" cy="1296"/>
            </a:xfrm>
            <a:prstGeom prst="ellipse">
              <a:avLst/>
            </a:prstGeom>
            <a:solidFill>
              <a:srgbClr val="FF9831"/>
            </a:solidFill>
            <a:ln w="9525">
              <a:solidFill>
                <a:schemeClr val="tx1"/>
              </a:solidFill>
              <a:round/>
              <a:headEnd/>
              <a:tailEnd/>
            </a:ln>
          </p:spPr>
          <p:txBody>
            <a:bodyPr wrap="none" anchor="ctr"/>
            <a:lstStyle/>
            <a:p>
              <a:endParaRPr lang="en-GB"/>
            </a:p>
          </p:txBody>
        </p:sp>
        <p:sp>
          <p:nvSpPr>
            <p:cNvPr id="39946" name="Oval 10"/>
            <p:cNvSpPr>
              <a:spLocks noChangeArrowheads="1"/>
            </p:cNvSpPr>
            <p:nvPr/>
          </p:nvSpPr>
          <p:spPr bwMode="auto">
            <a:xfrm>
              <a:off x="4088" y="2520"/>
              <a:ext cx="936" cy="936"/>
            </a:xfrm>
            <a:prstGeom prst="ellipse">
              <a:avLst/>
            </a:prstGeom>
            <a:solidFill>
              <a:srgbClr val="FF9831"/>
            </a:solidFill>
            <a:ln w="9525">
              <a:solidFill>
                <a:schemeClr val="tx1"/>
              </a:solidFill>
              <a:round/>
              <a:headEnd/>
              <a:tailEnd/>
            </a:ln>
          </p:spPr>
          <p:txBody>
            <a:bodyPr wrap="none" anchor="ctr"/>
            <a:lstStyle/>
            <a:p>
              <a:endParaRPr lang="en-GB"/>
            </a:p>
          </p:txBody>
        </p:sp>
        <p:sp>
          <p:nvSpPr>
            <p:cNvPr id="39947" name="Oval 11"/>
            <p:cNvSpPr>
              <a:spLocks noChangeArrowheads="1"/>
            </p:cNvSpPr>
            <p:nvPr/>
          </p:nvSpPr>
          <p:spPr bwMode="auto">
            <a:xfrm>
              <a:off x="4280" y="2712"/>
              <a:ext cx="552" cy="552"/>
            </a:xfrm>
            <a:prstGeom prst="ellipse">
              <a:avLst/>
            </a:prstGeom>
            <a:solidFill>
              <a:srgbClr val="FF9831"/>
            </a:solidFill>
            <a:ln w="9525">
              <a:solidFill>
                <a:schemeClr val="tx1"/>
              </a:solidFill>
              <a:round/>
              <a:headEnd/>
              <a:tailEnd/>
            </a:ln>
          </p:spPr>
          <p:txBody>
            <a:bodyPr wrap="none" anchor="ctr"/>
            <a:lstStyle/>
            <a:p>
              <a:endParaRPr lang="en-GB"/>
            </a:p>
          </p:txBody>
        </p:sp>
        <p:sp>
          <p:nvSpPr>
            <p:cNvPr id="39948" name="Oval 12"/>
            <p:cNvSpPr>
              <a:spLocks noChangeArrowheads="1"/>
            </p:cNvSpPr>
            <p:nvPr/>
          </p:nvSpPr>
          <p:spPr bwMode="auto">
            <a:xfrm>
              <a:off x="4468" y="2900"/>
              <a:ext cx="176" cy="176"/>
            </a:xfrm>
            <a:prstGeom prst="ellipse">
              <a:avLst/>
            </a:prstGeom>
            <a:solidFill>
              <a:srgbClr val="FF9831"/>
            </a:solidFill>
            <a:ln w="9525">
              <a:solidFill>
                <a:schemeClr val="tx1"/>
              </a:solidFill>
              <a:round/>
              <a:headEnd/>
              <a:tailEnd/>
            </a:ln>
          </p:spPr>
          <p:txBody>
            <a:bodyPr wrap="none" anchor="ctr"/>
            <a:lstStyle/>
            <a:p>
              <a:endParaRPr lang="en-GB"/>
            </a:p>
          </p:txBody>
        </p:sp>
      </p:grpSp>
      <p:sp>
        <p:nvSpPr>
          <p:cNvPr id="39943" name="Text Box 13"/>
          <p:cNvSpPr txBox="1">
            <a:spLocks noChangeArrowheads="1"/>
          </p:cNvSpPr>
          <p:nvPr/>
        </p:nvSpPr>
        <p:spPr bwMode="auto">
          <a:xfrm>
            <a:off x="385763" y="2228850"/>
            <a:ext cx="6057900" cy="3663950"/>
          </a:xfrm>
          <a:prstGeom prst="rect">
            <a:avLst/>
          </a:prstGeom>
          <a:noFill/>
          <a:ln w="9525">
            <a:noFill/>
            <a:miter lim="800000"/>
            <a:headEnd/>
            <a:tailEnd/>
          </a:ln>
        </p:spPr>
        <p:txBody>
          <a:bodyPr wrap="none">
            <a:spAutoFit/>
          </a:bodyPr>
          <a:lstStyle/>
          <a:p>
            <a:pPr>
              <a:lnSpc>
                <a:spcPct val="130000"/>
              </a:lnSpc>
            </a:pPr>
            <a:r>
              <a:rPr lang="en-US" sz="2000">
                <a:latin typeface="Lucida Sans Unicode" pitchFamily="34" charset="0"/>
              </a:rPr>
              <a:t>Partitioning in non-overlapping units that </a:t>
            </a:r>
          </a:p>
          <a:p>
            <a:pPr>
              <a:lnSpc>
                <a:spcPct val="130000"/>
              </a:lnSpc>
              <a:buFontTx/>
              <a:buChar char="-"/>
            </a:pPr>
            <a:r>
              <a:rPr lang="en-US" sz="2000">
                <a:latin typeface="Lucida Sans Unicode" pitchFamily="34" charset="0"/>
              </a:rPr>
              <a:t> provide a cohesive set of services at an </a:t>
            </a:r>
          </a:p>
          <a:p>
            <a:pPr>
              <a:lnSpc>
                <a:spcPct val="130000"/>
              </a:lnSpc>
            </a:pPr>
            <a:r>
              <a:rPr lang="en-US" sz="2000">
                <a:latin typeface="Lucida Sans Unicode" pitchFamily="34" charset="0"/>
              </a:rPr>
              <a:t>  abstraction level</a:t>
            </a:r>
          </a:p>
          <a:p>
            <a:pPr>
              <a:lnSpc>
                <a:spcPct val="130000"/>
              </a:lnSpc>
            </a:pPr>
            <a:r>
              <a:rPr lang="en-US" sz="2000">
                <a:latin typeface="Lucida Sans Unicode" pitchFamily="34" charset="0"/>
              </a:rPr>
              <a:t>  (while abstracting from their implementation)</a:t>
            </a:r>
          </a:p>
          <a:p>
            <a:pPr>
              <a:lnSpc>
                <a:spcPct val="130000"/>
              </a:lnSpc>
              <a:buFontTx/>
              <a:buChar char="-"/>
            </a:pPr>
            <a:r>
              <a:rPr lang="en-US" sz="2000">
                <a:latin typeface="Lucida Sans Unicode" pitchFamily="34" charset="0"/>
              </a:rPr>
              <a:t> layer </a:t>
            </a:r>
            <a:r>
              <a:rPr lang="en-US" sz="2000" i="1">
                <a:latin typeface="Lucida Sans Unicode" pitchFamily="34" charset="0"/>
              </a:rPr>
              <a:t>n</a:t>
            </a:r>
            <a:r>
              <a:rPr lang="en-US" sz="2000">
                <a:latin typeface="Lucida Sans Unicode" pitchFamily="34" charset="0"/>
              </a:rPr>
              <a:t> is allowed to use services of layer </a:t>
            </a:r>
            <a:r>
              <a:rPr lang="en-US" sz="2000" i="1">
                <a:latin typeface="Lucida Sans Unicode" pitchFamily="34" charset="0"/>
              </a:rPr>
              <a:t>n-1</a:t>
            </a:r>
          </a:p>
          <a:p>
            <a:pPr>
              <a:lnSpc>
                <a:spcPct val="130000"/>
              </a:lnSpc>
            </a:pPr>
            <a:r>
              <a:rPr lang="en-US" sz="2000">
                <a:latin typeface="Lucida Sans Unicode" pitchFamily="34" charset="0"/>
              </a:rPr>
              <a:t>  (and not vice versa)</a:t>
            </a:r>
          </a:p>
          <a:p>
            <a:pPr>
              <a:lnSpc>
                <a:spcPct val="130000"/>
              </a:lnSpc>
            </a:pPr>
            <a:r>
              <a:rPr lang="en-US" sz="2000">
                <a:latin typeface="Lucida Sans Unicode" pitchFamily="34" charset="0"/>
              </a:rPr>
              <a:t>  alternative:</a:t>
            </a:r>
          </a:p>
          <a:p>
            <a:pPr>
              <a:lnSpc>
                <a:spcPct val="130000"/>
              </a:lnSpc>
            </a:pPr>
            <a:r>
              <a:rPr lang="en-US" sz="2000">
                <a:latin typeface="Lucida Sans Unicode" pitchFamily="34" charset="0"/>
              </a:rPr>
              <a:t>      bridging layers: layer </a:t>
            </a:r>
            <a:r>
              <a:rPr lang="en-US" sz="2000" i="1">
                <a:latin typeface="Lucida Sans Unicode" pitchFamily="34" charset="0"/>
              </a:rPr>
              <a:t>n </a:t>
            </a:r>
            <a:r>
              <a:rPr lang="en-US" sz="2000">
                <a:latin typeface="Lucida Sans Unicode" pitchFamily="34" charset="0"/>
              </a:rPr>
              <a:t>may use layers &lt;</a:t>
            </a:r>
            <a:r>
              <a:rPr lang="en-US" sz="2000" i="1">
                <a:latin typeface="Lucida Sans Unicode" pitchFamily="34" charset="0"/>
              </a:rPr>
              <a:t>n</a:t>
            </a:r>
          </a:p>
          <a:p>
            <a:pPr>
              <a:lnSpc>
                <a:spcPct val="130000"/>
              </a:lnSpc>
            </a:pPr>
            <a:r>
              <a:rPr lang="en-US" sz="2000">
                <a:latin typeface="Lucida Sans Unicode" pitchFamily="34" charset="0"/>
              </a:rPr>
              <a:t>      enhances efficiency but hampers portability</a:t>
            </a:r>
          </a:p>
        </p:txBody>
      </p:sp>
      <p:sp>
        <p:nvSpPr>
          <p:cNvPr id="39944" name="Text Box 14"/>
          <p:cNvSpPr txBox="1">
            <a:spLocks noChangeArrowheads="1"/>
          </p:cNvSpPr>
          <p:nvPr/>
        </p:nvSpPr>
        <p:spPr bwMode="auto">
          <a:xfrm>
            <a:off x="250825" y="1624013"/>
            <a:ext cx="8343900" cy="396875"/>
          </a:xfrm>
          <a:prstGeom prst="rect">
            <a:avLst/>
          </a:prstGeom>
          <a:noFill/>
          <a:ln w="9525">
            <a:noFill/>
            <a:miter lim="800000"/>
            <a:headEnd/>
            <a:tailEnd/>
          </a:ln>
        </p:spPr>
        <p:txBody>
          <a:bodyPr wrap="none">
            <a:spAutoFit/>
          </a:bodyPr>
          <a:lstStyle/>
          <a:p>
            <a:r>
              <a:rPr lang="en-US" sz="2000" b="1">
                <a:latin typeface="Lucida Sans Unicode" pitchFamily="34" charset="0"/>
              </a:rPr>
              <a:t>Goals</a:t>
            </a:r>
            <a:r>
              <a:rPr lang="en-US" sz="2000">
                <a:latin typeface="Lucida Sans Unicode" pitchFamily="34" charset="0"/>
              </a:rPr>
              <a:t>: Separation of Concerns, Abstraction, Modularity, Portability</a:t>
            </a:r>
            <a:endParaRPr lang="en-GB" sz="2000">
              <a:latin typeface="Lucida Sans Unicode" pitchFamily="34" charset="0"/>
            </a:endParaRP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468313" y="935038"/>
            <a:ext cx="8207375" cy="5078313"/>
          </a:xfrm>
          <a:prstGeom prst="rect">
            <a:avLst/>
          </a:prstGeom>
          <a:noFill/>
          <a:ln w="9525">
            <a:noFill/>
            <a:miter lim="800000"/>
            <a:headEnd/>
            <a:tailEnd/>
          </a:ln>
          <a:effectLst/>
        </p:spPr>
        <p:txBody>
          <a:bodyPr>
            <a:spAutoFit/>
          </a:bodyPr>
          <a:lstStyle/>
          <a:p>
            <a:pPr>
              <a:spcBef>
                <a:spcPct val="50000"/>
              </a:spcBef>
            </a:pPr>
            <a:r>
              <a:rPr lang="en-GB" dirty="0" err="1">
                <a:latin typeface="Times New Roman" pitchFamily="18" charset="0"/>
              </a:rPr>
              <a:t>Parnas</a:t>
            </a:r>
            <a:r>
              <a:rPr lang="en-GB" dirty="0">
                <a:latin typeface="Times New Roman" pitchFamily="18" charset="0"/>
              </a:rPr>
              <a:t> shows that </a:t>
            </a:r>
            <a:r>
              <a:rPr lang="en-GB" u="sng" dirty="0">
                <a:latin typeface="Times New Roman" pitchFamily="18" charset="0"/>
              </a:rPr>
              <a:t>different </a:t>
            </a:r>
            <a:r>
              <a:rPr lang="en-GB" u="sng" dirty="0" smtClean="0">
                <a:latin typeface="Times New Roman" pitchFamily="18" charset="0"/>
              </a:rPr>
              <a:t>architectural designs </a:t>
            </a:r>
            <a:r>
              <a:rPr lang="en-GB" dirty="0" smtClean="0">
                <a:latin typeface="Times New Roman" pitchFamily="18" charset="0"/>
              </a:rPr>
              <a:t>vary </a:t>
            </a:r>
            <a:r>
              <a:rPr lang="en-GB" dirty="0">
                <a:latin typeface="Times New Roman" pitchFamily="18" charset="0"/>
              </a:rPr>
              <a:t>greatly in their </a:t>
            </a:r>
            <a:r>
              <a:rPr lang="en-GB" u="sng" dirty="0">
                <a:latin typeface="Times New Roman" pitchFamily="18" charset="0"/>
              </a:rPr>
              <a:t>ability to withstand </a:t>
            </a:r>
            <a:r>
              <a:rPr lang="en-GB" u="sng" dirty="0" smtClean="0">
                <a:latin typeface="Times New Roman" pitchFamily="18" charset="0"/>
              </a:rPr>
              <a:t>changes</a:t>
            </a:r>
            <a:r>
              <a:rPr lang="en-GB" dirty="0">
                <a:latin typeface="Times New Roman" pitchFamily="18" charset="0"/>
              </a:rPr>
              <a:t>. </a:t>
            </a:r>
            <a:endParaRPr lang="en-GB" dirty="0" smtClean="0">
              <a:latin typeface="Times New Roman" pitchFamily="18" charset="0"/>
            </a:endParaRPr>
          </a:p>
          <a:p>
            <a:pPr>
              <a:spcBef>
                <a:spcPct val="50000"/>
              </a:spcBef>
            </a:pPr>
            <a:r>
              <a:rPr lang="en-GB" dirty="0" smtClean="0">
                <a:latin typeface="Times New Roman" pitchFamily="18" charset="0"/>
              </a:rPr>
              <a:t>Among </a:t>
            </a:r>
            <a:r>
              <a:rPr lang="en-GB" dirty="0">
                <a:latin typeface="Times New Roman" pitchFamily="18" charset="0"/>
              </a:rPr>
              <a:t>the </a:t>
            </a:r>
            <a:r>
              <a:rPr lang="en-GB" u="sng" dirty="0">
                <a:latin typeface="Times New Roman" pitchFamily="18" charset="0"/>
              </a:rPr>
              <a:t>changes</a:t>
            </a:r>
            <a:r>
              <a:rPr lang="en-GB" dirty="0">
                <a:latin typeface="Times New Roman" pitchFamily="18" charset="0"/>
              </a:rPr>
              <a:t> he considers are:</a:t>
            </a:r>
          </a:p>
          <a:p>
            <a:pPr>
              <a:spcBef>
                <a:spcPct val="50000"/>
              </a:spcBef>
            </a:pPr>
            <a:r>
              <a:rPr lang="en-GB" dirty="0">
                <a:latin typeface="Times New Roman" pitchFamily="18" charset="0"/>
              </a:rPr>
              <a:t>• Changes in processing algorithm: </a:t>
            </a:r>
            <a:br>
              <a:rPr lang="en-GB" dirty="0">
                <a:latin typeface="Times New Roman" pitchFamily="18" charset="0"/>
              </a:rPr>
            </a:br>
            <a:r>
              <a:rPr lang="en-GB" dirty="0" smtClean="0">
                <a:latin typeface="Times New Roman" pitchFamily="18" charset="0"/>
              </a:rPr>
              <a:t>	For </a:t>
            </a:r>
            <a:r>
              <a:rPr lang="en-GB" dirty="0">
                <a:latin typeface="Times New Roman" pitchFamily="18" charset="0"/>
              </a:rPr>
              <a:t>example, line shifting can be performed on each line </a:t>
            </a:r>
            <a:r>
              <a:rPr lang="en-GB" dirty="0" smtClean="0">
                <a:latin typeface="Times New Roman" pitchFamily="18" charset="0"/>
              </a:rPr>
              <a:t>	as </a:t>
            </a:r>
            <a:r>
              <a:rPr lang="en-GB" dirty="0">
                <a:latin typeface="Times New Roman" pitchFamily="18" charset="0"/>
              </a:rPr>
              <a:t>it is read from the input device, on all the lines after </a:t>
            </a:r>
            <a:r>
              <a:rPr lang="en-GB" dirty="0" smtClean="0">
                <a:latin typeface="Times New Roman" pitchFamily="18" charset="0"/>
              </a:rPr>
              <a:t>	they </a:t>
            </a:r>
            <a:r>
              <a:rPr lang="en-GB" dirty="0">
                <a:latin typeface="Times New Roman" pitchFamily="18" charset="0"/>
              </a:rPr>
              <a:t>are read, or on demand when the alphabetization </a:t>
            </a:r>
            <a:r>
              <a:rPr lang="en-GB" dirty="0" smtClean="0">
                <a:latin typeface="Times New Roman" pitchFamily="18" charset="0"/>
              </a:rPr>
              <a:t>	requires </a:t>
            </a:r>
            <a:r>
              <a:rPr lang="en-GB" dirty="0">
                <a:latin typeface="Times New Roman" pitchFamily="18" charset="0"/>
              </a:rPr>
              <a:t>a new set of shifted lines.</a:t>
            </a:r>
          </a:p>
          <a:p>
            <a:pPr>
              <a:spcBef>
                <a:spcPct val="50000"/>
              </a:spcBef>
            </a:pPr>
            <a:r>
              <a:rPr lang="en-GB" dirty="0">
                <a:latin typeface="Times New Roman" pitchFamily="18" charset="0"/>
              </a:rPr>
              <a:t>• Changes in data representation: </a:t>
            </a:r>
            <a:br>
              <a:rPr lang="en-GB" dirty="0">
                <a:latin typeface="Times New Roman" pitchFamily="18" charset="0"/>
              </a:rPr>
            </a:br>
            <a:r>
              <a:rPr lang="en-GB" dirty="0" smtClean="0">
                <a:latin typeface="Times New Roman" pitchFamily="18" charset="0"/>
              </a:rPr>
              <a:t>	For </a:t>
            </a:r>
            <a:r>
              <a:rPr lang="en-GB" dirty="0">
                <a:latin typeface="Times New Roman" pitchFamily="18" charset="0"/>
              </a:rPr>
              <a:t>example, lines can be stored in various ways. </a:t>
            </a:r>
            <a:r>
              <a:rPr lang="en-GB" dirty="0" smtClean="0">
                <a:latin typeface="Times New Roman" pitchFamily="18" charset="0"/>
              </a:rPr>
              <a:t>	Similarly</a:t>
            </a:r>
            <a:r>
              <a:rPr lang="en-GB" dirty="0">
                <a:latin typeface="Times New Roman" pitchFamily="18" charset="0"/>
              </a:rPr>
              <a:t>, circular shifts can be stored explicitly or </a:t>
            </a:r>
            <a:r>
              <a:rPr lang="en-GB" dirty="0" smtClean="0">
                <a:latin typeface="Times New Roman" pitchFamily="18" charset="0"/>
              </a:rPr>
              <a:t>	implicitly </a:t>
            </a:r>
            <a:r>
              <a:rPr lang="en-GB" dirty="0">
                <a:latin typeface="Times New Roman" pitchFamily="18" charset="0"/>
              </a:rPr>
              <a:t>(as pairs of index and offset).</a:t>
            </a:r>
          </a:p>
        </p:txBody>
      </p:sp>
    </p:spTree>
    <p:extLst>
      <p:ext uri="{BB962C8B-B14F-4D97-AF65-F5344CB8AC3E}">
        <p14:creationId xmlns:p14="http://schemas.microsoft.com/office/powerpoint/2010/main" val="3956798105"/>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srcRect/>
          <a:stretch>
            <a:fillRect/>
          </a:stretch>
        </p:blipFill>
        <p:spPr bwMode="auto">
          <a:xfrm>
            <a:off x="1014413" y="1533525"/>
            <a:ext cx="7115175" cy="3790950"/>
          </a:xfrm>
          <a:prstGeom prst="rect">
            <a:avLst/>
          </a:prstGeom>
          <a:noFill/>
          <a:ln w="9525">
            <a:noFill/>
            <a:miter lim="800000"/>
            <a:headEnd/>
            <a:tailEnd/>
          </a:ln>
          <a:effectLst/>
        </p:spPr>
      </p:pic>
      <p:sp>
        <p:nvSpPr>
          <p:cNvPr id="8197" name="Text Box 5"/>
          <p:cNvSpPr txBox="1">
            <a:spLocks noChangeArrowheads="1"/>
          </p:cNvSpPr>
          <p:nvPr/>
        </p:nvSpPr>
        <p:spPr bwMode="auto">
          <a:xfrm>
            <a:off x="404257" y="5805264"/>
            <a:ext cx="6018212" cy="274638"/>
          </a:xfrm>
          <a:prstGeom prst="rect">
            <a:avLst/>
          </a:prstGeom>
          <a:noFill/>
          <a:ln w="9525">
            <a:noFill/>
            <a:miter lim="800000"/>
            <a:headEnd/>
            <a:tailEnd/>
          </a:ln>
          <a:effectLst/>
        </p:spPr>
        <p:txBody>
          <a:bodyPr wrap="none">
            <a:spAutoFit/>
          </a:bodyPr>
          <a:lstStyle/>
          <a:p>
            <a:r>
              <a:rPr lang="en-US" sz="1200" dirty="0">
                <a:latin typeface="Verdana" pitchFamily="34" charset="0"/>
              </a:rPr>
              <a:t>Diagram from Shaw &amp; </a:t>
            </a:r>
            <a:r>
              <a:rPr lang="en-US" sz="1200" dirty="0" err="1">
                <a:latin typeface="Verdana" pitchFamily="34" charset="0"/>
              </a:rPr>
              <a:t>Garlan</a:t>
            </a:r>
            <a:r>
              <a:rPr lang="en-US" sz="1200" dirty="0">
                <a:latin typeface="Verdana" pitchFamily="34" charset="0"/>
              </a:rPr>
              <a:t>: Introduction to Software Architecture (1994)</a:t>
            </a:r>
            <a:endParaRPr lang="en-GB" sz="1200" dirty="0">
              <a:latin typeface="Verdana" pitchFamily="34" charset="0"/>
            </a:endParaRPr>
          </a:p>
        </p:txBody>
      </p:sp>
    </p:spTree>
    <p:extLst>
      <p:ext uri="{BB962C8B-B14F-4D97-AF65-F5344CB8AC3E}">
        <p14:creationId xmlns:p14="http://schemas.microsoft.com/office/powerpoint/2010/main" val="3328736342"/>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srcRect/>
          <a:stretch>
            <a:fillRect/>
          </a:stretch>
        </p:blipFill>
        <p:spPr bwMode="auto">
          <a:xfrm>
            <a:off x="1071563" y="1309688"/>
            <a:ext cx="7000875" cy="4238625"/>
          </a:xfrm>
          <a:prstGeom prst="rect">
            <a:avLst/>
          </a:prstGeom>
          <a:noFill/>
          <a:ln w="9525">
            <a:noFill/>
            <a:miter lim="800000"/>
            <a:headEnd/>
            <a:tailEnd/>
          </a:ln>
          <a:effectLst/>
        </p:spPr>
      </p:pic>
      <p:sp>
        <p:nvSpPr>
          <p:cNvPr id="9221" name="Text Box 5"/>
          <p:cNvSpPr txBox="1">
            <a:spLocks noChangeArrowheads="1"/>
          </p:cNvSpPr>
          <p:nvPr/>
        </p:nvSpPr>
        <p:spPr bwMode="auto">
          <a:xfrm>
            <a:off x="376238" y="5877272"/>
            <a:ext cx="6018212" cy="274638"/>
          </a:xfrm>
          <a:prstGeom prst="rect">
            <a:avLst/>
          </a:prstGeom>
          <a:noFill/>
          <a:ln w="9525">
            <a:noFill/>
            <a:miter lim="800000"/>
            <a:headEnd/>
            <a:tailEnd/>
          </a:ln>
          <a:effectLst/>
        </p:spPr>
        <p:txBody>
          <a:bodyPr wrap="none">
            <a:spAutoFit/>
          </a:bodyPr>
          <a:lstStyle/>
          <a:p>
            <a:r>
              <a:rPr lang="en-US" sz="1200" dirty="0">
                <a:latin typeface="Verdana" pitchFamily="34" charset="0"/>
              </a:rPr>
              <a:t>Diagram from Shaw &amp; </a:t>
            </a:r>
            <a:r>
              <a:rPr lang="en-US" sz="1200" dirty="0" err="1">
                <a:latin typeface="Verdana" pitchFamily="34" charset="0"/>
              </a:rPr>
              <a:t>Garlan</a:t>
            </a:r>
            <a:r>
              <a:rPr lang="en-US" sz="1200" dirty="0">
                <a:latin typeface="Verdana" pitchFamily="34" charset="0"/>
              </a:rPr>
              <a:t>: Introduction to Software Architecture (1994)</a:t>
            </a:r>
            <a:endParaRPr lang="en-GB" sz="1200" dirty="0">
              <a:latin typeface="Verdana" pitchFamily="34" charset="0"/>
            </a:endParaRPr>
          </a:p>
        </p:txBody>
      </p:sp>
    </p:spTree>
    <p:extLst>
      <p:ext uri="{BB962C8B-B14F-4D97-AF65-F5344CB8AC3E}">
        <p14:creationId xmlns:p14="http://schemas.microsoft.com/office/powerpoint/2010/main" val="153996881"/>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3"/>
          <a:srcRect/>
          <a:stretch>
            <a:fillRect/>
          </a:stretch>
        </p:blipFill>
        <p:spPr bwMode="auto">
          <a:xfrm>
            <a:off x="1071563" y="1504950"/>
            <a:ext cx="7000875" cy="3848100"/>
          </a:xfrm>
          <a:prstGeom prst="rect">
            <a:avLst/>
          </a:prstGeom>
          <a:noFill/>
          <a:ln w="9525">
            <a:noFill/>
            <a:miter lim="800000"/>
            <a:headEnd/>
            <a:tailEnd/>
          </a:ln>
          <a:effectLst/>
        </p:spPr>
      </p:pic>
      <p:sp>
        <p:nvSpPr>
          <p:cNvPr id="10245" name="Text Box 5"/>
          <p:cNvSpPr txBox="1">
            <a:spLocks noChangeArrowheads="1"/>
          </p:cNvSpPr>
          <p:nvPr/>
        </p:nvSpPr>
        <p:spPr bwMode="auto">
          <a:xfrm>
            <a:off x="251520" y="5805264"/>
            <a:ext cx="6018212" cy="274638"/>
          </a:xfrm>
          <a:prstGeom prst="rect">
            <a:avLst/>
          </a:prstGeom>
          <a:noFill/>
          <a:ln w="9525">
            <a:noFill/>
            <a:miter lim="800000"/>
            <a:headEnd/>
            <a:tailEnd/>
          </a:ln>
          <a:effectLst/>
        </p:spPr>
        <p:txBody>
          <a:bodyPr wrap="none">
            <a:spAutoFit/>
          </a:bodyPr>
          <a:lstStyle/>
          <a:p>
            <a:r>
              <a:rPr lang="en-US" sz="1200" dirty="0">
                <a:latin typeface="Verdana" pitchFamily="34" charset="0"/>
              </a:rPr>
              <a:t>Diagram from Shaw &amp; </a:t>
            </a:r>
            <a:r>
              <a:rPr lang="en-US" sz="1200" dirty="0" err="1">
                <a:latin typeface="Verdana" pitchFamily="34" charset="0"/>
              </a:rPr>
              <a:t>Garlan</a:t>
            </a:r>
            <a:r>
              <a:rPr lang="en-US" sz="1200" dirty="0">
                <a:latin typeface="Verdana" pitchFamily="34" charset="0"/>
              </a:rPr>
              <a:t>: Introduction to Software Architecture (1994)</a:t>
            </a:r>
            <a:endParaRPr lang="en-GB" sz="1200" dirty="0">
              <a:latin typeface="Verdana" pitchFamily="34" charset="0"/>
            </a:endParaRPr>
          </a:p>
        </p:txBody>
      </p:sp>
    </p:spTree>
    <p:extLst>
      <p:ext uri="{BB962C8B-B14F-4D97-AF65-F5344CB8AC3E}">
        <p14:creationId xmlns:p14="http://schemas.microsoft.com/office/powerpoint/2010/main" val="748354451"/>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1057275" y="2395538"/>
            <a:ext cx="7029450" cy="2066925"/>
          </a:xfrm>
          <a:prstGeom prst="rect">
            <a:avLst/>
          </a:prstGeom>
          <a:noFill/>
          <a:ln w="9525">
            <a:noFill/>
            <a:miter lim="800000"/>
            <a:headEnd/>
            <a:tailEnd/>
          </a:ln>
          <a:effectLst/>
        </p:spPr>
      </p:pic>
      <p:sp>
        <p:nvSpPr>
          <p:cNvPr id="11267" name="Text Box 3"/>
          <p:cNvSpPr txBox="1">
            <a:spLocks noChangeArrowheads="1"/>
          </p:cNvSpPr>
          <p:nvPr/>
        </p:nvSpPr>
        <p:spPr bwMode="auto">
          <a:xfrm>
            <a:off x="251520" y="5805264"/>
            <a:ext cx="6018212" cy="274638"/>
          </a:xfrm>
          <a:prstGeom prst="rect">
            <a:avLst/>
          </a:prstGeom>
          <a:noFill/>
          <a:ln w="9525">
            <a:noFill/>
            <a:miter lim="800000"/>
            <a:headEnd/>
            <a:tailEnd/>
          </a:ln>
          <a:effectLst/>
        </p:spPr>
        <p:txBody>
          <a:bodyPr wrap="none">
            <a:spAutoFit/>
          </a:bodyPr>
          <a:lstStyle/>
          <a:p>
            <a:r>
              <a:rPr lang="en-US" sz="1200" dirty="0">
                <a:latin typeface="Verdana" pitchFamily="34" charset="0"/>
              </a:rPr>
              <a:t>Diagram from Shaw &amp; </a:t>
            </a:r>
            <a:r>
              <a:rPr lang="en-US" sz="1200" dirty="0" err="1">
                <a:latin typeface="Verdana" pitchFamily="34" charset="0"/>
              </a:rPr>
              <a:t>Garlan</a:t>
            </a:r>
            <a:r>
              <a:rPr lang="en-US" sz="1200" dirty="0">
                <a:latin typeface="Verdana" pitchFamily="34" charset="0"/>
              </a:rPr>
              <a:t>: Introduction to Software Architecture (1994)</a:t>
            </a:r>
            <a:endParaRPr lang="en-GB" sz="1200" dirty="0">
              <a:latin typeface="Verdana" pitchFamily="34" charset="0"/>
            </a:endParaRPr>
          </a:p>
        </p:txBody>
      </p:sp>
    </p:spTree>
    <p:extLst>
      <p:ext uri="{BB962C8B-B14F-4D97-AF65-F5344CB8AC3E}">
        <p14:creationId xmlns:p14="http://schemas.microsoft.com/office/powerpoint/2010/main" val="234099433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Rectangle 3"/>
          <p:cNvSpPr>
            <a:spLocks noChangeArrowheads="1"/>
          </p:cNvSpPr>
          <p:nvPr/>
        </p:nvSpPr>
        <p:spPr bwMode="auto">
          <a:xfrm>
            <a:off x="250825" y="115888"/>
            <a:ext cx="8713788" cy="2857500"/>
          </a:xfrm>
          <a:prstGeom prst="rect">
            <a:avLst/>
          </a:prstGeom>
          <a:noFill/>
          <a:ln w="9525">
            <a:noFill/>
            <a:miter lim="800000"/>
            <a:headEnd/>
            <a:tailEnd/>
          </a:ln>
          <a:effectLst/>
        </p:spPr>
        <p:txBody>
          <a:bodyPr>
            <a:spAutoFit/>
          </a:bodyPr>
          <a:lstStyle/>
          <a:p>
            <a:pPr>
              <a:spcBef>
                <a:spcPct val="50000"/>
              </a:spcBef>
            </a:pPr>
            <a:r>
              <a:rPr lang="en-GB" sz="1400" i="1">
                <a:latin typeface="Times New Roman" pitchFamily="18" charset="0"/>
              </a:rPr>
              <a:t>Comparisons</a:t>
            </a:r>
          </a:p>
          <a:p>
            <a:pPr>
              <a:spcBef>
                <a:spcPct val="50000"/>
              </a:spcBef>
            </a:pPr>
            <a:r>
              <a:rPr lang="en-GB" sz="1400">
                <a:latin typeface="Times New Roman" pitchFamily="18" charset="0"/>
              </a:rPr>
              <a:t>The solutions can be compared by tabulating their ability to address the design considerations itemized earlier. A detailed comparison would have to involve consideration of a number of factors concerning the intended use of the system: for example, is it batch or interactive, update-intensive or query intensive, etc.</a:t>
            </a:r>
          </a:p>
          <a:p>
            <a:pPr>
              <a:spcBef>
                <a:spcPct val="50000"/>
              </a:spcBef>
            </a:pPr>
            <a:r>
              <a:rPr lang="en-GB" sz="1400">
                <a:latin typeface="Times New Roman" pitchFamily="18" charset="0"/>
              </a:rPr>
              <a:t>Figure 10 provides an approximation to such an analysis, based on the discussion of architectural styles introduced earlier. As Parnas pointed out, the shared data solution is particularly weak in its support for changes in the overall processing algorithm, data representations, and reuse. On the other hand it can achieve relatively good performance, by virtue of direct sharing of data. Further, it is relatively easy to add a new processing component (also accessing the shared data). The abstract data type solution allows changes to data representation and supports reuse, without necessarily compromising performance. However, the interactions between components in that solution are wired into the modules themselves, so changing the overall processing algorithm or adding new functions may involve a large number of changes to the existing system.</a:t>
            </a:r>
          </a:p>
        </p:txBody>
      </p:sp>
      <p:pic>
        <p:nvPicPr>
          <p:cNvPr id="25604" name="Picture 4"/>
          <p:cNvPicPr>
            <a:picLocks noChangeAspect="1" noChangeArrowheads="1"/>
          </p:cNvPicPr>
          <p:nvPr/>
        </p:nvPicPr>
        <p:blipFill>
          <a:blip r:embed="rId3"/>
          <a:srcRect/>
          <a:stretch>
            <a:fillRect/>
          </a:stretch>
        </p:blipFill>
        <p:spPr bwMode="auto">
          <a:xfrm>
            <a:off x="3779838" y="3536950"/>
            <a:ext cx="5191125" cy="2771775"/>
          </a:xfrm>
          <a:prstGeom prst="rect">
            <a:avLst/>
          </a:prstGeom>
          <a:noFill/>
          <a:ln w="9525">
            <a:noFill/>
            <a:miter lim="800000"/>
            <a:headEnd/>
            <a:tailEnd/>
          </a:ln>
          <a:effectLst/>
        </p:spPr>
      </p:pic>
      <p:sp>
        <p:nvSpPr>
          <p:cNvPr id="25606" name="Rectangle 6"/>
          <p:cNvSpPr>
            <a:spLocks noChangeArrowheads="1"/>
          </p:cNvSpPr>
          <p:nvPr/>
        </p:nvSpPr>
        <p:spPr bwMode="auto">
          <a:xfrm>
            <a:off x="323850" y="3500438"/>
            <a:ext cx="3600450" cy="2644775"/>
          </a:xfrm>
          <a:prstGeom prst="rect">
            <a:avLst/>
          </a:prstGeom>
          <a:noFill/>
          <a:ln w="9525">
            <a:noFill/>
            <a:miter lim="800000"/>
            <a:headEnd/>
            <a:tailEnd/>
          </a:ln>
          <a:effectLst/>
        </p:spPr>
        <p:txBody>
          <a:bodyPr>
            <a:spAutoFit/>
          </a:bodyPr>
          <a:lstStyle/>
          <a:p>
            <a:pPr>
              <a:spcBef>
                <a:spcPct val="30000"/>
              </a:spcBef>
            </a:pPr>
            <a:r>
              <a:rPr lang="en-GB" sz="1400">
                <a:latin typeface="Times New Roman" pitchFamily="18" charset="0"/>
              </a:rPr>
              <a:t>Moreover, it may introduce extra execution overhead. The pipe and filter solution allows new filters to be placed in the stream of text processing. Therefore it supports changes in processing algorithm, changes in function, and reuse. On the other hand, decisions about data representation will be wired into the assumptions about the kind of data that is transmitted along the pipes. Further, depending on the exchange format, there may be additional overhead involved in parsing and unparsing the data onto pipes.</a:t>
            </a:r>
          </a:p>
        </p:txBody>
      </p:sp>
      <p:sp>
        <p:nvSpPr>
          <p:cNvPr id="25608" name="Rectangle 8"/>
          <p:cNvSpPr>
            <a:spLocks noChangeArrowheads="1"/>
          </p:cNvSpPr>
          <p:nvPr/>
        </p:nvSpPr>
        <p:spPr bwMode="auto">
          <a:xfrm>
            <a:off x="265113" y="2924175"/>
            <a:ext cx="8429625" cy="517525"/>
          </a:xfrm>
          <a:prstGeom prst="rect">
            <a:avLst/>
          </a:prstGeom>
          <a:noFill/>
          <a:ln w="9525">
            <a:noFill/>
            <a:miter lim="800000"/>
            <a:headEnd/>
            <a:tailEnd/>
          </a:ln>
          <a:effectLst/>
        </p:spPr>
        <p:txBody>
          <a:bodyPr wrap="none">
            <a:spAutoFit/>
          </a:bodyPr>
          <a:lstStyle/>
          <a:p>
            <a:pPr>
              <a:spcBef>
                <a:spcPct val="30000"/>
              </a:spcBef>
            </a:pPr>
            <a:r>
              <a:rPr lang="en-GB" sz="1400">
                <a:latin typeface="Times New Roman" pitchFamily="18" charset="0"/>
              </a:rPr>
              <a:t>The implicit invocation solution is particularly good for adding new functionality. However, it suffers from some of</a:t>
            </a:r>
            <a:br>
              <a:rPr lang="en-GB" sz="1400">
                <a:latin typeface="Times New Roman" pitchFamily="18" charset="0"/>
              </a:rPr>
            </a:br>
            <a:r>
              <a:rPr lang="en-GB" sz="1400">
                <a:latin typeface="Times New Roman" pitchFamily="18" charset="0"/>
              </a:rPr>
              <a:t> the problems of the shared data approach: poor support for change in data representation and reuse.</a:t>
            </a:r>
          </a:p>
        </p:txBody>
      </p:sp>
    </p:spTree>
    <p:extLst>
      <p:ext uri="{BB962C8B-B14F-4D97-AF65-F5344CB8AC3E}">
        <p14:creationId xmlns:p14="http://schemas.microsoft.com/office/powerpoint/2010/main" val="1074401236"/>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4294967295"/>
          </p:nvPr>
        </p:nvSpPr>
        <p:spPr>
          <a:xfrm>
            <a:off x="6553200" y="6248400"/>
            <a:ext cx="2133600" cy="457200"/>
          </a:xfrm>
          <a:prstGeom prst="rect">
            <a:avLst/>
          </a:prstGeom>
        </p:spPr>
        <p:txBody>
          <a:bodyPr/>
          <a:lstStyle/>
          <a:p>
            <a:fld id="{972FDC08-0888-470C-9DED-7CC59AD51343}" type="slidenum">
              <a:rPr lang="en-US">
                <a:solidFill>
                  <a:srgbClr val="000000"/>
                </a:solidFill>
              </a:rPr>
              <a:pPr/>
              <a:t>96</a:t>
            </a:fld>
            <a:endParaRPr lang="en-US">
              <a:solidFill>
                <a:srgbClr val="000000"/>
              </a:solidFill>
            </a:endParaRPr>
          </a:p>
        </p:txBody>
      </p:sp>
      <p:sp>
        <p:nvSpPr>
          <p:cNvPr id="546818" name="Rectangle 2"/>
          <p:cNvSpPr>
            <a:spLocks noGrp="1" noChangeArrowheads="1"/>
          </p:cNvSpPr>
          <p:nvPr>
            <p:ph type="title"/>
          </p:nvPr>
        </p:nvSpPr>
        <p:spPr/>
        <p:txBody>
          <a:bodyPr/>
          <a:lstStyle/>
          <a:p>
            <a:r>
              <a:rPr lang="en-US" dirty="0"/>
              <a:t>Forces In </a:t>
            </a:r>
            <a:r>
              <a:rPr lang="en-US" dirty="0" smtClean="0"/>
              <a:t>Software Design</a:t>
            </a:r>
            <a:endParaRPr lang="en-US" sz="2400" dirty="0"/>
          </a:p>
        </p:txBody>
      </p:sp>
      <p:pic>
        <p:nvPicPr>
          <p:cNvPr id="546848" name="Picture 32" descr="forces"/>
          <p:cNvPicPr>
            <a:picLocks noChangeAspect="1" noChangeArrowheads="1"/>
          </p:cNvPicPr>
          <p:nvPr/>
        </p:nvPicPr>
        <p:blipFill>
          <a:blip r:embed="rId3"/>
          <a:srcRect/>
          <a:stretch>
            <a:fillRect/>
          </a:stretch>
        </p:blipFill>
        <p:spPr bwMode="auto">
          <a:xfrm>
            <a:off x="1352550" y="1685925"/>
            <a:ext cx="6297613" cy="4189413"/>
          </a:xfrm>
          <a:prstGeom prst="rect">
            <a:avLst/>
          </a:prstGeom>
          <a:noFill/>
        </p:spPr>
      </p:pic>
      <p:sp>
        <p:nvSpPr>
          <p:cNvPr id="546849" name="Rectangle 33"/>
          <p:cNvSpPr>
            <a:spLocks noChangeArrowheads="1"/>
          </p:cNvSpPr>
          <p:nvPr/>
        </p:nvSpPr>
        <p:spPr bwMode="auto">
          <a:xfrm>
            <a:off x="0" y="6143625"/>
            <a:ext cx="6472238" cy="342900"/>
          </a:xfrm>
          <a:prstGeom prst="rect">
            <a:avLst/>
          </a:prstGeom>
          <a:solidFill>
            <a:schemeClr val="bg2"/>
          </a:solidFill>
          <a:ln w="9525">
            <a:noFill/>
            <a:miter lim="800000"/>
            <a:headEnd/>
            <a:tailEnd/>
          </a:ln>
          <a:effectLst/>
        </p:spPr>
        <p:txBody>
          <a:bodyPr wrap="none" lIns="46038" tIns="46038" rIns="46038" bIns="46038" anchor="ctr"/>
          <a:lstStyle/>
          <a:p>
            <a:r>
              <a:rPr lang="en-US" sz="1600">
                <a:solidFill>
                  <a:srgbClr val="FFFFFF"/>
                </a:solidFill>
              </a:rPr>
              <a:t>http://www.booch.com/architecture/architecture.jsp?part=Limits-Forces</a:t>
            </a:r>
          </a:p>
        </p:txBody>
      </p:sp>
    </p:spTree>
    <p:extLst>
      <p:ext uri="{BB962C8B-B14F-4D97-AF65-F5344CB8AC3E}">
        <p14:creationId xmlns:p14="http://schemas.microsoft.com/office/powerpoint/2010/main" val="531998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3" name="Rectangle 3"/>
          <p:cNvSpPr>
            <a:spLocks noGrp="1" noChangeArrowheads="1"/>
          </p:cNvSpPr>
          <p:nvPr>
            <p:ph type="body" idx="1"/>
          </p:nvPr>
        </p:nvSpPr>
        <p:spPr>
          <a:xfrm>
            <a:off x="202170" y="1279793"/>
            <a:ext cx="8964488" cy="5256584"/>
          </a:xfrm>
        </p:spPr>
        <p:txBody>
          <a:bodyPr/>
          <a:lstStyle/>
          <a:p>
            <a:r>
              <a:rPr lang="en-GB" sz="3200" dirty="0"/>
              <a:t>To make each design decision, </a:t>
            </a:r>
            <a:r>
              <a:rPr lang="en-GB" sz="3200" dirty="0" smtClean="0"/>
              <a:t/>
            </a:r>
            <a:br>
              <a:rPr lang="en-GB" sz="3200" dirty="0" smtClean="0"/>
            </a:br>
            <a:r>
              <a:rPr lang="en-GB" sz="3200" dirty="0" smtClean="0"/>
              <a:t>the </a:t>
            </a:r>
            <a:r>
              <a:rPr lang="en-GB" sz="3200" dirty="0"/>
              <a:t>software engineer </a:t>
            </a:r>
            <a:r>
              <a:rPr lang="en-GB" sz="3200" dirty="0" smtClean="0"/>
              <a:t>uses </a:t>
            </a:r>
            <a:br>
              <a:rPr lang="en-GB" sz="3200" dirty="0" smtClean="0"/>
            </a:br>
            <a:r>
              <a:rPr lang="en-GB" sz="3200" dirty="0" smtClean="0"/>
              <a:t>knowledge of:</a:t>
            </a:r>
            <a:endParaRPr lang="en-GB" sz="3200" dirty="0"/>
          </a:p>
          <a:p>
            <a:pPr lvl="2"/>
            <a:r>
              <a:rPr lang="en-GB" sz="3200" dirty="0"/>
              <a:t>the application domain</a:t>
            </a:r>
          </a:p>
          <a:p>
            <a:pPr lvl="2"/>
            <a:r>
              <a:rPr lang="en-GB" sz="3200" dirty="0"/>
              <a:t>the requirements</a:t>
            </a:r>
            <a:r>
              <a:rPr lang="en-US" sz="3200" dirty="0"/>
              <a:t> </a:t>
            </a:r>
          </a:p>
          <a:p>
            <a:pPr lvl="2"/>
            <a:r>
              <a:rPr lang="en-GB" sz="3200" dirty="0"/>
              <a:t>the design as created so far</a:t>
            </a:r>
          </a:p>
          <a:p>
            <a:pPr lvl="2"/>
            <a:r>
              <a:rPr lang="en-GB" sz="3200" dirty="0"/>
              <a:t>the technology available</a:t>
            </a:r>
            <a:r>
              <a:rPr lang="en-US" sz="3200" dirty="0"/>
              <a:t> </a:t>
            </a:r>
          </a:p>
          <a:p>
            <a:pPr lvl="2"/>
            <a:r>
              <a:rPr lang="en-GB" sz="3200" dirty="0"/>
              <a:t>software design principles and ‘best practices’</a:t>
            </a:r>
            <a:r>
              <a:rPr lang="en-US" sz="3200" dirty="0"/>
              <a:t> </a:t>
            </a:r>
          </a:p>
          <a:p>
            <a:pPr lvl="2"/>
            <a:r>
              <a:rPr lang="en-GB" sz="3200" dirty="0"/>
              <a:t>what has worked well in the past</a:t>
            </a:r>
            <a:r>
              <a:rPr lang="en-US" sz="3200" dirty="0"/>
              <a:t> </a:t>
            </a:r>
          </a:p>
        </p:txBody>
      </p:sp>
      <p:sp>
        <p:nvSpPr>
          <p:cNvPr id="1064962" name="Rectangle 2"/>
          <p:cNvSpPr>
            <a:spLocks noGrp="1" noChangeArrowheads="1"/>
          </p:cNvSpPr>
          <p:nvPr>
            <p:ph type="title"/>
          </p:nvPr>
        </p:nvSpPr>
        <p:spPr/>
        <p:txBody>
          <a:bodyPr/>
          <a:lstStyle/>
          <a:p>
            <a:r>
              <a:rPr lang="en-GB"/>
              <a:t>Making design decisions</a:t>
            </a:r>
          </a:p>
        </p:txBody>
      </p:sp>
      <p:sp>
        <p:nvSpPr>
          <p:cNvPr id="1064964" name="Text Box 4"/>
          <p:cNvSpPr txBox="1">
            <a:spLocks noChangeArrowheads="1"/>
          </p:cNvSpPr>
          <p:nvPr/>
        </p:nvSpPr>
        <p:spPr bwMode="auto">
          <a:xfrm>
            <a:off x="6516216" y="6536377"/>
            <a:ext cx="2677336" cy="307777"/>
          </a:xfrm>
          <a:prstGeom prst="rect">
            <a:avLst/>
          </a:prstGeom>
          <a:noFill/>
          <a:ln w="9525" algn="ctr">
            <a:noFill/>
            <a:miter lim="800000"/>
            <a:headEnd/>
            <a:tailEnd/>
          </a:ln>
          <a:effectLst/>
        </p:spPr>
        <p:txBody>
          <a:bodyPr wrap="none">
            <a:spAutoFit/>
          </a:bodyPr>
          <a:lstStyle/>
          <a:p>
            <a:pPr algn="ctr"/>
            <a:r>
              <a:rPr lang="en-US" sz="1400" dirty="0">
                <a:solidFill>
                  <a:srgbClr val="000000"/>
                </a:solidFill>
              </a:rPr>
              <a:t>Slide by </a:t>
            </a:r>
            <a:r>
              <a:rPr lang="en-US" sz="1400" dirty="0" err="1">
                <a:solidFill>
                  <a:srgbClr val="000000"/>
                </a:solidFill>
              </a:rPr>
              <a:t>Lethbridge</a:t>
            </a:r>
            <a:r>
              <a:rPr lang="en-US" sz="1400" dirty="0">
                <a:solidFill>
                  <a:srgbClr val="000000"/>
                </a:solidFill>
              </a:rPr>
              <a:t> and </a:t>
            </a:r>
            <a:r>
              <a:rPr lang="en-US" sz="1400" dirty="0" err="1">
                <a:solidFill>
                  <a:srgbClr val="000000"/>
                </a:solidFill>
              </a:rPr>
              <a:t>Laganiere</a:t>
            </a:r>
            <a:endParaRPr lang="nl-NL" sz="1400" dirty="0">
              <a:solidFill>
                <a:srgbClr val="000000"/>
              </a:solidFill>
            </a:endParaRPr>
          </a:p>
        </p:txBody>
      </p:sp>
      <p:sp>
        <p:nvSpPr>
          <p:cNvPr id="1064965" name="Text Box 5"/>
          <p:cNvSpPr txBox="1">
            <a:spLocks noChangeArrowheads="1"/>
          </p:cNvSpPr>
          <p:nvPr/>
        </p:nvSpPr>
        <p:spPr bwMode="auto">
          <a:xfrm>
            <a:off x="6300192" y="3356992"/>
            <a:ext cx="2122697" cy="1200329"/>
          </a:xfrm>
          <a:prstGeom prst="rect">
            <a:avLst/>
          </a:prstGeom>
          <a:solidFill>
            <a:srgbClr val="FFFF99"/>
          </a:solidFill>
          <a:ln w="9525" algn="ctr">
            <a:noFill/>
            <a:miter lim="800000"/>
            <a:headEnd/>
            <a:tailEnd/>
          </a:ln>
          <a:effectLst>
            <a:outerShdw dist="107763" dir="8100000" algn="ctr" rotWithShape="0">
              <a:schemeClr val="bg2">
                <a:alpha val="50000"/>
              </a:schemeClr>
            </a:outerShdw>
          </a:effectLst>
        </p:spPr>
        <p:txBody>
          <a:bodyPr wrap="none">
            <a:spAutoFit/>
          </a:bodyPr>
          <a:lstStyle/>
          <a:p>
            <a:pPr algn="ctr"/>
            <a:r>
              <a:rPr lang="en-US" dirty="0">
                <a:solidFill>
                  <a:srgbClr val="000000"/>
                </a:solidFill>
                <a:latin typeface="Calibri" pitchFamily="34" charset="0"/>
              </a:rPr>
              <a:t>Combination of</a:t>
            </a:r>
          </a:p>
          <a:p>
            <a:pPr algn="ctr"/>
            <a:r>
              <a:rPr lang="en-US" dirty="0">
                <a:solidFill>
                  <a:srgbClr val="000000"/>
                </a:solidFill>
                <a:latin typeface="Calibri" pitchFamily="34" charset="0"/>
              </a:rPr>
              <a:t>top-down and </a:t>
            </a:r>
            <a:br>
              <a:rPr lang="en-US" dirty="0">
                <a:solidFill>
                  <a:srgbClr val="000000"/>
                </a:solidFill>
                <a:latin typeface="Calibri" pitchFamily="34" charset="0"/>
              </a:rPr>
            </a:br>
            <a:r>
              <a:rPr lang="en-US" dirty="0">
                <a:solidFill>
                  <a:srgbClr val="000000"/>
                </a:solidFill>
                <a:latin typeface="Calibri" pitchFamily="34" charset="0"/>
              </a:rPr>
              <a:t>bottom-up</a:t>
            </a:r>
            <a:endParaRPr lang="nl-NL" dirty="0">
              <a:solidFill>
                <a:srgbClr val="000000"/>
              </a:solidFill>
              <a:latin typeface="Calibri" pitchFamily="34" charset="0"/>
            </a:endParaRPr>
          </a:p>
        </p:txBody>
      </p:sp>
      <p:pic>
        <p:nvPicPr>
          <p:cNvPr id="7" name="Picture 32" descr="forces"/>
          <p:cNvPicPr>
            <a:picLocks noChangeAspect="1" noChangeArrowheads="1"/>
          </p:cNvPicPr>
          <p:nvPr/>
        </p:nvPicPr>
        <p:blipFill>
          <a:blip r:embed="rId3"/>
          <a:srcRect/>
          <a:stretch>
            <a:fillRect/>
          </a:stretch>
        </p:blipFill>
        <p:spPr bwMode="auto">
          <a:xfrm>
            <a:off x="5794804" y="1340767"/>
            <a:ext cx="2881651" cy="191698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295784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Dijkstra</a:t>
            </a:r>
            <a:r>
              <a:rPr lang="en-US" dirty="0" smtClean="0"/>
              <a:t> on Artificial Intelligence</a:t>
            </a:r>
            <a:endParaRPr lang="en-GB" dirty="0"/>
          </a:p>
        </p:txBody>
      </p:sp>
      <p:sp>
        <p:nvSpPr>
          <p:cNvPr id="3" name="Content Placeholder 2"/>
          <p:cNvSpPr>
            <a:spLocks noGrp="1"/>
          </p:cNvSpPr>
          <p:nvPr>
            <p:ph idx="1"/>
          </p:nvPr>
        </p:nvSpPr>
        <p:spPr/>
        <p:txBody>
          <a:bodyPr/>
          <a:lstStyle/>
          <a:p>
            <a:endParaRPr lang="en-GB" dirty="0" smtClean="0">
              <a:latin typeface="Calibri" pitchFamily="34" charset="0"/>
            </a:endParaRPr>
          </a:p>
          <a:p>
            <a:r>
              <a:rPr lang="en-GB" dirty="0" smtClean="0">
                <a:latin typeface="Calibri" pitchFamily="34" charset="0"/>
              </a:rPr>
              <a:t>The question of whether Machines Can Think... is about as relevant as the question of whether Submarines Can Swim. </a:t>
            </a:r>
          </a:p>
          <a:p>
            <a:endParaRPr lang="en-GB" dirty="0">
              <a:latin typeface="Calibri" pitchFamily="34" charset="0"/>
            </a:endParaRPr>
          </a:p>
        </p:txBody>
      </p:sp>
      <p:sp>
        <p:nvSpPr>
          <p:cNvPr id="4" name="Slide Number Placeholder 3"/>
          <p:cNvSpPr>
            <a:spLocks noGrp="1"/>
          </p:cNvSpPr>
          <p:nvPr>
            <p:ph type="sldNum" sz="quarter" idx="4294967295"/>
          </p:nvPr>
        </p:nvSpPr>
        <p:spPr>
          <a:xfrm>
            <a:off x="6553200" y="6248400"/>
            <a:ext cx="2133600" cy="457200"/>
          </a:xfrm>
          <a:prstGeom prst="rect">
            <a:avLst/>
          </a:prstGeom>
        </p:spPr>
        <p:txBody>
          <a:bodyPr/>
          <a:lstStyle/>
          <a:p>
            <a:fld id="{6CF5587C-60D7-410D-967F-4D4375984EC8}" type="slidenum">
              <a:rPr lang="en-US" smtClean="0"/>
              <a:pPr/>
              <a:t>98</a:t>
            </a:fld>
            <a:endParaRPr lang="en-US"/>
          </a:p>
        </p:txBody>
      </p:sp>
      <p:sp>
        <p:nvSpPr>
          <p:cNvPr id="5" name="Footer Placeholder 4"/>
          <p:cNvSpPr>
            <a:spLocks noGrp="1"/>
          </p:cNvSpPr>
          <p:nvPr>
            <p:ph type="ftr" sz="quarter" idx="4294967295"/>
          </p:nvPr>
        </p:nvSpPr>
        <p:spPr>
          <a:xfrm>
            <a:off x="881063" y="6249988"/>
            <a:ext cx="7380287" cy="449262"/>
          </a:xfrm>
          <a:prstGeom prst="rect">
            <a:avLst/>
          </a:prstGeom>
        </p:spPr>
        <p:txBody>
          <a:bodyPr/>
          <a:lstStyle/>
          <a:p>
            <a:r>
              <a:rPr lang="en-US" smtClean="0"/>
              <a:t>MRV Chaudron</a:t>
            </a:r>
          </a:p>
          <a:p>
            <a:r>
              <a:rPr lang="en-US" smtClean="0"/>
              <a:t>Sheet </a:t>
            </a:r>
            <a:fld id="{3DA61EB7-B0F2-4238-B7B8-169D16BBE77D}" type="slidenum">
              <a:rPr lang="en-US" smtClean="0"/>
              <a:pPr/>
              <a:t>98</a:t>
            </a:fld>
            <a:endParaRPr lang="en-US"/>
          </a:p>
        </p:txBody>
      </p:sp>
    </p:spTree>
    <p:extLst>
      <p:ext uri="{BB962C8B-B14F-4D97-AF65-F5344CB8AC3E}">
        <p14:creationId xmlns:p14="http://schemas.microsoft.com/office/powerpoint/2010/main" val="366452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CF5587C-60D7-410D-967F-4D4375984EC8}" type="slidenum">
              <a:rPr lang="en-US" smtClean="0">
                <a:solidFill>
                  <a:srgbClr val="000000"/>
                </a:solidFill>
              </a:rPr>
              <a:pPr/>
              <a:t>99</a:t>
            </a:fld>
            <a:endParaRPr lang="en-US">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solidFill>
              </a:rPr>
              <a:t>MRV Chaudron</a:t>
            </a:r>
          </a:p>
          <a:p>
            <a:r>
              <a:rPr lang="en-US" smtClean="0">
                <a:solidFill>
                  <a:srgbClr val="000000"/>
                </a:solidFill>
              </a:rPr>
              <a:t>Sheet </a:t>
            </a:r>
            <a:fld id="{3DA61EB7-B0F2-4238-B7B8-169D16BBE77D}" type="slidenum">
              <a:rPr lang="en-US" smtClean="0">
                <a:solidFill>
                  <a:srgbClr val="000000"/>
                </a:solidFill>
              </a:rPr>
              <a:pPr/>
              <a:t>99</a:t>
            </a:fld>
            <a:endParaRPr lang="en-US">
              <a:solidFill>
                <a:srgbClr val="000000"/>
              </a:solidFill>
            </a:endParaRPr>
          </a:p>
        </p:txBody>
      </p:sp>
      <p:pic>
        <p:nvPicPr>
          <p:cNvPr id="1025026" name="Picture 2" descr="http://izquotes.com/quotes-pictures/quote-computer-science-is-no-more-about-computers-than-astronomy-is-about-telescopes-edsger-dijkstra-509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548680"/>
            <a:ext cx="887498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48136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ixel">
  <a:themeElements>
    <a:clrScheme name="Pixel 13">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FF9900"/>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Pixel 13">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FF9900"/>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ALMERS-GU_ppt-mall_eng_okt20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18745</TotalTime>
  <Words>5510</Words>
  <Application>Microsoft Office PowerPoint</Application>
  <PresentationFormat>On-screen Show (4:3)</PresentationFormat>
  <Paragraphs>1414</Paragraphs>
  <Slides>103</Slides>
  <Notes>77</Notes>
  <HiddenSlides>16</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2</vt:i4>
      </vt:variant>
      <vt:variant>
        <vt:lpstr>Slide Titles</vt:lpstr>
      </vt:variant>
      <vt:variant>
        <vt:i4>103</vt:i4>
      </vt:variant>
    </vt:vector>
  </HeadingPairs>
  <TitlesOfParts>
    <vt:vector size="123" baseType="lpstr">
      <vt:lpstr>MS PGothic</vt:lpstr>
      <vt:lpstr>MS PGothic</vt:lpstr>
      <vt:lpstr>Akzidenz-Bd for Chalmers</vt:lpstr>
      <vt:lpstr>Arial</vt:lpstr>
      <vt:lpstr>Arial Black</vt:lpstr>
      <vt:lpstr>Calibri</vt:lpstr>
      <vt:lpstr>Garamond</vt:lpstr>
      <vt:lpstr>Helvetica CE</vt:lpstr>
      <vt:lpstr>Lucida Sans Unicode</vt:lpstr>
      <vt:lpstr>Symbol</vt:lpstr>
      <vt:lpstr>Tahoma</vt:lpstr>
      <vt:lpstr>Times</vt:lpstr>
      <vt:lpstr>Times New Roman</vt:lpstr>
      <vt:lpstr>Trebuchet MS</vt:lpstr>
      <vt:lpstr>Verdana</vt:lpstr>
      <vt:lpstr>Wingdings</vt:lpstr>
      <vt:lpstr>Pixel</vt:lpstr>
      <vt:lpstr>CHALMERS-GU_ppt-mall_eng_okt2010</vt:lpstr>
      <vt:lpstr>VISIO</vt:lpstr>
      <vt:lpstr>Worksheet</vt:lpstr>
      <vt:lpstr>Software Design Principles</vt:lpstr>
      <vt:lpstr>Schedule</vt:lpstr>
      <vt:lpstr>Recap</vt:lpstr>
      <vt:lpstr>Advice on Design of Software</vt:lpstr>
      <vt:lpstr>Generic Design Principles</vt:lpstr>
      <vt:lpstr>Design Principle : Divide and conquer </vt:lpstr>
      <vt:lpstr>Ways of dividing a software system</vt:lpstr>
      <vt:lpstr>Subsystems vs Layering</vt:lpstr>
      <vt:lpstr>Layering</vt:lpstr>
      <vt:lpstr>Consistency in two dimensions</vt:lpstr>
      <vt:lpstr>Consistency in two dimensions</vt:lpstr>
      <vt:lpstr>A Component-based Reference Architecture for Computer Games  (E. Folmer, 2007)</vt:lpstr>
      <vt:lpstr>Example</vt:lpstr>
      <vt:lpstr>Reference Architecture</vt:lpstr>
      <vt:lpstr>What is a dependency?</vt:lpstr>
      <vt:lpstr>Dependency/Coupling</vt:lpstr>
      <vt:lpstr>Architecture Design Principles</vt:lpstr>
      <vt:lpstr>Dependency: Coupling</vt:lpstr>
      <vt:lpstr>Coupling and Cohesion</vt:lpstr>
      <vt:lpstr>Benefits of Low Coupling/Dependencies</vt:lpstr>
      <vt:lpstr>Inheritance = Coupling</vt:lpstr>
      <vt:lpstr>Reducing Coupling: Information Hiding</vt:lpstr>
      <vt:lpstr>David Parnas</vt:lpstr>
      <vt:lpstr>Design Principle: Information Hiding</vt:lpstr>
      <vt:lpstr>Example 1</vt:lpstr>
      <vt:lpstr>Example 2</vt:lpstr>
      <vt:lpstr>Single Responsibility</vt:lpstr>
      <vt:lpstr>WHAT versus HOW</vt:lpstr>
      <vt:lpstr>Example: Change implementation</vt:lpstr>
      <vt:lpstr>Reducing Coupling: Facade pattern</vt:lpstr>
      <vt:lpstr>Reducing Coupling: Facade pattern</vt:lpstr>
      <vt:lpstr>Cohesion</vt:lpstr>
      <vt:lpstr>Design Principles</vt:lpstr>
      <vt:lpstr>The Common Reuse Principle</vt:lpstr>
      <vt:lpstr>The Common Closure Principle</vt:lpstr>
      <vt:lpstr>Example Design Case:  Web Shop</vt:lpstr>
      <vt:lpstr>Example Design Case: Web Shop</vt:lpstr>
      <vt:lpstr>Structure/Group Functionality</vt:lpstr>
      <vt:lpstr>Web Shop: Functional Areas (V0.1)</vt:lpstr>
      <vt:lpstr>Check Use Cases Against Functional Areas</vt:lpstr>
      <vt:lpstr>Web Shop: Functional Areas (V0.2)</vt:lpstr>
      <vt:lpstr>Web Shop: Responsabilities</vt:lpstr>
      <vt:lpstr>Characterizing Classes according to Rebecca J. Wirfs-Brock, IEEE Software, March/April 2006</vt:lpstr>
      <vt:lpstr>Identification of Dependencies</vt:lpstr>
      <vt:lpstr>Introduce layer for business logic</vt:lpstr>
      <vt:lpstr>PowerPoint Presentation</vt:lpstr>
      <vt:lpstr>Elaboration of Data Domains</vt:lpstr>
      <vt:lpstr>Identify support for Use Cases at different layers in the architecture</vt:lpstr>
      <vt:lpstr>Web Shop Deployment Diagram</vt:lpstr>
      <vt:lpstr>Design System Dynamics: Scenario’s</vt:lpstr>
      <vt:lpstr>Identification of Active Processes</vt:lpstr>
      <vt:lpstr>Architecture Design Principles</vt:lpstr>
      <vt:lpstr>Generic Design Principle</vt:lpstr>
      <vt:lpstr>Example Separation of Concern Principle</vt:lpstr>
      <vt:lpstr>Separation of Concerns in Interface Design</vt:lpstr>
      <vt:lpstr>Example What from How</vt:lpstr>
      <vt:lpstr>Separate what from how</vt:lpstr>
      <vt:lpstr>What is Modularity?</vt:lpstr>
      <vt:lpstr>Visualizing Structure as Graph or Matrix </vt:lpstr>
      <vt:lpstr>PowerPoint Presentation</vt:lpstr>
      <vt:lpstr>Design Structure Matrix Map of a Modular System</vt:lpstr>
      <vt:lpstr>Importance of modularity</vt:lpstr>
      <vt:lpstr>DSM of Mozilla before and after redesign</vt:lpstr>
      <vt:lpstr>General Software - Design Principles 1</vt:lpstr>
      <vt:lpstr>General Software Design Principles 2</vt:lpstr>
      <vt:lpstr>Take Aways for Software Architecture</vt:lpstr>
      <vt:lpstr>Simplicity</vt:lpstr>
      <vt:lpstr>Edsger Wybe Dijkstra</vt:lpstr>
      <vt:lpstr>Spaghetti ? </vt:lpstr>
      <vt:lpstr>Generic Design Principles</vt:lpstr>
      <vt:lpstr>PowerPoint Presentation</vt:lpstr>
      <vt:lpstr>Research Questions in Software Design</vt:lpstr>
      <vt:lpstr>PowerPoint Presentation</vt:lpstr>
      <vt:lpstr>Questions?</vt:lpstr>
      <vt:lpstr>PowerPoint Presentation</vt:lpstr>
      <vt:lpstr>PowerPoint Presentation</vt:lpstr>
      <vt:lpstr>API Design – Joshua Bloch</vt:lpstr>
      <vt:lpstr>Also see</vt:lpstr>
      <vt:lpstr>Design of Control Styles</vt:lpstr>
      <vt:lpstr>Types of Coupling</vt:lpstr>
      <vt:lpstr>Characterizing Classes according to Rebecca J. Wirfs-Brock, IEEE Software, March/April 2006</vt:lpstr>
      <vt:lpstr>Assigning Responsibilities ...</vt:lpstr>
      <vt:lpstr>Design Principle 7: Design for flexibility </vt:lpstr>
      <vt:lpstr>Design Principle 8: Anticipate obsolescence </vt:lpstr>
      <vt:lpstr>Design Principle 9: Design for Portability </vt:lpstr>
      <vt:lpstr>Design Principle 10: Design for Testability </vt:lpstr>
      <vt:lpstr>Which belong together?</vt:lpstr>
      <vt:lpstr>The KWIC Problem</vt:lpstr>
      <vt:lpstr>KWIC example</vt:lpstr>
      <vt:lpstr>PowerPoint Presentation</vt:lpstr>
      <vt:lpstr>PowerPoint Presentation</vt:lpstr>
      <vt:lpstr>PowerPoint Presentation</vt:lpstr>
      <vt:lpstr>PowerPoint Presentation</vt:lpstr>
      <vt:lpstr>PowerPoint Presentation</vt:lpstr>
      <vt:lpstr>PowerPoint Presentation</vt:lpstr>
      <vt:lpstr>Forces In Software Design</vt:lpstr>
      <vt:lpstr>Making design decisions</vt:lpstr>
      <vt:lpstr>Dijkstra on Artificial Intelligence</vt:lpstr>
      <vt:lpstr>PowerPoint Presentation</vt:lpstr>
      <vt:lpstr>PowerPoint Presentation</vt:lpstr>
      <vt:lpstr>PowerPoint Presentation</vt:lpstr>
      <vt:lpstr>Deployment Example</vt:lpstr>
      <vt:lpstr>Summary of key architecting practices</vt:lpstr>
    </vt:vector>
  </TitlesOfParts>
  <Company>University of Ottawa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Principles</dc:title>
  <dc:creator>Michel Chaudron</dc:creator>
  <cp:lastModifiedBy>Michel Chaudron</cp:lastModifiedBy>
  <cp:revision>406</cp:revision>
  <dcterms:created xsi:type="dcterms:W3CDTF">2000-08-30T16:59:35Z</dcterms:created>
  <dcterms:modified xsi:type="dcterms:W3CDTF">2018-10-10T12:14:49Z</dcterms:modified>
</cp:coreProperties>
</file>